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9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26BFC6EE-BAAE-48D0-8769-478B88541B29}" type="datetimeFigureOut">
              <a:rPr lang="en-IN" smtClean="0"/>
              <a:t>29-09-2016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0F4588D-6D99-44EC-8C42-491DC677EE3D}" type="slidenum">
              <a:rPr lang="en-IN" smtClean="0"/>
              <a:t>‹#›</a:t>
            </a:fld>
            <a:endParaRPr lang="en-IN"/>
          </a:p>
        </p:txBody>
      </p:sp>
    </p:spTree>
    <p:extLst>
      <p:ext uri="{BB962C8B-B14F-4D97-AF65-F5344CB8AC3E}">
        <p14:creationId xmlns:p14="http://schemas.microsoft.com/office/powerpoint/2010/main" val="173101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26BFC6EE-BAAE-48D0-8769-478B88541B29}" type="datetimeFigureOut">
              <a:rPr lang="en-IN" smtClean="0"/>
              <a:t>29-09-2016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0F4588D-6D99-44EC-8C42-491DC677EE3D}" type="slidenum">
              <a:rPr lang="en-IN" smtClean="0"/>
              <a:t>‹#›</a:t>
            </a:fld>
            <a:endParaRPr lang="en-IN"/>
          </a:p>
        </p:txBody>
      </p:sp>
    </p:spTree>
    <p:extLst>
      <p:ext uri="{BB962C8B-B14F-4D97-AF65-F5344CB8AC3E}">
        <p14:creationId xmlns:p14="http://schemas.microsoft.com/office/powerpoint/2010/main" val="273174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26BFC6EE-BAAE-48D0-8769-478B88541B29}" type="datetimeFigureOut">
              <a:rPr lang="en-IN" smtClean="0"/>
              <a:t>29-09-2016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0F4588D-6D99-44EC-8C42-491DC677EE3D}" type="slidenum">
              <a:rPr lang="en-IN" smtClean="0"/>
              <a:t>‹#›</a:t>
            </a:fld>
            <a:endParaRPr lang="en-IN"/>
          </a:p>
        </p:txBody>
      </p:sp>
    </p:spTree>
    <p:extLst>
      <p:ext uri="{BB962C8B-B14F-4D97-AF65-F5344CB8AC3E}">
        <p14:creationId xmlns:p14="http://schemas.microsoft.com/office/powerpoint/2010/main" val="485422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26BFC6EE-BAAE-48D0-8769-478B88541B29}" type="datetimeFigureOut">
              <a:rPr lang="en-IN" smtClean="0"/>
              <a:t>29-09-2016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0F4588D-6D99-44EC-8C42-491DC677EE3D}" type="slidenum">
              <a:rPr lang="en-IN" smtClean="0"/>
              <a:t>‹#›</a:t>
            </a:fld>
            <a:endParaRPr lang="en-IN"/>
          </a:p>
        </p:txBody>
      </p:sp>
    </p:spTree>
    <p:extLst>
      <p:ext uri="{BB962C8B-B14F-4D97-AF65-F5344CB8AC3E}">
        <p14:creationId xmlns:p14="http://schemas.microsoft.com/office/powerpoint/2010/main" val="1096266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BFC6EE-BAAE-48D0-8769-478B88541B29}" type="datetimeFigureOut">
              <a:rPr lang="en-IN" smtClean="0"/>
              <a:t>29-09-2016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0F4588D-6D99-44EC-8C42-491DC677EE3D}" type="slidenum">
              <a:rPr lang="en-IN" smtClean="0"/>
              <a:t>‹#›</a:t>
            </a:fld>
            <a:endParaRPr lang="en-IN"/>
          </a:p>
        </p:txBody>
      </p:sp>
    </p:spTree>
    <p:extLst>
      <p:ext uri="{BB962C8B-B14F-4D97-AF65-F5344CB8AC3E}">
        <p14:creationId xmlns:p14="http://schemas.microsoft.com/office/powerpoint/2010/main" val="2955009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26BFC6EE-BAAE-48D0-8769-478B88541B29}" type="datetimeFigureOut">
              <a:rPr lang="en-IN" smtClean="0"/>
              <a:t>29-09-2016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0F4588D-6D99-44EC-8C42-491DC677EE3D}" type="slidenum">
              <a:rPr lang="en-IN" smtClean="0"/>
              <a:t>‹#›</a:t>
            </a:fld>
            <a:endParaRPr lang="en-IN"/>
          </a:p>
        </p:txBody>
      </p:sp>
    </p:spTree>
    <p:extLst>
      <p:ext uri="{BB962C8B-B14F-4D97-AF65-F5344CB8AC3E}">
        <p14:creationId xmlns:p14="http://schemas.microsoft.com/office/powerpoint/2010/main" val="56367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26BFC6EE-BAAE-48D0-8769-478B88541B29}" type="datetimeFigureOut">
              <a:rPr lang="en-IN" smtClean="0"/>
              <a:t>29-09-2016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0F4588D-6D99-44EC-8C42-491DC677EE3D}" type="slidenum">
              <a:rPr lang="en-IN" smtClean="0"/>
              <a:t>‹#›</a:t>
            </a:fld>
            <a:endParaRPr lang="en-IN"/>
          </a:p>
        </p:txBody>
      </p:sp>
    </p:spTree>
    <p:extLst>
      <p:ext uri="{BB962C8B-B14F-4D97-AF65-F5344CB8AC3E}">
        <p14:creationId xmlns:p14="http://schemas.microsoft.com/office/powerpoint/2010/main" val="71774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26BFC6EE-BAAE-48D0-8769-478B88541B29}" type="datetimeFigureOut">
              <a:rPr lang="en-IN" smtClean="0"/>
              <a:t>29-09-2016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0F4588D-6D99-44EC-8C42-491DC677EE3D}" type="slidenum">
              <a:rPr lang="en-IN" smtClean="0"/>
              <a:t>‹#›</a:t>
            </a:fld>
            <a:endParaRPr lang="en-IN"/>
          </a:p>
        </p:txBody>
      </p:sp>
    </p:spTree>
    <p:extLst>
      <p:ext uri="{BB962C8B-B14F-4D97-AF65-F5344CB8AC3E}">
        <p14:creationId xmlns:p14="http://schemas.microsoft.com/office/powerpoint/2010/main" val="2926812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BFC6EE-BAAE-48D0-8769-478B88541B29}" type="datetimeFigureOut">
              <a:rPr lang="en-IN" smtClean="0"/>
              <a:t>29-09-2016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0F4588D-6D99-44EC-8C42-491DC677EE3D}" type="slidenum">
              <a:rPr lang="en-IN" smtClean="0"/>
              <a:t>‹#›</a:t>
            </a:fld>
            <a:endParaRPr lang="en-IN"/>
          </a:p>
        </p:txBody>
      </p:sp>
    </p:spTree>
    <p:extLst>
      <p:ext uri="{BB962C8B-B14F-4D97-AF65-F5344CB8AC3E}">
        <p14:creationId xmlns:p14="http://schemas.microsoft.com/office/powerpoint/2010/main" val="2445202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6BFC6EE-BAAE-48D0-8769-478B88541B29}" type="datetimeFigureOut">
              <a:rPr lang="en-IN" smtClean="0"/>
              <a:t>29-09-2016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0F4588D-6D99-44EC-8C42-491DC677EE3D}" type="slidenum">
              <a:rPr lang="en-IN" smtClean="0"/>
              <a:t>‹#›</a:t>
            </a:fld>
            <a:endParaRPr lang="en-IN"/>
          </a:p>
        </p:txBody>
      </p:sp>
    </p:spTree>
    <p:extLst>
      <p:ext uri="{BB962C8B-B14F-4D97-AF65-F5344CB8AC3E}">
        <p14:creationId xmlns:p14="http://schemas.microsoft.com/office/powerpoint/2010/main" val="3612763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6BFC6EE-BAAE-48D0-8769-478B88541B29}" type="datetimeFigureOut">
              <a:rPr lang="en-IN" smtClean="0"/>
              <a:t>29-09-2016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0F4588D-6D99-44EC-8C42-491DC677EE3D}" type="slidenum">
              <a:rPr lang="en-IN" smtClean="0"/>
              <a:t>‹#›</a:t>
            </a:fld>
            <a:endParaRPr lang="en-IN"/>
          </a:p>
        </p:txBody>
      </p:sp>
    </p:spTree>
    <p:extLst>
      <p:ext uri="{BB962C8B-B14F-4D97-AF65-F5344CB8AC3E}">
        <p14:creationId xmlns:p14="http://schemas.microsoft.com/office/powerpoint/2010/main" val="1095261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BFC6EE-BAAE-48D0-8769-478B88541B29}" type="datetimeFigureOut">
              <a:rPr lang="en-IN" smtClean="0"/>
              <a:t>29-09-2016</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F4588D-6D99-44EC-8C42-491DC677EE3D}" type="slidenum">
              <a:rPr lang="en-IN" smtClean="0"/>
              <a:t>‹#›</a:t>
            </a:fld>
            <a:endParaRPr lang="en-IN"/>
          </a:p>
        </p:txBody>
      </p:sp>
    </p:spTree>
    <p:extLst>
      <p:ext uri="{BB962C8B-B14F-4D97-AF65-F5344CB8AC3E}">
        <p14:creationId xmlns:p14="http://schemas.microsoft.com/office/powerpoint/2010/main" val="2515464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b="1" dirty="0">
                <a:solidFill>
                  <a:schemeClr val="accent2">
                    <a:lumMod val="50000"/>
                  </a:schemeClr>
                </a:solidFill>
              </a:rPr>
              <a:t>Advanced Nuclear Power Technologies</a:t>
            </a:r>
          </a:p>
        </p:txBody>
      </p:sp>
      <p:sp>
        <p:nvSpPr>
          <p:cNvPr id="3" name="Subtitle 2"/>
          <p:cNvSpPr>
            <a:spLocks noGrp="1"/>
          </p:cNvSpPr>
          <p:nvPr>
            <p:ph type="subTitle" idx="1"/>
          </p:nvPr>
        </p:nvSpPr>
        <p:spPr/>
        <p:txBody>
          <a:bodyPr>
            <a:normAutofit lnSpcReduction="10000"/>
          </a:bodyPr>
          <a:lstStyle/>
          <a:p>
            <a:r>
              <a:rPr lang="en-IN" dirty="0">
                <a:solidFill>
                  <a:schemeClr val="accent1">
                    <a:lumMod val="50000"/>
                  </a:schemeClr>
                </a:solidFill>
              </a:rPr>
              <a:t>R B Grover</a:t>
            </a:r>
          </a:p>
          <a:p>
            <a:r>
              <a:rPr lang="en-IN" dirty="0">
                <a:solidFill>
                  <a:schemeClr val="accent1">
                    <a:lumMod val="50000"/>
                  </a:schemeClr>
                </a:solidFill>
              </a:rPr>
              <a:t>DAE </a:t>
            </a:r>
            <a:r>
              <a:rPr lang="en-IN" dirty="0" err="1">
                <a:solidFill>
                  <a:schemeClr val="accent1">
                    <a:lumMod val="50000"/>
                  </a:schemeClr>
                </a:solidFill>
              </a:rPr>
              <a:t>Homi</a:t>
            </a:r>
            <a:r>
              <a:rPr lang="en-IN" dirty="0">
                <a:solidFill>
                  <a:schemeClr val="accent1">
                    <a:lumMod val="50000"/>
                  </a:schemeClr>
                </a:solidFill>
              </a:rPr>
              <a:t> </a:t>
            </a:r>
            <a:r>
              <a:rPr lang="en-IN" dirty="0" err="1">
                <a:solidFill>
                  <a:schemeClr val="accent1">
                    <a:lumMod val="50000"/>
                  </a:schemeClr>
                </a:solidFill>
              </a:rPr>
              <a:t>Bhabha</a:t>
            </a:r>
            <a:r>
              <a:rPr lang="en-IN" dirty="0">
                <a:solidFill>
                  <a:schemeClr val="accent1">
                    <a:lumMod val="50000"/>
                  </a:schemeClr>
                </a:solidFill>
              </a:rPr>
              <a:t> Chair</a:t>
            </a:r>
          </a:p>
          <a:p>
            <a:r>
              <a:rPr lang="en-IN" sz="2000" dirty="0">
                <a:solidFill>
                  <a:schemeClr val="accent1">
                    <a:lumMod val="50000"/>
                  </a:schemeClr>
                </a:solidFill>
              </a:rPr>
              <a:t>8</a:t>
            </a:r>
            <a:r>
              <a:rPr lang="en-IN" sz="2000" baseline="30000" dirty="0">
                <a:solidFill>
                  <a:schemeClr val="accent1">
                    <a:lumMod val="50000"/>
                  </a:schemeClr>
                </a:solidFill>
              </a:rPr>
              <a:t>th</a:t>
            </a:r>
            <a:r>
              <a:rPr lang="en-IN" sz="2000" dirty="0">
                <a:solidFill>
                  <a:schemeClr val="accent1">
                    <a:lumMod val="50000"/>
                  </a:schemeClr>
                </a:solidFill>
              </a:rPr>
              <a:t> Nuclear Energy Conclave</a:t>
            </a:r>
          </a:p>
          <a:p>
            <a:r>
              <a:rPr lang="en-IN" sz="2000" dirty="0">
                <a:solidFill>
                  <a:schemeClr val="accent1">
                    <a:lumMod val="50000"/>
                  </a:schemeClr>
                </a:solidFill>
              </a:rPr>
              <a:t>30</a:t>
            </a:r>
            <a:r>
              <a:rPr lang="en-IN" sz="2000" baseline="30000" dirty="0">
                <a:solidFill>
                  <a:schemeClr val="accent1">
                    <a:lumMod val="50000"/>
                  </a:schemeClr>
                </a:solidFill>
              </a:rPr>
              <a:t>th</a:t>
            </a:r>
            <a:r>
              <a:rPr lang="en-IN" sz="2000" dirty="0">
                <a:solidFill>
                  <a:schemeClr val="accent1">
                    <a:lumMod val="50000"/>
                  </a:schemeClr>
                </a:solidFill>
              </a:rPr>
              <a:t> September, 2016, New Delhi</a:t>
            </a:r>
          </a:p>
        </p:txBody>
      </p:sp>
    </p:spTree>
    <p:extLst>
      <p:ext uri="{BB962C8B-B14F-4D97-AF65-F5344CB8AC3E}">
        <p14:creationId xmlns:p14="http://schemas.microsoft.com/office/powerpoint/2010/main" val="608102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solidFill>
                  <a:schemeClr val="accent2">
                    <a:lumMod val="50000"/>
                  </a:schemeClr>
                </a:solidFill>
              </a:rPr>
              <a:t>Technology evolution is a must</a:t>
            </a:r>
          </a:p>
        </p:txBody>
      </p:sp>
      <p:sp>
        <p:nvSpPr>
          <p:cNvPr id="3" name="Content Placeholder 2"/>
          <p:cNvSpPr>
            <a:spLocks noGrp="1"/>
          </p:cNvSpPr>
          <p:nvPr>
            <p:ph idx="1"/>
          </p:nvPr>
        </p:nvSpPr>
        <p:spPr/>
        <p:txBody>
          <a:bodyPr>
            <a:normAutofit fontScale="92500" lnSpcReduction="10000"/>
          </a:bodyPr>
          <a:lstStyle/>
          <a:p>
            <a:r>
              <a:rPr lang="en-IN" dirty="0">
                <a:solidFill>
                  <a:schemeClr val="accent1">
                    <a:lumMod val="50000"/>
                  </a:schemeClr>
                </a:solidFill>
              </a:rPr>
              <a:t>Scientists have to continue to play with ideas and develop new reactor concepts,</a:t>
            </a:r>
          </a:p>
          <a:p>
            <a:pPr lvl="1"/>
            <a:r>
              <a:rPr lang="en-IN" dirty="0">
                <a:solidFill>
                  <a:schemeClr val="accent1">
                    <a:lumMod val="50000"/>
                  </a:schemeClr>
                </a:solidFill>
              </a:rPr>
              <a:t>Spirit and curiosity present in the little school bus should never be dead.</a:t>
            </a:r>
          </a:p>
          <a:p>
            <a:r>
              <a:rPr lang="en-IN" dirty="0">
                <a:solidFill>
                  <a:schemeClr val="accent1">
                    <a:lumMod val="50000"/>
                  </a:schemeClr>
                </a:solidFill>
              </a:rPr>
              <a:t>Society and stakeholders, of course will subject new technologies to Darwinian Selection process. </a:t>
            </a:r>
          </a:p>
          <a:p>
            <a:pPr lvl="1"/>
            <a:r>
              <a:rPr lang="en-IN" dirty="0">
                <a:solidFill>
                  <a:schemeClr val="accent1">
                    <a:lumMod val="50000"/>
                  </a:schemeClr>
                </a:solidFill>
              </a:rPr>
              <a:t>A selection process for an energy system has to be based on its inherent strengths. However, additional factors like non-pro lobbyists, radio phobia, business interests always come into play. One cannot wish </a:t>
            </a:r>
            <a:r>
              <a:rPr lang="en-IN">
                <a:solidFill>
                  <a:schemeClr val="accent1">
                    <a:lumMod val="50000"/>
                  </a:schemeClr>
                </a:solidFill>
              </a:rPr>
              <a:t>them away.  </a:t>
            </a:r>
            <a:endParaRPr lang="en-IN" dirty="0">
              <a:solidFill>
                <a:schemeClr val="accent1">
                  <a:lumMod val="50000"/>
                </a:schemeClr>
              </a:solidFill>
            </a:endParaRPr>
          </a:p>
          <a:p>
            <a:r>
              <a:rPr lang="en-IN" dirty="0">
                <a:solidFill>
                  <a:schemeClr val="accent1">
                    <a:lumMod val="50000"/>
                  </a:schemeClr>
                </a:solidFill>
              </a:rPr>
              <a:t>Factors that will enable a concept to survive are</a:t>
            </a:r>
          </a:p>
          <a:p>
            <a:pPr lvl="1"/>
            <a:r>
              <a:rPr lang="en-IN" dirty="0">
                <a:solidFill>
                  <a:schemeClr val="accent1">
                    <a:lumMod val="50000"/>
                  </a:schemeClr>
                </a:solidFill>
              </a:rPr>
              <a:t>Safety</a:t>
            </a:r>
          </a:p>
          <a:p>
            <a:pPr lvl="1"/>
            <a:r>
              <a:rPr lang="en-IN" dirty="0">
                <a:solidFill>
                  <a:schemeClr val="accent1">
                    <a:lumMod val="50000"/>
                  </a:schemeClr>
                </a:solidFill>
              </a:rPr>
              <a:t>Security</a:t>
            </a:r>
          </a:p>
          <a:p>
            <a:pPr lvl="1"/>
            <a:r>
              <a:rPr lang="en-IN" dirty="0">
                <a:solidFill>
                  <a:schemeClr val="accent1">
                    <a:lumMod val="50000"/>
                  </a:schemeClr>
                </a:solidFill>
              </a:rPr>
              <a:t>Sustainability (including economics).</a:t>
            </a:r>
          </a:p>
        </p:txBody>
      </p:sp>
    </p:spTree>
    <p:extLst>
      <p:ext uri="{BB962C8B-B14F-4D97-AF65-F5344CB8AC3E}">
        <p14:creationId xmlns:p14="http://schemas.microsoft.com/office/powerpoint/2010/main" val="246174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solidFill>
                  <a:schemeClr val="accent2">
                    <a:lumMod val="50000"/>
                  </a:schemeClr>
                </a:solidFill>
              </a:rPr>
              <a:t>Economics of electricity generation: aspects to be considered</a:t>
            </a:r>
          </a:p>
        </p:txBody>
      </p:sp>
      <p:sp>
        <p:nvSpPr>
          <p:cNvPr id="3" name="Content Placeholder 2"/>
          <p:cNvSpPr>
            <a:spLocks noGrp="1"/>
          </p:cNvSpPr>
          <p:nvPr>
            <p:ph idx="1"/>
          </p:nvPr>
        </p:nvSpPr>
        <p:spPr/>
        <p:txBody>
          <a:bodyPr/>
          <a:lstStyle/>
          <a:p>
            <a:r>
              <a:rPr lang="en-IN" dirty="0">
                <a:solidFill>
                  <a:schemeClr val="accent1">
                    <a:lumMod val="50000"/>
                  </a:schemeClr>
                </a:solidFill>
              </a:rPr>
              <a:t>Capital cost of setting up of power plants</a:t>
            </a:r>
          </a:p>
          <a:p>
            <a:r>
              <a:rPr lang="en-IN" dirty="0">
                <a:solidFill>
                  <a:schemeClr val="accent1">
                    <a:lumMod val="50000"/>
                  </a:schemeClr>
                </a:solidFill>
              </a:rPr>
              <a:t>Generation costs</a:t>
            </a:r>
          </a:p>
          <a:p>
            <a:pPr lvl="1"/>
            <a:r>
              <a:rPr lang="en-IN" dirty="0">
                <a:solidFill>
                  <a:schemeClr val="accent1">
                    <a:lumMod val="50000"/>
                  </a:schemeClr>
                </a:solidFill>
              </a:rPr>
              <a:t>Cost of capital</a:t>
            </a:r>
          </a:p>
          <a:p>
            <a:pPr lvl="1"/>
            <a:r>
              <a:rPr lang="en-IN" dirty="0">
                <a:solidFill>
                  <a:schemeClr val="accent1">
                    <a:lumMod val="50000"/>
                  </a:schemeClr>
                </a:solidFill>
              </a:rPr>
              <a:t>Cost of fuel</a:t>
            </a:r>
          </a:p>
          <a:p>
            <a:pPr lvl="1"/>
            <a:r>
              <a:rPr lang="en-IN" dirty="0">
                <a:solidFill>
                  <a:schemeClr val="accent1">
                    <a:lumMod val="50000"/>
                  </a:schemeClr>
                </a:solidFill>
              </a:rPr>
              <a:t>O &amp; M Cost</a:t>
            </a:r>
          </a:p>
          <a:p>
            <a:r>
              <a:rPr lang="en-IN" dirty="0">
                <a:solidFill>
                  <a:schemeClr val="accent4">
                    <a:lumMod val="50000"/>
                  </a:schemeClr>
                </a:solidFill>
              </a:rPr>
              <a:t>External costs</a:t>
            </a:r>
          </a:p>
          <a:p>
            <a:r>
              <a:rPr lang="en-IN" dirty="0">
                <a:solidFill>
                  <a:schemeClr val="accent4">
                    <a:lumMod val="50000"/>
                  </a:schemeClr>
                </a:solidFill>
              </a:rPr>
              <a:t>Net energy gain: Expressed in terms of the ratio energy gain on invested</a:t>
            </a:r>
          </a:p>
        </p:txBody>
      </p:sp>
    </p:spTree>
    <p:extLst>
      <p:ext uri="{BB962C8B-B14F-4D97-AF65-F5344CB8AC3E}">
        <p14:creationId xmlns:p14="http://schemas.microsoft.com/office/powerpoint/2010/main" val="3617688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solidFill>
                  <a:schemeClr val="accent2">
                    <a:lumMod val="50000"/>
                  </a:schemeClr>
                </a:solidFill>
              </a:rPr>
              <a:t>External costs</a:t>
            </a:r>
          </a:p>
        </p:txBody>
      </p:sp>
      <p:sp>
        <p:nvSpPr>
          <p:cNvPr id="3" name="Content Placeholder 2"/>
          <p:cNvSpPr>
            <a:spLocks noGrp="1"/>
          </p:cNvSpPr>
          <p:nvPr>
            <p:ph idx="1"/>
          </p:nvPr>
        </p:nvSpPr>
        <p:spPr/>
        <p:txBody>
          <a:bodyPr/>
          <a:lstStyle/>
          <a:p>
            <a:r>
              <a:rPr lang="en-IN" dirty="0">
                <a:solidFill>
                  <a:schemeClr val="accent1">
                    <a:lumMod val="50000"/>
                  </a:schemeClr>
                </a:solidFill>
              </a:rPr>
              <a:t>External costs denote the costs that the party responsible for generating emissions does not account for and consequently do not pay for.</a:t>
            </a:r>
          </a:p>
          <a:p>
            <a:r>
              <a:rPr lang="en-IN" dirty="0">
                <a:solidFill>
                  <a:schemeClr val="accent1">
                    <a:lumMod val="50000"/>
                  </a:schemeClr>
                </a:solidFill>
              </a:rPr>
              <a:t>External costs are paid in terms of health effects (deaths, serious illness, minor illness) by those who are exposed to emissions.</a:t>
            </a:r>
          </a:p>
          <a:p>
            <a:r>
              <a:rPr lang="en-IN" dirty="0">
                <a:solidFill>
                  <a:schemeClr val="accent1">
                    <a:lumMod val="50000"/>
                  </a:schemeClr>
                </a:solidFill>
              </a:rPr>
              <a:t>Studied extensively under the project </a:t>
            </a:r>
            <a:r>
              <a:rPr lang="en-IN" dirty="0" err="1">
                <a:solidFill>
                  <a:schemeClr val="accent1">
                    <a:lumMod val="50000"/>
                  </a:schemeClr>
                </a:solidFill>
              </a:rPr>
              <a:t>ExternE</a:t>
            </a:r>
            <a:r>
              <a:rPr lang="en-IN" dirty="0">
                <a:solidFill>
                  <a:schemeClr val="accent1">
                    <a:lumMod val="50000"/>
                  </a:schemeClr>
                </a:solidFill>
              </a:rPr>
              <a:t> and more recently under several other projects.</a:t>
            </a:r>
          </a:p>
          <a:p>
            <a:r>
              <a:rPr lang="en-IN" dirty="0" err="1">
                <a:solidFill>
                  <a:schemeClr val="accent1">
                    <a:lumMod val="50000"/>
                  </a:schemeClr>
                </a:solidFill>
              </a:rPr>
              <a:t>Markandeya</a:t>
            </a:r>
            <a:r>
              <a:rPr lang="en-IN" dirty="0">
                <a:solidFill>
                  <a:schemeClr val="accent1">
                    <a:lumMod val="50000"/>
                  </a:schemeClr>
                </a:solidFill>
              </a:rPr>
              <a:t> A and Wilkinson P, (2007), “Electricity generation and health”, Lancet; 370;979-90. </a:t>
            </a:r>
          </a:p>
        </p:txBody>
      </p:sp>
    </p:spTree>
    <p:extLst>
      <p:ext uri="{BB962C8B-B14F-4D97-AF65-F5344CB8AC3E}">
        <p14:creationId xmlns:p14="http://schemas.microsoft.com/office/powerpoint/2010/main" val="3450101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solidFill>
                  <a:schemeClr val="accent2">
                    <a:lumMod val="50000"/>
                  </a:schemeClr>
                </a:solidFill>
              </a:rPr>
              <a:t>Net Energy Gain: Ratio of energy returned and invested (EROI) </a:t>
            </a:r>
          </a:p>
        </p:txBody>
      </p:sp>
      <p:sp>
        <p:nvSpPr>
          <p:cNvPr id="3" name="Content Placeholder 2"/>
          <p:cNvSpPr>
            <a:spLocks noGrp="1"/>
          </p:cNvSpPr>
          <p:nvPr>
            <p:ph idx="1"/>
          </p:nvPr>
        </p:nvSpPr>
        <p:spPr>
          <a:xfrm>
            <a:off x="838200" y="1690688"/>
            <a:ext cx="10515600" cy="4486275"/>
          </a:xfrm>
        </p:spPr>
        <p:txBody>
          <a:bodyPr>
            <a:normAutofit fontScale="92500" lnSpcReduction="20000"/>
          </a:bodyPr>
          <a:lstStyle/>
          <a:p>
            <a:r>
              <a:rPr lang="en-IN" dirty="0">
                <a:solidFill>
                  <a:schemeClr val="accent1">
                    <a:lumMod val="50000"/>
                  </a:schemeClr>
                </a:solidFill>
              </a:rPr>
              <a:t>Irrespective of the carrier used there has to be a net energy gain for the society.</a:t>
            </a:r>
          </a:p>
          <a:p>
            <a:r>
              <a:rPr lang="en-IN" dirty="0">
                <a:solidFill>
                  <a:schemeClr val="accent1">
                    <a:lumMod val="50000"/>
                  </a:schemeClr>
                </a:solidFill>
              </a:rPr>
              <a:t>Methodologies for evaluation are still evolving and so one cannot compare data from any two different researchers;</a:t>
            </a:r>
          </a:p>
          <a:p>
            <a:pPr lvl="1"/>
            <a:r>
              <a:rPr lang="en-IN" dirty="0">
                <a:solidFill>
                  <a:schemeClr val="accent1">
                    <a:lumMod val="50000"/>
                  </a:schemeClr>
                </a:solidFill>
              </a:rPr>
              <a:t>Addition of primary energy and electrical energy, and </a:t>
            </a:r>
          </a:p>
          <a:p>
            <a:pPr lvl="1"/>
            <a:r>
              <a:rPr lang="en-IN" dirty="0">
                <a:solidFill>
                  <a:schemeClr val="accent1">
                    <a:lumMod val="50000"/>
                  </a:schemeClr>
                </a:solidFill>
              </a:rPr>
              <a:t>System boundary used.</a:t>
            </a:r>
          </a:p>
          <a:p>
            <a:r>
              <a:rPr lang="en-IN" dirty="0">
                <a:solidFill>
                  <a:schemeClr val="accent1">
                    <a:lumMod val="50000"/>
                  </a:schemeClr>
                </a:solidFill>
              </a:rPr>
              <a:t>Coal, nuclear and hydro have very high value of EROI.</a:t>
            </a:r>
          </a:p>
          <a:p>
            <a:r>
              <a:rPr lang="en-IN" dirty="0">
                <a:solidFill>
                  <a:schemeClr val="accent1">
                    <a:lumMod val="50000"/>
                  </a:schemeClr>
                </a:solidFill>
              </a:rPr>
              <a:t>Biomass has a very low value.</a:t>
            </a:r>
          </a:p>
          <a:p>
            <a:r>
              <a:rPr lang="en-IN" dirty="0">
                <a:solidFill>
                  <a:schemeClr val="accent1">
                    <a:lumMod val="50000"/>
                  </a:schemeClr>
                </a:solidFill>
              </a:rPr>
              <a:t>Solar</a:t>
            </a:r>
          </a:p>
          <a:p>
            <a:pPr lvl="1"/>
            <a:r>
              <a:rPr lang="en-IN" dirty="0">
                <a:solidFill>
                  <a:schemeClr val="accent1">
                    <a:lumMod val="50000"/>
                  </a:schemeClr>
                </a:solidFill>
              </a:rPr>
              <a:t>Concentrated solar has higher value than photovoltaic,</a:t>
            </a:r>
          </a:p>
          <a:p>
            <a:pPr lvl="1"/>
            <a:r>
              <a:rPr lang="en-IN" dirty="0">
                <a:solidFill>
                  <a:schemeClr val="accent1">
                    <a:lumMod val="50000"/>
                  </a:schemeClr>
                </a:solidFill>
              </a:rPr>
              <a:t>Between photovoltaic, </a:t>
            </a:r>
            <a:r>
              <a:rPr lang="en-IN" dirty="0" err="1">
                <a:solidFill>
                  <a:schemeClr val="accent1">
                    <a:lumMod val="50000"/>
                  </a:schemeClr>
                </a:solidFill>
              </a:rPr>
              <a:t>CdTe</a:t>
            </a:r>
            <a:r>
              <a:rPr lang="en-IN" dirty="0">
                <a:solidFill>
                  <a:schemeClr val="accent1">
                    <a:lumMod val="50000"/>
                  </a:schemeClr>
                </a:solidFill>
              </a:rPr>
              <a:t> has higher value than silicon based technologies.</a:t>
            </a:r>
          </a:p>
          <a:p>
            <a:r>
              <a:rPr lang="en-IN" dirty="0">
                <a:solidFill>
                  <a:schemeClr val="accent1">
                    <a:lumMod val="50000"/>
                  </a:schemeClr>
                </a:solidFill>
              </a:rPr>
              <a:t>As technologies evolve, value of EROI will evolve</a:t>
            </a:r>
          </a:p>
          <a:p>
            <a:endParaRPr lang="en-IN" dirty="0"/>
          </a:p>
          <a:p>
            <a:pPr lvl="1"/>
            <a:endParaRPr lang="en-IN" dirty="0"/>
          </a:p>
        </p:txBody>
      </p:sp>
    </p:spTree>
    <p:extLst>
      <p:ext uri="{BB962C8B-B14F-4D97-AF65-F5344CB8AC3E}">
        <p14:creationId xmlns:p14="http://schemas.microsoft.com/office/powerpoint/2010/main" val="403880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solidFill>
                  <a:schemeClr val="accent2">
                    <a:lumMod val="50000"/>
                  </a:schemeClr>
                </a:solidFill>
              </a:rPr>
              <a:t>In conclusion</a:t>
            </a:r>
          </a:p>
        </p:txBody>
      </p:sp>
      <p:sp>
        <p:nvSpPr>
          <p:cNvPr id="3" name="Content Placeholder 2"/>
          <p:cNvSpPr>
            <a:spLocks noGrp="1"/>
          </p:cNvSpPr>
          <p:nvPr>
            <p:ph idx="1"/>
          </p:nvPr>
        </p:nvSpPr>
        <p:spPr/>
        <p:txBody>
          <a:bodyPr>
            <a:normAutofit fontScale="85000" lnSpcReduction="20000"/>
          </a:bodyPr>
          <a:lstStyle/>
          <a:p>
            <a:r>
              <a:rPr lang="en-IN" dirty="0">
                <a:solidFill>
                  <a:schemeClr val="accent1">
                    <a:lumMod val="50000"/>
                  </a:schemeClr>
                </a:solidFill>
              </a:rPr>
              <a:t>From the spread of the value of EROI of various technologies, one can infer that for the grid to have a high EROI, continued use of coal is necessary until contribution from clean sources such as nuclear and renewables (including storage to address the issue of intermittency) can be increased in a manner that overall EROI remains high. Nuclear is important not only from the point of environmental sustainability, but also from an economic standpoint as it has high EROI and low external costs.</a:t>
            </a:r>
          </a:p>
          <a:p>
            <a:r>
              <a:rPr lang="en-IN" dirty="0">
                <a:solidFill>
                  <a:schemeClr val="accent1">
                    <a:lumMod val="50000"/>
                  </a:schemeClr>
                </a:solidFill>
              </a:rPr>
              <a:t>Fission based nuclear reactors have been around since the middle of the previous century, have been deployed on large enough scale for providing base-load electricity and have been subjected to much deeper scrutiny with regard to safety than any other electricity generating technology. Nuclear fuel has high energy density; nuclear power plants have large enough EROI, lowest external costs, low GHG emissions and competitive generation costs. As electricity usage increases, it is desirable to attach monetary value to all parameters influencing society so that all energy generating technologies are treated on a level playing field.</a:t>
            </a:r>
          </a:p>
          <a:p>
            <a:endParaRPr lang="en-IN" dirty="0"/>
          </a:p>
        </p:txBody>
      </p:sp>
    </p:spTree>
    <p:extLst>
      <p:ext uri="{BB962C8B-B14F-4D97-AF65-F5344CB8AC3E}">
        <p14:creationId xmlns:p14="http://schemas.microsoft.com/office/powerpoint/2010/main" val="974043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63301" y="754602"/>
            <a:ext cx="6906827" cy="1569660"/>
          </a:xfrm>
          <a:prstGeom prst="rect">
            <a:avLst/>
          </a:prstGeom>
          <a:noFill/>
        </p:spPr>
        <p:txBody>
          <a:bodyPr wrap="square" rtlCol="0">
            <a:spAutoFit/>
          </a:bodyPr>
          <a:lstStyle/>
          <a:p>
            <a:pPr algn="ctr"/>
            <a:r>
              <a:rPr lang="en-IN" sz="2400" dirty="0">
                <a:solidFill>
                  <a:schemeClr val="accent1">
                    <a:lumMod val="50000"/>
                  </a:schemeClr>
                </a:solidFill>
              </a:rPr>
              <a:t>To meet the challenge posed by the 2</a:t>
            </a:r>
            <a:r>
              <a:rPr lang="en-IN" sz="2400" baseline="30000" dirty="0">
                <a:solidFill>
                  <a:schemeClr val="accent1">
                    <a:lumMod val="50000"/>
                  </a:schemeClr>
                </a:solidFill>
              </a:rPr>
              <a:t>o</a:t>
            </a:r>
            <a:r>
              <a:rPr lang="en-IN" sz="2400" dirty="0">
                <a:solidFill>
                  <a:schemeClr val="accent1">
                    <a:lumMod val="50000"/>
                  </a:schemeClr>
                </a:solidFill>
              </a:rPr>
              <a:t> objective defined in last year’s Paris climate agreement, nuclear should be deployed in a timely manner and to full potential</a:t>
            </a:r>
          </a:p>
        </p:txBody>
      </p:sp>
      <p:sp>
        <p:nvSpPr>
          <p:cNvPr id="5" name="TextBox 4"/>
          <p:cNvSpPr txBox="1"/>
          <p:nvPr/>
        </p:nvSpPr>
        <p:spPr>
          <a:xfrm>
            <a:off x="3506680" y="2290439"/>
            <a:ext cx="5770485" cy="1569660"/>
          </a:xfrm>
          <a:prstGeom prst="rect">
            <a:avLst/>
          </a:prstGeom>
          <a:noFill/>
        </p:spPr>
        <p:txBody>
          <a:bodyPr wrap="square" rtlCol="0">
            <a:spAutoFit/>
          </a:bodyPr>
          <a:lstStyle/>
          <a:p>
            <a:r>
              <a:rPr lang="en-IN" sz="9600" b="1" dirty="0">
                <a:solidFill>
                  <a:schemeClr val="accent2">
                    <a:lumMod val="50000"/>
                  </a:schemeClr>
                </a:solidFill>
              </a:rPr>
              <a:t>Thank You</a:t>
            </a:r>
          </a:p>
        </p:txBody>
      </p:sp>
    </p:spTree>
    <p:extLst>
      <p:ext uri="{BB962C8B-B14F-4D97-AF65-F5344CB8AC3E}">
        <p14:creationId xmlns:p14="http://schemas.microsoft.com/office/powerpoint/2010/main" val="29427398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592</Words>
  <Application>Microsoft Office PowerPoint</Application>
  <PresentationFormat>Widescreen</PresentationFormat>
  <Paragraphs>43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Advanced Nuclear Power Technologies</vt:lpstr>
      <vt:lpstr>Technology evolution is a must</vt:lpstr>
      <vt:lpstr>Economics of electricity generation: aspects to be considered</vt:lpstr>
      <vt:lpstr>External costs</vt:lpstr>
      <vt:lpstr>Net Energy Gain: Ratio of energy returned and invested (EROI) </vt:lpstr>
      <vt:lpstr>In 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Nuclear Power Technologies</dc:title>
  <dc:creator>Admin</dc:creator>
  <cp:lastModifiedBy>Admin</cp:lastModifiedBy>
  <cp:revision>6</cp:revision>
  <dcterms:created xsi:type="dcterms:W3CDTF">2016-09-28T13:18:52Z</dcterms:created>
  <dcterms:modified xsi:type="dcterms:W3CDTF">2016-09-29T04:51:17Z</dcterms:modified>
</cp:coreProperties>
</file>