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6987" r:id="rId2"/>
  </p:sldMasterIdLst>
  <p:notesMasterIdLst>
    <p:notesMasterId r:id="rId48"/>
  </p:notesMasterIdLst>
  <p:handoutMasterIdLst>
    <p:handoutMasterId r:id="rId49"/>
  </p:handoutMasterIdLst>
  <p:sldIdLst>
    <p:sldId id="1049" r:id="rId3"/>
    <p:sldId id="1736" r:id="rId4"/>
    <p:sldId id="1732" r:id="rId5"/>
    <p:sldId id="1905" r:id="rId6"/>
    <p:sldId id="1904" r:id="rId7"/>
    <p:sldId id="1945" r:id="rId8"/>
    <p:sldId id="1922" r:id="rId9"/>
    <p:sldId id="1924" r:id="rId10"/>
    <p:sldId id="1974" r:id="rId11"/>
    <p:sldId id="1930" r:id="rId12"/>
    <p:sldId id="1923" r:id="rId13"/>
    <p:sldId id="1925" r:id="rId14"/>
    <p:sldId id="1869" r:id="rId15"/>
    <p:sldId id="1865" r:id="rId16"/>
    <p:sldId id="1964" r:id="rId17"/>
    <p:sldId id="1770" r:id="rId18"/>
    <p:sldId id="1940" r:id="rId19"/>
    <p:sldId id="1943" r:id="rId20"/>
    <p:sldId id="1947" r:id="rId21"/>
    <p:sldId id="1948" r:id="rId22"/>
    <p:sldId id="1949" r:id="rId23"/>
    <p:sldId id="1951" r:id="rId24"/>
    <p:sldId id="1952" r:id="rId25"/>
    <p:sldId id="1954" r:id="rId26"/>
    <p:sldId id="1955" r:id="rId27"/>
    <p:sldId id="1961" r:id="rId28"/>
    <p:sldId id="1841" r:id="rId29"/>
    <p:sldId id="1932" r:id="rId30"/>
    <p:sldId id="1933" r:id="rId31"/>
    <p:sldId id="1935" r:id="rId32"/>
    <p:sldId id="1931" r:id="rId33"/>
    <p:sldId id="1969" r:id="rId34"/>
    <p:sldId id="1937" r:id="rId35"/>
    <p:sldId id="1972" r:id="rId36"/>
    <p:sldId id="1970" r:id="rId37"/>
    <p:sldId id="1739" r:id="rId38"/>
    <p:sldId id="1960" r:id="rId39"/>
    <p:sldId id="1968" r:id="rId40"/>
    <p:sldId id="1959" r:id="rId41"/>
    <p:sldId id="1849" r:id="rId42"/>
    <p:sldId id="1944" r:id="rId43"/>
    <p:sldId id="1963" r:id="rId44"/>
    <p:sldId id="1965" r:id="rId45"/>
    <p:sldId id="1966" r:id="rId46"/>
    <p:sldId id="1973" r:id="rId47"/>
  </p:sldIdLst>
  <p:sldSz cx="9906000" cy="6858000" type="A4"/>
  <p:notesSz cx="6797675" cy="9874250"/>
  <p:defaultTextStyle>
    <a:defPPr>
      <a:defRPr lang="en-GB"/>
    </a:defPPr>
    <a:lvl1pPr algn="ctr" rtl="0" eaLnBrk="0" fontAlgn="base" hangingPunct="0">
      <a:lnSpc>
        <a:spcPct val="105000"/>
      </a:lnSpc>
      <a:spcBef>
        <a:spcPct val="0"/>
      </a:spcBef>
      <a:spcAft>
        <a:spcPct val="0"/>
      </a:spcAft>
      <a:buClr>
        <a:schemeClr val="accent1"/>
      </a:buClr>
      <a:buFont typeface="Symbol" pitchFamily="18" charset="2"/>
      <a:defRPr sz="1200" kern="1200">
        <a:solidFill>
          <a:schemeClr val="bg1"/>
        </a:solidFill>
        <a:latin typeface="Arial" pitchFamily="34" charset="0"/>
        <a:ea typeface="+mn-ea"/>
        <a:cs typeface="+mn-cs"/>
      </a:defRPr>
    </a:lvl1pPr>
    <a:lvl2pPr marL="457200" algn="ctr" rtl="0" eaLnBrk="0" fontAlgn="base" hangingPunct="0">
      <a:lnSpc>
        <a:spcPct val="105000"/>
      </a:lnSpc>
      <a:spcBef>
        <a:spcPct val="0"/>
      </a:spcBef>
      <a:spcAft>
        <a:spcPct val="0"/>
      </a:spcAft>
      <a:buClr>
        <a:schemeClr val="accent1"/>
      </a:buClr>
      <a:buFont typeface="Symbol" pitchFamily="18" charset="2"/>
      <a:defRPr sz="1200" kern="1200">
        <a:solidFill>
          <a:schemeClr val="bg1"/>
        </a:solidFill>
        <a:latin typeface="Arial" pitchFamily="34" charset="0"/>
        <a:ea typeface="+mn-ea"/>
        <a:cs typeface="+mn-cs"/>
      </a:defRPr>
    </a:lvl2pPr>
    <a:lvl3pPr marL="914400" algn="ctr" rtl="0" eaLnBrk="0" fontAlgn="base" hangingPunct="0">
      <a:lnSpc>
        <a:spcPct val="105000"/>
      </a:lnSpc>
      <a:spcBef>
        <a:spcPct val="0"/>
      </a:spcBef>
      <a:spcAft>
        <a:spcPct val="0"/>
      </a:spcAft>
      <a:buClr>
        <a:schemeClr val="accent1"/>
      </a:buClr>
      <a:buFont typeface="Symbol" pitchFamily="18" charset="2"/>
      <a:defRPr sz="1200" kern="1200">
        <a:solidFill>
          <a:schemeClr val="bg1"/>
        </a:solidFill>
        <a:latin typeface="Arial" pitchFamily="34" charset="0"/>
        <a:ea typeface="+mn-ea"/>
        <a:cs typeface="+mn-cs"/>
      </a:defRPr>
    </a:lvl3pPr>
    <a:lvl4pPr marL="1371600" algn="ctr" rtl="0" eaLnBrk="0" fontAlgn="base" hangingPunct="0">
      <a:lnSpc>
        <a:spcPct val="105000"/>
      </a:lnSpc>
      <a:spcBef>
        <a:spcPct val="0"/>
      </a:spcBef>
      <a:spcAft>
        <a:spcPct val="0"/>
      </a:spcAft>
      <a:buClr>
        <a:schemeClr val="accent1"/>
      </a:buClr>
      <a:buFont typeface="Symbol" pitchFamily="18" charset="2"/>
      <a:defRPr sz="1200" kern="1200">
        <a:solidFill>
          <a:schemeClr val="bg1"/>
        </a:solidFill>
        <a:latin typeface="Arial" pitchFamily="34" charset="0"/>
        <a:ea typeface="+mn-ea"/>
        <a:cs typeface="+mn-cs"/>
      </a:defRPr>
    </a:lvl4pPr>
    <a:lvl5pPr marL="1828800" algn="ctr" rtl="0" eaLnBrk="0" fontAlgn="base" hangingPunct="0">
      <a:lnSpc>
        <a:spcPct val="105000"/>
      </a:lnSpc>
      <a:spcBef>
        <a:spcPct val="0"/>
      </a:spcBef>
      <a:spcAft>
        <a:spcPct val="0"/>
      </a:spcAft>
      <a:buClr>
        <a:schemeClr val="accent1"/>
      </a:buClr>
      <a:buFont typeface="Symbol" pitchFamily="18" charset="2"/>
      <a:defRPr sz="1200" kern="1200">
        <a:solidFill>
          <a:schemeClr val="bg1"/>
        </a:solidFill>
        <a:latin typeface="Arial" pitchFamily="34" charset="0"/>
        <a:ea typeface="+mn-ea"/>
        <a:cs typeface="+mn-cs"/>
      </a:defRPr>
    </a:lvl5pPr>
    <a:lvl6pPr marL="2286000" algn="l" defTabSz="914400" rtl="0" eaLnBrk="1" latinLnBrk="0" hangingPunct="1">
      <a:defRPr sz="1200" kern="1200">
        <a:solidFill>
          <a:schemeClr val="bg1"/>
        </a:solidFill>
        <a:latin typeface="Arial" pitchFamily="34" charset="0"/>
        <a:ea typeface="+mn-ea"/>
        <a:cs typeface="+mn-cs"/>
      </a:defRPr>
    </a:lvl6pPr>
    <a:lvl7pPr marL="2743200" algn="l" defTabSz="914400" rtl="0" eaLnBrk="1" latinLnBrk="0" hangingPunct="1">
      <a:defRPr sz="1200" kern="1200">
        <a:solidFill>
          <a:schemeClr val="bg1"/>
        </a:solidFill>
        <a:latin typeface="Arial" pitchFamily="34" charset="0"/>
        <a:ea typeface="+mn-ea"/>
        <a:cs typeface="+mn-cs"/>
      </a:defRPr>
    </a:lvl7pPr>
    <a:lvl8pPr marL="3200400" algn="l" defTabSz="914400" rtl="0" eaLnBrk="1" latinLnBrk="0" hangingPunct="1">
      <a:defRPr sz="1200" kern="1200">
        <a:solidFill>
          <a:schemeClr val="bg1"/>
        </a:solidFill>
        <a:latin typeface="Arial" pitchFamily="34" charset="0"/>
        <a:ea typeface="+mn-ea"/>
        <a:cs typeface="+mn-cs"/>
      </a:defRPr>
    </a:lvl8pPr>
    <a:lvl9pPr marL="3657600" algn="l" defTabSz="914400" rtl="0" eaLnBrk="1" latinLnBrk="0" hangingPunct="1">
      <a:defRPr sz="1200" kern="1200">
        <a:solidFill>
          <a:schemeClr val="bg1"/>
        </a:solidFill>
        <a:latin typeface="Arial" pitchFamily="34" charset="0"/>
        <a:ea typeface="+mn-ea"/>
        <a:cs typeface="+mn-cs"/>
      </a:defRPr>
    </a:lvl9pPr>
  </p:defaultTextStyle>
  <p:extLst>
    <p:ext uri="{521415D9-36F7-43E2-AB2F-B90AF26B5E84}">
      <p14:sectionLst xmlns:p14="http://schemas.microsoft.com/office/powerpoint/2010/main">
        <p14:section name="Default Section" id="{28781BE3-B447-4BB8-B290-83CF7E9E03C4}">
          <p14:sldIdLst>
            <p14:sldId id="1049"/>
            <p14:sldId id="1736"/>
            <p14:sldId id="1732"/>
            <p14:sldId id="1905"/>
            <p14:sldId id="1904"/>
            <p14:sldId id="1945"/>
            <p14:sldId id="1922"/>
            <p14:sldId id="1924"/>
            <p14:sldId id="1974"/>
            <p14:sldId id="1930"/>
            <p14:sldId id="1923"/>
            <p14:sldId id="1925"/>
          </p14:sldIdLst>
        </p14:section>
        <p14:section name="Untitled Section" id="{06063373-D1B2-4BA1-99B6-717A549911C0}">
          <p14:sldIdLst>
            <p14:sldId id="1869"/>
            <p14:sldId id="1865"/>
            <p14:sldId id="1964"/>
            <p14:sldId id="1770"/>
            <p14:sldId id="1940"/>
            <p14:sldId id="1943"/>
            <p14:sldId id="1947"/>
            <p14:sldId id="1948"/>
            <p14:sldId id="1949"/>
            <p14:sldId id="1951"/>
            <p14:sldId id="1952"/>
            <p14:sldId id="1954"/>
            <p14:sldId id="1955"/>
            <p14:sldId id="1961"/>
            <p14:sldId id="1841"/>
            <p14:sldId id="1932"/>
            <p14:sldId id="1933"/>
            <p14:sldId id="1935"/>
            <p14:sldId id="1931"/>
            <p14:sldId id="1969"/>
            <p14:sldId id="1937"/>
            <p14:sldId id="1972"/>
            <p14:sldId id="1970"/>
            <p14:sldId id="1739"/>
            <p14:sldId id="1960"/>
            <p14:sldId id="1968"/>
            <p14:sldId id="1959"/>
            <p14:sldId id="1849"/>
            <p14:sldId id="1944"/>
            <p14:sldId id="1963"/>
            <p14:sldId id="1965"/>
            <p14:sldId id="1966"/>
            <p14:sldId id="1973"/>
          </p14:sldIdLst>
        </p14:section>
      </p14:sectionLst>
    </p:ext>
    <p:ext uri="{EFAFB233-063F-42B5-8137-9DF3F51BA10A}">
      <p15:sldGuideLst xmlns:p15="http://schemas.microsoft.com/office/powerpoint/2012/main">
        <p15:guide id="1" orient="horz" pos="2107">
          <p15:clr>
            <a:srgbClr val="A4A3A4"/>
          </p15:clr>
        </p15:guide>
        <p15:guide id="2" orient="horz" pos="4319">
          <p15:clr>
            <a:srgbClr val="A4A3A4"/>
          </p15:clr>
        </p15:guide>
        <p15:guide id="3" orient="horz" pos="323">
          <p15:clr>
            <a:srgbClr val="A4A3A4"/>
          </p15:clr>
        </p15:guide>
        <p15:guide id="4" orient="horz" pos="1581">
          <p15:clr>
            <a:srgbClr val="A4A3A4"/>
          </p15:clr>
        </p15:guide>
        <p15:guide id="5" pos="6239">
          <p15:clr>
            <a:srgbClr val="A4A3A4"/>
          </p15:clr>
        </p15:guide>
      </p15:sldGuideLst>
    </p:ext>
    <p:ext uri="{2D200454-40CA-4A62-9FC3-DE9A4176ACB9}">
      <p15:notesGuideLst xmlns:p15="http://schemas.microsoft.com/office/powerpoint/2012/main">
        <p15:guide id="1" orient="horz" pos="3070" userDrawn="1">
          <p15:clr>
            <a:srgbClr val="A4A3A4"/>
          </p15:clr>
        </p15:guide>
        <p15:guide id="2" pos="2113" userDrawn="1">
          <p15:clr>
            <a:srgbClr val="A4A3A4"/>
          </p15:clr>
        </p15:guide>
        <p15:guide id="3" orient="horz" pos="3110" userDrawn="1">
          <p15:clr>
            <a:srgbClr val="A4A3A4"/>
          </p15:clr>
        </p15:guide>
        <p15:guide id="4" pos="21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TIN  MOHAN CHAUTRE" initials="NMC" lastIdx="1" clrIdx="0">
    <p:extLst>
      <p:ext uri="{19B8F6BF-5375-455C-9EA6-DF929625EA0E}">
        <p15:presenceInfo xmlns:p15="http://schemas.microsoft.com/office/powerpoint/2012/main" userId="S-1-5-21-1584005683-2733520279-2674965312-14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D0B"/>
    <a:srgbClr val="337D37"/>
    <a:srgbClr val="95BAE7"/>
    <a:srgbClr val="FFF2C9"/>
    <a:srgbClr val="FFD1D1"/>
    <a:srgbClr val="E5EFE5"/>
    <a:srgbClr val="E5EBFF"/>
    <a:srgbClr val="FFF3F3"/>
    <a:srgbClr val="E1EBE1"/>
    <a:srgbClr val="ADC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4" autoAdjust="0"/>
    <p:restoredTop sz="90844" autoAdjust="0"/>
  </p:normalViewPr>
  <p:slideViewPr>
    <p:cSldViewPr snapToGrid="0" snapToObjects="1">
      <p:cViewPr varScale="1">
        <p:scale>
          <a:sx n="68" d="100"/>
          <a:sy n="68" d="100"/>
        </p:scale>
        <p:origin x="1140" y="54"/>
      </p:cViewPr>
      <p:guideLst>
        <p:guide orient="horz" pos="2107"/>
        <p:guide orient="horz" pos="4319"/>
        <p:guide orient="horz" pos="323"/>
        <p:guide orient="horz" pos="1581"/>
        <p:guide pos="62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6912"/>
    </p:cViewPr>
  </p:sorterViewPr>
  <p:notesViewPr>
    <p:cSldViewPr snapToGrid="0" snapToObjects="1">
      <p:cViewPr varScale="1">
        <p:scale>
          <a:sx n="48" d="100"/>
          <a:sy n="48" d="100"/>
        </p:scale>
        <p:origin x="-2916" y="-102"/>
      </p:cViewPr>
      <p:guideLst>
        <p:guide orient="horz" pos="3070"/>
        <p:guide pos="2113"/>
        <p:guide orient="horz" pos="3110"/>
        <p:guide pos="213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E26B4-DCD2-5D4D-9B61-4B34CBA15C80}" type="doc">
      <dgm:prSet loTypeId="urn:microsoft.com/office/officeart/2005/8/layout/process4" loCatId="" qsTypeId="urn:microsoft.com/office/officeart/2005/8/quickstyle/simple3" qsCatId="simple" csTypeId="urn:microsoft.com/office/officeart/2005/8/colors/colorful2" csCatId="colorful" phldr="1"/>
      <dgm:spPr/>
      <dgm:t>
        <a:bodyPr/>
        <a:lstStyle/>
        <a:p>
          <a:endParaRPr lang="en-US"/>
        </a:p>
      </dgm:t>
    </dgm:pt>
    <dgm:pt modelId="{8CC16D2A-ACDC-8F44-A064-896EB183A49B}">
      <dgm:prSet custT="1"/>
      <dgm:spPr/>
      <dgm:t>
        <a:bodyPr/>
        <a:lstStyle/>
        <a:p>
          <a:pPr rtl="0"/>
          <a:r>
            <a:rPr lang="en-US" sz="2000" smtClean="0"/>
            <a:t>“in-situ” conversion of coal into combustible gases.</a:t>
          </a:r>
          <a:endParaRPr lang="en-US" sz="2000" dirty="0"/>
        </a:p>
      </dgm:t>
    </dgm:pt>
    <dgm:pt modelId="{566589AC-B77F-DB48-8FBC-97A03636FDFD}" type="parTrans" cxnId="{C6F0559D-A64D-A846-8815-44E2220B3D0A}">
      <dgm:prSet/>
      <dgm:spPr/>
      <dgm:t>
        <a:bodyPr/>
        <a:lstStyle/>
        <a:p>
          <a:endParaRPr lang="en-US" sz="2400">
            <a:solidFill>
              <a:schemeClr val="tx2"/>
            </a:solidFill>
          </a:endParaRPr>
        </a:p>
      </dgm:t>
    </dgm:pt>
    <dgm:pt modelId="{3F1CEA80-9D4B-884D-8AD0-E72D852DB7A4}" type="sibTrans" cxnId="{C6F0559D-A64D-A846-8815-44E2220B3D0A}">
      <dgm:prSet custT="1"/>
      <dgm:spPr/>
      <dgm:t>
        <a:bodyPr/>
        <a:lstStyle/>
        <a:p>
          <a:endParaRPr lang="en-US" sz="3200">
            <a:solidFill>
              <a:schemeClr val="tx2"/>
            </a:solidFill>
          </a:endParaRPr>
        </a:p>
      </dgm:t>
    </dgm:pt>
    <dgm:pt modelId="{924942BD-E2CD-2646-988D-8ACACEBAC882}">
      <dgm:prSet custT="1"/>
      <dgm:spPr/>
      <dgm:t>
        <a:bodyPr/>
        <a:lstStyle/>
        <a:p>
          <a:pPr rtl="0"/>
          <a:r>
            <a:rPr lang="en-US" sz="2000" dirty="0" smtClean="0"/>
            <a:t>Drilling requirement –</a:t>
          </a:r>
          <a:endParaRPr lang="en-US" sz="2000" dirty="0"/>
        </a:p>
      </dgm:t>
    </dgm:pt>
    <dgm:pt modelId="{476FF8C1-7341-4F46-AAAF-1BBE191BA99C}" type="parTrans" cxnId="{D3A69AAB-D029-4D4D-9736-1A2752867035}">
      <dgm:prSet/>
      <dgm:spPr/>
      <dgm:t>
        <a:bodyPr/>
        <a:lstStyle/>
        <a:p>
          <a:endParaRPr lang="en-US" sz="2400">
            <a:solidFill>
              <a:schemeClr val="tx2"/>
            </a:solidFill>
          </a:endParaRPr>
        </a:p>
      </dgm:t>
    </dgm:pt>
    <dgm:pt modelId="{5FF5D50D-2AE2-6843-8ACF-57092964486B}" type="sibTrans" cxnId="{D3A69AAB-D029-4D4D-9736-1A2752867035}">
      <dgm:prSet custT="1"/>
      <dgm:spPr/>
      <dgm:t>
        <a:bodyPr/>
        <a:lstStyle/>
        <a:p>
          <a:endParaRPr lang="en-US" sz="3200">
            <a:solidFill>
              <a:schemeClr val="tx2"/>
            </a:solidFill>
          </a:endParaRPr>
        </a:p>
      </dgm:t>
    </dgm:pt>
    <dgm:pt modelId="{2D8E82A7-B56A-7545-B6AA-F36828EC8387}">
      <dgm:prSet custT="1"/>
      <dgm:spPr/>
      <dgm:t>
        <a:bodyPr/>
        <a:lstStyle/>
        <a:p>
          <a:pPr rtl="0"/>
          <a:r>
            <a:rPr lang="en-US" sz="1600" smtClean="0"/>
            <a:t>Injection/Production wells (Vertical) &amp; Well linking (Horizontal)</a:t>
          </a:r>
          <a:endParaRPr lang="en-US" sz="1600" dirty="0"/>
        </a:p>
      </dgm:t>
    </dgm:pt>
    <dgm:pt modelId="{68CFDC92-34E3-6B40-83A8-CCAD345D1D74}" type="parTrans" cxnId="{150D450D-3C8C-4049-BC17-B30AD8F1E4C7}">
      <dgm:prSet/>
      <dgm:spPr/>
      <dgm:t>
        <a:bodyPr/>
        <a:lstStyle/>
        <a:p>
          <a:endParaRPr lang="en-US" sz="2400">
            <a:solidFill>
              <a:schemeClr val="tx2"/>
            </a:solidFill>
          </a:endParaRPr>
        </a:p>
      </dgm:t>
    </dgm:pt>
    <dgm:pt modelId="{E39CE7EA-EABC-3B4D-826D-BA75AEF43251}" type="sibTrans" cxnId="{150D450D-3C8C-4049-BC17-B30AD8F1E4C7}">
      <dgm:prSet/>
      <dgm:spPr/>
      <dgm:t>
        <a:bodyPr/>
        <a:lstStyle/>
        <a:p>
          <a:endParaRPr lang="en-US" sz="2400">
            <a:solidFill>
              <a:schemeClr val="tx2"/>
            </a:solidFill>
          </a:endParaRPr>
        </a:p>
      </dgm:t>
    </dgm:pt>
    <dgm:pt modelId="{BB45D123-F923-4C42-B48D-9878BD965874}">
      <dgm:prSet custT="1"/>
      <dgm:spPr/>
      <dgm:t>
        <a:bodyPr/>
        <a:lstStyle/>
        <a:p>
          <a:pPr rtl="0"/>
          <a:r>
            <a:rPr lang="en-US" sz="2000" smtClean="0"/>
            <a:t>Reactant materials –</a:t>
          </a:r>
          <a:endParaRPr lang="en-US" sz="2000"/>
        </a:p>
      </dgm:t>
    </dgm:pt>
    <dgm:pt modelId="{68E4608A-ACA4-3F43-AB0E-36078C6F24C7}" type="parTrans" cxnId="{349FF607-E808-A441-A573-A6E9DF2EFA2F}">
      <dgm:prSet/>
      <dgm:spPr/>
      <dgm:t>
        <a:bodyPr/>
        <a:lstStyle/>
        <a:p>
          <a:endParaRPr lang="en-US" sz="2400">
            <a:solidFill>
              <a:schemeClr val="tx2"/>
            </a:solidFill>
          </a:endParaRPr>
        </a:p>
      </dgm:t>
    </dgm:pt>
    <dgm:pt modelId="{44D4746A-152A-0D48-A413-BCC7EA738A2B}" type="sibTrans" cxnId="{349FF607-E808-A441-A573-A6E9DF2EFA2F}">
      <dgm:prSet custT="1"/>
      <dgm:spPr/>
      <dgm:t>
        <a:bodyPr/>
        <a:lstStyle/>
        <a:p>
          <a:endParaRPr lang="en-US" sz="3200">
            <a:solidFill>
              <a:schemeClr val="tx2"/>
            </a:solidFill>
          </a:endParaRPr>
        </a:p>
      </dgm:t>
    </dgm:pt>
    <dgm:pt modelId="{600BDBB7-4DD8-4E4E-98C8-D3B60D7AE747}">
      <dgm:prSet custT="1"/>
      <dgm:spPr/>
      <dgm:t>
        <a:bodyPr/>
        <a:lstStyle/>
        <a:p>
          <a:pPr rtl="0"/>
          <a:r>
            <a:rPr lang="en-US" sz="1600" dirty="0" smtClean="0"/>
            <a:t>Air or Mixture of air/steam &amp; High temperature and pressure &amp; Ignition</a:t>
          </a:r>
          <a:endParaRPr lang="en-US" sz="1600" dirty="0"/>
        </a:p>
      </dgm:t>
    </dgm:pt>
    <dgm:pt modelId="{D579F8D2-D69F-F24C-BB4F-3E4A0B802122}" type="parTrans" cxnId="{A8A41C4B-5FD9-FF4E-A55E-29DCA7FCD954}">
      <dgm:prSet/>
      <dgm:spPr/>
      <dgm:t>
        <a:bodyPr/>
        <a:lstStyle/>
        <a:p>
          <a:endParaRPr lang="en-US" sz="2400">
            <a:solidFill>
              <a:schemeClr val="tx2"/>
            </a:solidFill>
          </a:endParaRPr>
        </a:p>
      </dgm:t>
    </dgm:pt>
    <dgm:pt modelId="{2A1B8D27-7130-B248-BCA4-BE9D44C4F754}" type="sibTrans" cxnId="{A8A41C4B-5FD9-FF4E-A55E-29DCA7FCD954}">
      <dgm:prSet/>
      <dgm:spPr/>
      <dgm:t>
        <a:bodyPr/>
        <a:lstStyle/>
        <a:p>
          <a:endParaRPr lang="en-US" sz="2400">
            <a:solidFill>
              <a:schemeClr val="tx2"/>
            </a:solidFill>
          </a:endParaRPr>
        </a:p>
      </dgm:t>
    </dgm:pt>
    <dgm:pt modelId="{09ED0C1B-61C0-6641-B359-DC6D855CAF4C}">
      <dgm:prSet custT="1"/>
      <dgm:spPr/>
      <dgm:t>
        <a:bodyPr/>
        <a:lstStyle/>
        <a:p>
          <a:pPr rtl="0"/>
          <a:r>
            <a:rPr lang="en-US" sz="2000" smtClean="0"/>
            <a:t>Products– </a:t>
          </a:r>
          <a:endParaRPr lang="en-US" sz="2000"/>
        </a:p>
      </dgm:t>
    </dgm:pt>
    <dgm:pt modelId="{C2E8ADC8-C567-9A4B-8C2F-6CD32EDBA21B}" type="parTrans" cxnId="{6D169049-2AAA-9342-9E65-BAD63EF0CD80}">
      <dgm:prSet/>
      <dgm:spPr/>
      <dgm:t>
        <a:bodyPr/>
        <a:lstStyle/>
        <a:p>
          <a:endParaRPr lang="en-US" sz="2400">
            <a:solidFill>
              <a:schemeClr val="tx2"/>
            </a:solidFill>
          </a:endParaRPr>
        </a:p>
      </dgm:t>
    </dgm:pt>
    <dgm:pt modelId="{C93B9367-1CFF-F74A-AF68-27550ED2DCE4}" type="sibTrans" cxnId="{6D169049-2AAA-9342-9E65-BAD63EF0CD80}">
      <dgm:prSet custT="1"/>
      <dgm:spPr/>
      <dgm:t>
        <a:bodyPr/>
        <a:lstStyle/>
        <a:p>
          <a:endParaRPr lang="en-US" sz="3200">
            <a:solidFill>
              <a:schemeClr val="tx2"/>
            </a:solidFill>
          </a:endParaRPr>
        </a:p>
      </dgm:t>
    </dgm:pt>
    <dgm:pt modelId="{648059A4-8DF4-984D-8E15-4F0C744CE3B8}">
      <dgm:prSet custT="1"/>
      <dgm:spPr/>
      <dgm:t>
        <a:bodyPr/>
        <a:lstStyle/>
        <a:p>
          <a:pPr rtl="0"/>
          <a:r>
            <a:rPr lang="en-IN" sz="1600" smtClean="0"/>
            <a:t>Combustible Gas: CO, CO</a:t>
          </a:r>
          <a:r>
            <a:rPr lang="en-IN" sz="1600" baseline="-25000" smtClean="0"/>
            <a:t>2</a:t>
          </a:r>
          <a:r>
            <a:rPr lang="en-IN" sz="1600" smtClean="0"/>
            <a:t>, CH</a:t>
          </a:r>
          <a:r>
            <a:rPr lang="en-IN" sz="1600" baseline="-25000" smtClean="0"/>
            <a:t>4</a:t>
          </a:r>
          <a:r>
            <a:rPr lang="en-IN" sz="1600" smtClean="0"/>
            <a:t>, H</a:t>
          </a:r>
          <a:r>
            <a:rPr lang="en-IN" sz="1600" baseline="-25000" smtClean="0"/>
            <a:t>2</a:t>
          </a:r>
          <a:r>
            <a:rPr lang="en-IN" sz="1600" smtClean="0"/>
            <a:t>  &amp; Others:  H</a:t>
          </a:r>
          <a:r>
            <a:rPr lang="en-IN" sz="1600" baseline="-25000" smtClean="0"/>
            <a:t>2</a:t>
          </a:r>
          <a:r>
            <a:rPr lang="en-IN" sz="1600" smtClean="0"/>
            <a:t>O, char, H</a:t>
          </a:r>
          <a:r>
            <a:rPr lang="en-IN" sz="1600" baseline="-25000" smtClean="0"/>
            <a:t>2</a:t>
          </a:r>
          <a:r>
            <a:rPr lang="en-IN" sz="1600" smtClean="0"/>
            <a:t>S, tars, etc. </a:t>
          </a:r>
          <a:endParaRPr lang="en-IN" sz="1600" dirty="0"/>
        </a:p>
      </dgm:t>
    </dgm:pt>
    <dgm:pt modelId="{C196FCB2-B6A2-2343-AD09-1BA8A4FC4400}" type="parTrans" cxnId="{DE8A38B4-9568-4A40-89E3-8C5266FEC0DE}">
      <dgm:prSet/>
      <dgm:spPr/>
      <dgm:t>
        <a:bodyPr/>
        <a:lstStyle/>
        <a:p>
          <a:endParaRPr lang="en-US" sz="2400">
            <a:solidFill>
              <a:schemeClr val="tx2"/>
            </a:solidFill>
          </a:endParaRPr>
        </a:p>
      </dgm:t>
    </dgm:pt>
    <dgm:pt modelId="{427D2361-A34F-8043-B655-610E436B556B}" type="sibTrans" cxnId="{DE8A38B4-9568-4A40-89E3-8C5266FEC0DE}">
      <dgm:prSet/>
      <dgm:spPr/>
      <dgm:t>
        <a:bodyPr/>
        <a:lstStyle/>
        <a:p>
          <a:endParaRPr lang="en-US" sz="2400">
            <a:solidFill>
              <a:schemeClr val="tx2"/>
            </a:solidFill>
          </a:endParaRPr>
        </a:p>
      </dgm:t>
    </dgm:pt>
    <dgm:pt modelId="{A79B596A-0247-3741-AAFD-AD5FD4D9CC26}">
      <dgm:prSet custT="1"/>
      <dgm:spPr/>
      <dgm:t>
        <a:bodyPr/>
        <a:lstStyle/>
        <a:p>
          <a:pPr rtl="0"/>
          <a:r>
            <a:rPr lang="en-US" sz="2000" smtClean="0"/>
            <a:t>Further processing</a:t>
          </a:r>
          <a:endParaRPr lang="en-US" sz="2000"/>
        </a:p>
      </dgm:t>
    </dgm:pt>
    <dgm:pt modelId="{8775D050-6A73-DD48-9954-B56E3EAF33B2}" type="parTrans" cxnId="{5368072F-EFA6-1E4B-B4E1-F685EE1341CB}">
      <dgm:prSet/>
      <dgm:spPr/>
      <dgm:t>
        <a:bodyPr/>
        <a:lstStyle/>
        <a:p>
          <a:endParaRPr lang="en-US" sz="2400">
            <a:solidFill>
              <a:schemeClr val="tx2"/>
            </a:solidFill>
          </a:endParaRPr>
        </a:p>
      </dgm:t>
    </dgm:pt>
    <dgm:pt modelId="{A37A8529-D897-D842-A2A0-F827DD982F30}" type="sibTrans" cxnId="{5368072F-EFA6-1E4B-B4E1-F685EE1341CB}">
      <dgm:prSet/>
      <dgm:spPr/>
      <dgm:t>
        <a:bodyPr/>
        <a:lstStyle/>
        <a:p>
          <a:endParaRPr lang="en-US" sz="2400">
            <a:solidFill>
              <a:schemeClr val="tx2"/>
            </a:solidFill>
          </a:endParaRPr>
        </a:p>
      </dgm:t>
    </dgm:pt>
    <dgm:pt modelId="{BCF530BA-2513-C64C-A4B8-82A422F715F3}">
      <dgm:prSet custT="1"/>
      <dgm:spPr/>
      <dgm:t>
        <a:bodyPr/>
        <a:lstStyle/>
        <a:p>
          <a:pPr rtl="0"/>
          <a:r>
            <a:rPr lang="en-US" sz="1600" smtClean="0"/>
            <a:t>Gas clean-up &amp; Power generation/ Chemical synthesis </a:t>
          </a:r>
          <a:endParaRPr lang="en-US" sz="1600" dirty="0"/>
        </a:p>
      </dgm:t>
    </dgm:pt>
    <dgm:pt modelId="{07A96FC5-E75D-1E49-851C-DDEE0C392F40}" type="parTrans" cxnId="{C33013D1-549C-8B4A-AA0C-F5DA94F1EAEE}">
      <dgm:prSet/>
      <dgm:spPr/>
      <dgm:t>
        <a:bodyPr/>
        <a:lstStyle/>
        <a:p>
          <a:endParaRPr lang="en-US" sz="2400">
            <a:solidFill>
              <a:schemeClr val="tx2"/>
            </a:solidFill>
          </a:endParaRPr>
        </a:p>
      </dgm:t>
    </dgm:pt>
    <dgm:pt modelId="{EDBF8E82-47A7-6842-8A50-1345AE7B8217}" type="sibTrans" cxnId="{C33013D1-549C-8B4A-AA0C-F5DA94F1EAEE}">
      <dgm:prSet/>
      <dgm:spPr/>
      <dgm:t>
        <a:bodyPr/>
        <a:lstStyle/>
        <a:p>
          <a:endParaRPr lang="en-US" sz="2400">
            <a:solidFill>
              <a:schemeClr val="tx2"/>
            </a:solidFill>
          </a:endParaRPr>
        </a:p>
      </dgm:t>
    </dgm:pt>
    <dgm:pt modelId="{16C7B7D2-5C52-4445-B166-4B33D465A894}" type="pres">
      <dgm:prSet presAssocID="{716E26B4-DCD2-5D4D-9B61-4B34CBA15C80}" presName="Name0" presStyleCnt="0">
        <dgm:presLayoutVars>
          <dgm:dir/>
          <dgm:animLvl val="lvl"/>
          <dgm:resizeHandles val="exact"/>
        </dgm:presLayoutVars>
      </dgm:prSet>
      <dgm:spPr/>
      <dgm:t>
        <a:bodyPr/>
        <a:lstStyle/>
        <a:p>
          <a:endParaRPr lang="en-IN"/>
        </a:p>
      </dgm:t>
    </dgm:pt>
    <dgm:pt modelId="{1170224F-4253-9740-B10A-AB2780B92CC0}" type="pres">
      <dgm:prSet presAssocID="{A79B596A-0247-3741-AAFD-AD5FD4D9CC26}" presName="boxAndChildren" presStyleCnt="0"/>
      <dgm:spPr/>
    </dgm:pt>
    <dgm:pt modelId="{B18D650A-5C5B-BB43-BCD3-D2E24FB84FA8}" type="pres">
      <dgm:prSet presAssocID="{A79B596A-0247-3741-AAFD-AD5FD4D9CC26}" presName="parentTextBox" presStyleLbl="node1" presStyleIdx="0" presStyleCnt="5"/>
      <dgm:spPr/>
      <dgm:t>
        <a:bodyPr/>
        <a:lstStyle/>
        <a:p>
          <a:endParaRPr lang="en-IN"/>
        </a:p>
      </dgm:t>
    </dgm:pt>
    <dgm:pt modelId="{2F614E35-D3DB-D940-A7C8-8BC3E33D4ABA}" type="pres">
      <dgm:prSet presAssocID="{A79B596A-0247-3741-AAFD-AD5FD4D9CC26}" presName="entireBox" presStyleLbl="node1" presStyleIdx="0" presStyleCnt="5"/>
      <dgm:spPr/>
      <dgm:t>
        <a:bodyPr/>
        <a:lstStyle/>
        <a:p>
          <a:endParaRPr lang="en-IN"/>
        </a:p>
      </dgm:t>
    </dgm:pt>
    <dgm:pt modelId="{698FBED4-D62B-3444-B2F2-95F423EB8FA7}" type="pres">
      <dgm:prSet presAssocID="{A79B596A-0247-3741-AAFD-AD5FD4D9CC26}" presName="descendantBox" presStyleCnt="0"/>
      <dgm:spPr/>
    </dgm:pt>
    <dgm:pt modelId="{6AE8602B-F95B-D848-8D56-225BAA2A7508}" type="pres">
      <dgm:prSet presAssocID="{BCF530BA-2513-C64C-A4B8-82A422F715F3}" presName="childTextBox" presStyleLbl="fgAccFollowNode1" presStyleIdx="0" presStyleCnt="4">
        <dgm:presLayoutVars>
          <dgm:bulletEnabled val="1"/>
        </dgm:presLayoutVars>
      </dgm:prSet>
      <dgm:spPr/>
      <dgm:t>
        <a:bodyPr/>
        <a:lstStyle/>
        <a:p>
          <a:endParaRPr lang="en-IN"/>
        </a:p>
      </dgm:t>
    </dgm:pt>
    <dgm:pt modelId="{B6D5664A-F4B7-4A41-9982-DC98FED206FD}" type="pres">
      <dgm:prSet presAssocID="{C93B9367-1CFF-F74A-AF68-27550ED2DCE4}" presName="sp" presStyleCnt="0"/>
      <dgm:spPr/>
    </dgm:pt>
    <dgm:pt modelId="{5858EF1A-056F-E840-BFF1-51BCA318C67C}" type="pres">
      <dgm:prSet presAssocID="{09ED0C1B-61C0-6641-B359-DC6D855CAF4C}" presName="arrowAndChildren" presStyleCnt="0"/>
      <dgm:spPr/>
    </dgm:pt>
    <dgm:pt modelId="{9A25D56F-B062-5042-AF4A-5E299752A7C1}" type="pres">
      <dgm:prSet presAssocID="{09ED0C1B-61C0-6641-B359-DC6D855CAF4C}" presName="parentTextArrow" presStyleLbl="node1" presStyleIdx="0" presStyleCnt="5"/>
      <dgm:spPr/>
      <dgm:t>
        <a:bodyPr/>
        <a:lstStyle/>
        <a:p>
          <a:endParaRPr lang="en-IN"/>
        </a:p>
      </dgm:t>
    </dgm:pt>
    <dgm:pt modelId="{252E09BD-10C6-1040-9F89-A17EDFAADC30}" type="pres">
      <dgm:prSet presAssocID="{09ED0C1B-61C0-6641-B359-DC6D855CAF4C}" presName="arrow" presStyleLbl="node1" presStyleIdx="1" presStyleCnt="5"/>
      <dgm:spPr/>
      <dgm:t>
        <a:bodyPr/>
        <a:lstStyle/>
        <a:p>
          <a:endParaRPr lang="en-IN"/>
        </a:p>
      </dgm:t>
    </dgm:pt>
    <dgm:pt modelId="{EDEF7350-5F84-A14A-A0AF-6FBC0854E621}" type="pres">
      <dgm:prSet presAssocID="{09ED0C1B-61C0-6641-B359-DC6D855CAF4C}" presName="descendantArrow" presStyleCnt="0"/>
      <dgm:spPr/>
    </dgm:pt>
    <dgm:pt modelId="{569B674C-CB63-2747-B572-88808B046FBA}" type="pres">
      <dgm:prSet presAssocID="{648059A4-8DF4-984D-8E15-4F0C744CE3B8}" presName="childTextArrow" presStyleLbl="fgAccFollowNode1" presStyleIdx="1" presStyleCnt="4">
        <dgm:presLayoutVars>
          <dgm:bulletEnabled val="1"/>
        </dgm:presLayoutVars>
      </dgm:prSet>
      <dgm:spPr/>
      <dgm:t>
        <a:bodyPr/>
        <a:lstStyle/>
        <a:p>
          <a:endParaRPr lang="en-IN"/>
        </a:p>
      </dgm:t>
    </dgm:pt>
    <dgm:pt modelId="{92B7CFE0-DA99-D241-83BB-BA60F20AB554}" type="pres">
      <dgm:prSet presAssocID="{44D4746A-152A-0D48-A413-BCC7EA738A2B}" presName="sp" presStyleCnt="0"/>
      <dgm:spPr/>
    </dgm:pt>
    <dgm:pt modelId="{62C11767-F40F-FF44-A0F8-008B53D72E60}" type="pres">
      <dgm:prSet presAssocID="{BB45D123-F923-4C42-B48D-9878BD965874}" presName="arrowAndChildren" presStyleCnt="0"/>
      <dgm:spPr/>
    </dgm:pt>
    <dgm:pt modelId="{ABA79B0F-D1B5-8942-96F6-0CD1BD016AA0}" type="pres">
      <dgm:prSet presAssocID="{BB45D123-F923-4C42-B48D-9878BD965874}" presName="parentTextArrow" presStyleLbl="node1" presStyleIdx="1" presStyleCnt="5"/>
      <dgm:spPr/>
      <dgm:t>
        <a:bodyPr/>
        <a:lstStyle/>
        <a:p>
          <a:endParaRPr lang="en-IN"/>
        </a:p>
      </dgm:t>
    </dgm:pt>
    <dgm:pt modelId="{CB752FDD-D8AB-1B43-A3F5-BF8FB4A629F2}" type="pres">
      <dgm:prSet presAssocID="{BB45D123-F923-4C42-B48D-9878BD965874}" presName="arrow" presStyleLbl="node1" presStyleIdx="2" presStyleCnt="5"/>
      <dgm:spPr/>
      <dgm:t>
        <a:bodyPr/>
        <a:lstStyle/>
        <a:p>
          <a:endParaRPr lang="en-IN"/>
        </a:p>
      </dgm:t>
    </dgm:pt>
    <dgm:pt modelId="{4BAE936E-964D-2447-B3B7-4BEC8E4DA50D}" type="pres">
      <dgm:prSet presAssocID="{BB45D123-F923-4C42-B48D-9878BD965874}" presName="descendantArrow" presStyleCnt="0"/>
      <dgm:spPr/>
    </dgm:pt>
    <dgm:pt modelId="{2E774256-95BF-354F-9244-CAC9B18C0E10}" type="pres">
      <dgm:prSet presAssocID="{600BDBB7-4DD8-4E4E-98C8-D3B60D7AE747}" presName="childTextArrow" presStyleLbl="fgAccFollowNode1" presStyleIdx="2" presStyleCnt="4">
        <dgm:presLayoutVars>
          <dgm:bulletEnabled val="1"/>
        </dgm:presLayoutVars>
      </dgm:prSet>
      <dgm:spPr/>
      <dgm:t>
        <a:bodyPr/>
        <a:lstStyle/>
        <a:p>
          <a:endParaRPr lang="en-IN"/>
        </a:p>
      </dgm:t>
    </dgm:pt>
    <dgm:pt modelId="{DBAAF5DE-4B78-624A-97EC-AA338DE1C4FB}" type="pres">
      <dgm:prSet presAssocID="{5FF5D50D-2AE2-6843-8ACF-57092964486B}" presName="sp" presStyleCnt="0"/>
      <dgm:spPr/>
    </dgm:pt>
    <dgm:pt modelId="{71B7D666-217D-9C4D-8FE1-915624BC3D67}" type="pres">
      <dgm:prSet presAssocID="{924942BD-E2CD-2646-988D-8ACACEBAC882}" presName="arrowAndChildren" presStyleCnt="0"/>
      <dgm:spPr/>
    </dgm:pt>
    <dgm:pt modelId="{75AEBDCA-9A74-B24B-AD8F-397E028CEA3A}" type="pres">
      <dgm:prSet presAssocID="{924942BD-E2CD-2646-988D-8ACACEBAC882}" presName="parentTextArrow" presStyleLbl="node1" presStyleIdx="2" presStyleCnt="5"/>
      <dgm:spPr/>
      <dgm:t>
        <a:bodyPr/>
        <a:lstStyle/>
        <a:p>
          <a:endParaRPr lang="en-IN"/>
        </a:p>
      </dgm:t>
    </dgm:pt>
    <dgm:pt modelId="{EB510BDA-03B2-B646-A60D-5E80773C03C8}" type="pres">
      <dgm:prSet presAssocID="{924942BD-E2CD-2646-988D-8ACACEBAC882}" presName="arrow" presStyleLbl="node1" presStyleIdx="3" presStyleCnt="5"/>
      <dgm:spPr/>
      <dgm:t>
        <a:bodyPr/>
        <a:lstStyle/>
        <a:p>
          <a:endParaRPr lang="en-IN"/>
        </a:p>
      </dgm:t>
    </dgm:pt>
    <dgm:pt modelId="{9A501D21-6002-D540-A283-86915FBD631E}" type="pres">
      <dgm:prSet presAssocID="{924942BD-E2CD-2646-988D-8ACACEBAC882}" presName="descendantArrow" presStyleCnt="0"/>
      <dgm:spPr/>
    </dgm:pt>
    <dgm:pt modelId="{52ADB28C-CB98-F94C-B3F6-8EC947E70859}" type="pres">
      <dgm:prSet presAssocID="{2D8E82A7-B56A-7545-B6AA-F36828EC8387}" presName="childTextArrow" presStyleLbl="fgAccFollowNode1" presStyleIdx="3" presStyleCnt="4">
        <dgm:presLayoutVars>
          <dgm:bulletEnabled val="1"/>
        </dgm:presLayoutVars>
      </dgm:prSet>
      <dgm:spPr/>
      <dgm:t>
        <a:bodyPr/>
        <a:lstStyle/>
        <a:p>
          <a:endParaRPr lang="en-IN"/>
        </a:p>
      </dgm:t>
    </dgm:pt>
    <dgm:pt modelId="{FDE944FE-670C-1F4F-A08F-52CF752EF142}" type="pres">
      <dgm:prSet presAssocID="{3F1CEA80-9D4B-884D-8AD0-E72D852DB7A4}" presName="sp" presStyleCnt="0"/>
      <dgm:spPr/>
    </dgm:pt>
    <dgm:pt modelId="{1449EAA6-437E-1F4C-B69F-59E8F5459157}" type="pres">
      <dgm:prSet presAssocID="{8CC16D2A-ACDC-8F44-A064-896EB183A49B}" presName="arrowAndChildren" presStyleCnt="0"/>
      <dgm:spPr/>
    </dgm:pt>
    <dgm:pt modelId="{947EB1D8-C522-A846-ACD9-2A2F1A62827C}" type="pres">
      <dgm:prSet presAssocID="{8CC16D2A-ACDC-8F44-A064-896EB183A49B}" presName="parentTextArrow" presStyleLbl="node1" presStyleIdx="4" presStyleCnt="5"/>
      <dgm:spPr/>
      <dgm:t>
        <a:bodyPr/>
        <a:lstStyle/>
        <a:p>
          <a:endParaRPr lang="en-IN"/>
        </a:p>
      </dgm:t>
    </dgm:pt>
  </dgm:ptLst>
  <dgm:cxnLst>
    <dgm:cxn modelId="{E8C4E18B-0A02-4223-A0E3-D83701D1A328}" type="presOf" srcId="{716E26B4-DCD2-5D4D-9B61-4B34CBA15C80}" destId="{16C7B7D2-5C52-4445-B166-4B33D465A894}" srcOrd="0" destOrd="0" presId="urn:microsoft.com/office/officeart/2005/8/layout/process4"/>
    <dgm:cxn modelId="{D3A69AAB-D029-4D4D-9736-1A2752867035}" srcId="{716E26B4-DCD2-5D4D-9B61-4B34CBA15C80}" destId="{924942BD-E2CD-2646-988D-8ACACEBAC882}" srcOrd="1" destOrd="0" parTransId="{476FF8C1-7341-4F46-AAAF-1BBE191BA99C}" sibTransId="{5FF5D50D-2AE2-6843-8ACF-57092964486B}"/>
    <dgm:cxn modelId="{5368072F-EFA6-1E4B-B4E1-F685EE1341CB}" srcId="{716E26B4-DCD2-5D4D-9B61-4B34CBA15C80}" destId="{A79B596A-0247-3741-AAFD-AD5FD4D9CC26}" srcOrd="4" destOrd="0" parTransId="{8775D050-6A73-DD48-9954-B56E3EAF33B2}" sibTransId="{A37A8529-D897-D842-A2A0-F827DD982F30}"/>
    <dgm:cxn modelId="{A8A41C4B-5FD9-FF4E-A55E-29DCA7FCD954}" srcId="{BB45D123-F923-4C42-B48D-9878BD965874}" destId="{600BDBB7-4DD8-4E4E-98C8-D3B60D7AE747}" srcOrd="0" destOrd="0" parTransId="{D579F8D2-D69F-F24C-BB4F-3E4A0B802122}" sibTransId="{2A1B8D27-7130-B248-BCA4-BE9D44C4F754}"/>
    <dgm:cxn modelId="{6D169049-2AAA-9342-9E65-BAD63EF0CD80}" srcId="{716E26B4-DCD2-5D4D-9B61-4B34CBA15C80}" destId="{09ED0C1B-61C0-6641-B359-DC6D855CAF4C}" srcOrd="3" destOrd="0" parTransId="{C2E8ADC8-C567-9A4B-8C2F-6CD32EDBA21B}" sibTransId="{C93B9367-1CFF-F74A-AF68-27550ED2DCE4}"/>
    <dgm:cxn modelId="{D08D80C9-2240-4160-A5FE-600585DF05B1}" type="presOf" srcId="{BB45D123-F923-4C42-B48D-9878BD965874}" destId="{CB752FDD-D8AB-1B43-A3F5-BF8FB4A629F2}" srcOrd="1" destOrd="0" presId="urn:microsoft.com/office/officeart/2005/8/layout/process4"/>
    <dgm:cxn modelId="{1B4CE36A-86A0-40C4-98D3-7FDC37540C14}" type="presOf" srcId="{600BDBB7-4DD8-4E4E-98C8-D3B60D7AE747}" destId="{2E774256-95BF-354F-9244-CAC9B18C0E10}" srcOrd="0" destOrd="0" presId="urn:microsoft.com/office/officeart/2005/8/layout/process4"/>
    <dgm:cxn modelId="{F20A1FA8-FE3A-411E-89CF-E3E0F278A379}" type="presOf" srcId="{09ED0C1B-61C0-6641-B359-DC6D855CAF4C}" destId="{252E09BD-10C6-1040-9F89-A17EDFAADC30}" srcOrd="1" destOrd="0" presId="urn:microsoft.com/office/officeart/2005/8/layout/process4"/>
    <dgm:cxn modelId="{349FF607-E808-A441-A573-A6E9DF2EFA2F}" srcId="{716E26B4-DCD2-5D4D-9B61-4B34CBA15C80}" destId="{BB45D123-F923-4C42-B48D-9878BD965874}" srcOrd="2" destOrd="0" parTransId="{68E4608A-ACA4-3F43-AB0E-36078C6F24C7}" sibTransId="{44D4746A-152A-0D48-A413-BCC7EA738A2B}"/>
    <dgm:cxn modelId="{9B1AD21C-BBA4-4122-A2FA-B0C889F79525}" type="presOf" srcId="{BB45D123-F923-4C42-B48D-9878BD965874}" destId="{ABA79B0F-D1B5-8942-96F6-0CD1BD016AA0}" srcOrd="0" destOrd="0" presId="urn:microsoft.com/office/officeart/2005/8/layout/process4"/>
    <dgm:cxn modelId="{2C8ECE30-B2E7-4668-B485-192A76A391CC}" type="presOf" srcId="{A79B596A-0247-3741-AAFD-AD5FD4D9CC26}" destId="{2F614E35-D3DB-D940-A7C8-8BC3E33D4ABA}" srcOrd="1" destOrd="0" presId="urn:microsoft.com/office/officeart/2005/8/layout/process4"/>
    <dgm:cxn modelId="{A704532F-69AB-4114-9B2C-FD4B4B41F763}" type="presOf" srcId="{924942BD-E2CD-2646-988D-8ACACEBAC882}" destId="{75AEBDCA-9A74-B24B-AD8F-397E028CEA3A}" srcOrd="0" destOrd="0" presId="urn:microsoft.com/office/officeart/2005/8/layout/process4"/>
    <dgm:cxn modelId="{C6F0559D-A64D-A846-8815-44E2220B3D0A}" srcId="{716E26B4-DCD2-5D4D-9B61-4B34CBA15C80}" destId="{8CC16D2A-ACDC-8F44-A064-896EB183A49B}" srcOrd="0" destOrd="0" parTransId="{566589AC-B77F-DB48-8FBC-97A03636FDFD}" sibTransId="{3F1CEA80-9D4B-884D-8AD0-E72D852DB7A4}"/>
    <dgm:cxn modelId="{D8FDECFC-631D-4913-98A5-852D09C6BCF9}" type="presOf" srcId="{A79B596A-0247-3741-AAFD-AD5FD4D9CC26}" destId="{B18D650A-5C5B-BB43-BCD3-D2E24FB84FA8}" srcOrd="0" destOrd="0" presId="urn:microsoft.com/office/officeart/2005/8/layout/process4"/>
    <dgm:cxn modelId="{FC37AFAE-3A2E-4E18-9848-679EF934CE22}" type="presOf" srcId="{8CC16D2A-ACDC-8F44-A064-896EB183A49B}" destId="{947EB1D8-C522-A846-ACD9-2A2F1A62827C}" srcOrd="0" destOrd="0" presId="urn:microsoft.com/office/officeart/2005/8/layout/process4"/>
    <dgm:cxn modelId="{DE8A38B4-9568-4A40-89E3-8C5266FEC0DE}" srcId="{09ED0C1B-61C0-6641-B359-DC6D855CAF4C}" destId="{648059A4-8DF4-984D-8E15-4F0C744CE3B8}" srcOrd="0" destOrd="0" parTransId="{C196FCB2-B6A2-2343-AD09-1BA8A4FC4400}" sibTransId="{427D2361-A34F-8043-B655-610E436B556B}"/>
    <dgm:cxn modelId="{150D450D-3C8C-4049-BC17-B30AD8F1E4C7}" srcId="{924942BD-E2CD-2646-988D-8ACACEBAC882}" destId="{2D8E82A7-B56A-7545-B6AA-F36828EC8387}" srcOrd="0" destOrd="0" parTransId="{68CFDC92-34E3-6B40-83A8-CCAD345D1D74}" sibTransId="{E39CE7EA-EABC-3B4D-826D-BA75AEF43251}"/>
    <dgm:cxn modelId="{8511B9A6-6ABD-4330-96F6-6F28B51234AE}" type="presOf" srcId="{BCF530BA-2513-C64C-A4B8-82A422F715F3}" destId="{6AE8602B-F95B-D848-8D56-225BAA2A7508}" srcOrd="0" destOrd="0" presId="urn:microsoft.com/office/officeart/2005/8/layout/process4"/>
    <dgm:cxn modelId="{C33013D1-549C-8B4A-AA0C-F5DA94F1EAEE}" srcId="{A79B596A-0247-3741-AAFD-AD5FD4D9CC26}" destId="{BCF530BA-2513-C64C-A4B8-82A422F715F3}" srcOrd="0" destOrd="0" parTransId="{07A96FC5-E75D-1E49-851C-DDEE0C392F40}" sibTransId="{EDBF8E82-47A7-6842-8A50-1345AE7B8217}"/>
    <dgm:cxn modelId="{C548BA53-A763-4015-B4F2-4F65B0B1EEF2}" type="presOf" srcId="{09ED0C1B-61C0-6641-B359-DC6D855CAF4C}" destId="{9A25D56F-B062-5042-AF4A-5E299752A7C1}" srcOrd="0" destOrd="0" presId="urn:microsoft.com/office/officeart/2005/8/layout/process4"/>
    <dgm:cxn modelId="{33857EE8-6E65-4B41-94B9-CB7B03D68FF8}" type="presOf" srcId="{924942BD-E2CD-2646-988D-8ACACEBAC882}" destId="{EB510BDA-03B2-B646-A60D-5E80773C03C8}" srcOrd="1" destOrd="0" presId="urn:microsoft.com/office/officeart/2005/8/layout/process4"/>
    <dgm:cxn modelId="{20A57896-260C-4AAE-987F-260FB067E29C}" type="presOf" srcId="{648059A4-8DF4-984D-8E15-4F0C744CE3B8}" destId="{569B674C-CB63-2747-B572-88808B046FBA}" srcOrd="0" destOrd="0" presId="urn:microsoft.com/office/officeart/2005/8/layout/process4"/>
    <dgm:cxn modelId="{2B305A5A-FFB1-4E79-AD6D-52F57FF5CCA7}" type="presOf" srcId="{2D8E82A7-B56A-7545-B6AA-F36828EC8387}" destId="{52ADB28C-CB98-F94C-B3F6-8EC947E70859}" srcOrd="0" destOrd="0" presId="urn:microsoft.com/office/officeart/2005/8/layout/process4"/>
    <dgm:cxn modelId="{6C5744A8-B914-4EAA-B106-1F73A2A83397}" type="presParOf" srcId="{16C7B7D2-5C52-4445-B166-4B33D465A894}" destId="{1170224F-4253-9740-B10A-AB2780B92CC0}" srcOrd="0" destOrd="0" presId="urn:microsoft.com/office/officeart/2005/8/layout/process4"/>
    <dgm:cxn modelId="{5CFD9A2E-4B1E-4E9A-A612-1B2A730FC3DD}" type="presParOf" srcId="{1170224F-4253-9740-B10A-AB2780B92CC0}" destId="{B18D650A-5C5B-BB43-BCD3-D2E24FB84FA8}" srcOrd="0" destOrd="0" presId="urn:microsoft.com/office/officeart/2005/8/layout/process4"/>
    <dgm:cxn modelId="{6F2D7450-0AE5-4E93-ACD2-AE224DE18A92}" type="presParOf" srcId="{1170224F-4253-9740-B10A-AB2780B92CC0}" destId="{2F614E35-D3DB-D940-A7C8-8BC3E33D4ABA}" srcOrd="1" destOrd="0" presId="urn:microsoft.com/office/officeart/2005/8/layout/process4"/>
    <dgm:cxn modelId="{A5CF1F76-BBA4-4BD8-9C95-27EDA1A2CB95}" type="presParOf" srcId="{1170224F-4253-9740-B10A-AB2780B92CC0}" destId="{698FBED4-D62B-3444-B2F2-95F423EB8FA7}" srcOrd="2" destOrd="0" presId="urn:microsoft.com/office/officeart/2005/8/layout/process4"/>
    <dgm:cxn modelId="{D6E4CD22-F171-4DCE-AB5F-9BD56D1BB130}" type="presParOf" srcId="{698FBED4-D62B-3444-B2F2-95F423EB8FA7}" destId="{6AE8602B-F95B-D848-8D56-225BAA2A7508}" srcOrd="0" destOrd="0" presId="urn:microsoft.com/office/officeart/2005/8/layout/process4"/>
    <dgm:cxn modelId="{2B201B22-BD7B-474F-9307-C75401230814}" type="presParOf" srcId="{16C7B7D2-5C52-4445-B166-4B33D465A894}" destId="{B6D5664A-F4B7-4A41-9982-DC98FED206FD}" srcOrd="1" destOrd="0" presId="urn:microsoft.com/office/officeart/2005/8/layout/process4"/>
    <dgm:cxn modelId="{E920DC7D-EE26-40E2-89E7-D519965246B2}" type="presParOf" srcId="{16C7B7D2-5C52-4445-B166-4B33D465A894}" destId="{5858EF1A-056F-E840-BFF1-51BCA318C67C}" srcOrd="2" destOrd="0" presId="urn:microsoft.com/office/officeart/2005/8/layout/process4"/>
    <dgm:cxn modelId="{1EBFAA72-C8C9-4ED5-9D44-E31BAFB651FE}" type="presParOf" srcId="{5858EF1A-056F-E840-BFF1-51BCA318C67C}" destId="{9A25D56F-B062-5042-AF4A-5E299752A7C1}" srcOrd="0" destOrd="0" presId="urn:microsoft.com/office/officeart/2005/8/layout/process4"/>
    <dgm:cxn modelId="{CE22E85C-8378-4945-960B-9B419F201C95}" type="presParOf" srcId="{5858EF1A-056F-E840-BFF1-51BCA318C67C}" destId="{252E09BD-10C6-1040-9F89-A17EDFAADC30}" srcOrd="1" destOrd="0" presId="urn:microsoft.com/office/officeart/2005/8/layout/process4"/>
    <dgm:cxn modelId="{63CCC214-36AF-488A-92C5-06E8268C9223}" type="presParOf" srcId="{5858EF1A-056F-E840-BFF1-51BCA318C67C}" destId="{EDEF7350-5F84-A14A-A0AF-6FBC0854E621}" srcOrd="2" destOrd="0" presId="urn:microsoft.com/office/officeart/2005/8/layout/process4"/>
    <dgm:cxn modelId="{025751F7-B6E7-492E-9A15-FA76CA8FB763}" type="presParOf" srcId="{EDEF7350-5F84-A14A-A0AF-6FBC0854E621}" destId="{569B674C-CB63-2747-B572-88808B046FBA}" srcOrd="0" destOrd="0" presId="urn:microsoft.com/office/officeart/2005/8/layout/process4"/>
    <dgm:cxn modelId="{72D873DF-6255-418F-B135-2D311776EED5}" type="presParOf" srcId="{16C7B7D2-5C52-4445-B166-4B33D465A894}" destId="{92B7CFE0-DA99-D241-83BB-BA60F20AB554}" srcOrd="3" destOrd="0" presId="urn:microsoft.com/office/officeart/2005/8/layout/process4"/>
    <dgm:cxn modelId="{C490B7D2-79C9-4982-9B24-69C511051F93}" type="presParOf" srcId="{16C7B7D2-5C52-4445-B166-4B33D465A894}" destId="{62C11767-F40F-FF44-A0F8-008B53D72E60}" srcOrd="4" destOrd="0" presId="urn:microsoft.com/office/officeart/2005/8/layout/process4"/>
    <dgm:cxn modelId="{9E80E531-FC4A-4459-A8F2-363DD6561B03}" type="presParOf" srcId="{62C11767-F40F-FF44-A0F8-008B53D72E60}" destId="{ABA79B0F-D1B5-8942-96F6-0CD1BD016AA0}" srcOrd="0" destOrd="0" presId="urn:microsoft.com/office/officeart/2005/8/layout/process4"/>
    <dgm:cxn modelId="{A9091091-1765-438E-A053-4B0B97CFFDF5}" type="presParOf" srcId="{62C11767-F40F-FF44-A0F8-008B53D72E60}" destId="{CB752FDD-D8AB-1B43-A3F5-BF8FB4A629F2}" srcOrd="1" destOrd="0" presId="urn:microsoft.com/office/officeart/2005/8/layout/process4"/>
    <dgm:cxn modelId="{8A00D41E-F8AF-4D04-9615-6B72A3B86905}" type="presParOf" srcId="{62C11767-F40F-FF44-A0F8-008B53D72E60}" destId="{4BAE936E-964D-2447-B3B7-4BEC8E4DA50D}" srcOrd="2" destOrd="0" presId="urn:microsoft.com/office/officeart/2005/8/layout/process4"/>
    <dgm:cxn modelId="{2B355E39-8F02-4E87-994C-9B0BE3C65CDA}" type="presParOf" srcId="{4BAE936E-964D-2447-B3B7-4BEC8E4DA50D}" destId="{2E774256-95BF-354F-9244-CAC9B18C0E10}" srcOrd="0" destOrd="0" presId="urn:microsoft.com/office/officeart/2005/8/layout/process4"/>
    <dgm:cxn modelId="{7FF0E089-C5A8-48B5-829D-EF2234E51A15}" type="presParOf" srcId="{16C7B7D2-5C52-4445-B166-4B33D465A894}" destId="{DBAAF5DE-4B78-624A-97EC-AA338DE1C4FB}" srcOrd="5" destOrd="0" presId="urn:microsoft.com/office/officeart/2005/8/layout/process4"/>
    <dgm:cxn modelId="{F56B8DFC-42E4-48AA-B2FF-4C0DA6E60345}" type="presParOf" srcId="{16C7B7D2-5C52-4445-B166-4B33D465A894}" destId="{71B7D666-217D-9C4D-8FE1-915624BC3D67}" srcOrd="6" destOrd="0" presId="urn:microsoft.com/office/officeart/2005/8/layout/process4"/>
    <dgm:cxn modelId="{425EBC9B-B6F4-47F8-B35B-C33776FC17AF}" type="presParOf" srcId="{71B7D666-217D-9C4D-8FE1-915624BC3D67}" destId="{75AEBDCA-9A74-B24B-AD8F-397E028CEA3A}" srcOrd="0" destOrd="0" presId="urn:microsoft.com/office/officeart/2005/8/layout/process4"/>
    <dgm:cxn modelId="{AA805292-13F9-4579-BEA2-BA0FA57F5B98}" type="presParOf" srcId="{71B7D666-217D-9C4D-8FE1-915624BC3D67}" destId="{EB510BDA-03B2-B646-A60D-5E80773C03C8}" srcOrd="1" destOrd="0" presId="urn:microsoft.com/office/officeart/2005/8/layout/process4"/>
    <dgm:cxn modelId="{0DE55139-B5BF-4D0C-B638-CB784EFE7E53}" type="presParOf" srcId="{71B7D666-217D-9C4D-8FE1-915624BC3D67}" destId="{9A501D21-6002-D540-A283-86915FBD631E}" srcOrd="2" destOrd="0" presId="urn:microsoft.com/office/officeart/2005/8/layout/process4"/>
    <dgm:cxn modelId="{AC7C27BB-9DCB-4651-9D5A-34EF85C224C7}" type="presParOf" srcId="{9A501D21-6002-D540-A283-86915FBD631E}" destId="{52ADB28C-CB98-F94C-B3F6-8EC947E70859}" srcOrd="0" destOrd="0" presId="urn:microsoft.com/office/officeart/2005/8/layout/process4"/>
    <dgm:cxn modelId="{D07FA650-49E4-4659-8B51-F6A3293FD42F}" type="presParOf" srcId="{16C7B7D2-5C52-4445-B166-4B33D465A894}" destId="{FDE944FE-670C-1F4F-A08F-52CF752EF142}" srcOrd="7" destOrd="0" presId="urn:microsoft.com/office/officeart/2005/8/layout/process4"/>
    <dgm:cxn modelId="{BE1E4735-4783-4C15-8D8B-581B8F9D2E9A}" type="presParOf" srcId="{16C7B7D2-5C52-4445-B166-4B33D465A894}" destId="{1449EAA6-437E-1F4C-B69F-59E8F5459157}" srcOrd="8" destOrd="0" presId="urn:microsoft.com/office/officeart/2005/8/layout/process4"/>
    <dgm:cxn modelId="{E891D7DD-7C1B-4A51-8EE8-C7804F7A4713}" type="presParOf" srcId="{1449EAA6-437E-1F4C-B69F-59E8F5459157}" destId="{947EB1D8-C522-A846-ACD9-2A2F1A62827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14E35-D3DB-D940-A7C8-8BC3E33D4ABA}">
      <dsp:nvSpPr>
        <dsp:cNvPr id="0" name=""/>
        <dsp:cNvSpPr/>
      </dsp:nvSpPr>
      <dsp:spPr>
        <a:xfrm>
          <a:off x="0" y="4155641"/>
          <a:ext cx="5636877" cy="68176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Further processing</a:t>
          </a:r>
          <a:endParaRPr lang="en-US" sz="2000" kern="1200"/>
        </a:p>
      </dsp:txBody>
      <dsp:txXfrm>
        <a:off x="0" y="4155641"/>
        <a:ext cx="5636877" cy="368154"/>
      </dsp:txXfrm>
    </dsp:sp>
    <dsp:sp modelId="{6AE8602B-F95B-D848-8D56-225BAA2A7508}">
      <dsp:nvSpPr>
        <dsp:cNvPr id="0" name=""/>
        <dsp:cNvSpPr/>
      </dsp:nvSpPr>
      <dsp:spPr>
        <a:xfrm>
          <a:off x="0" y="4510160"/>
          <a:ext cx="5636877" cy="31361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en-US" sz="1600" kern="1200" smtClean="0"/>
            <a:t>Gas clean-up &amp; Power generation/ Chemical synthesis </a:t>
          </a:r>
          <a:endParaRPr lang="en-US" sz="1600" kern="1200" dirty="0"/>
        </a:p>
      </dsp:txBody>
      <dsp:txXfrm>
        <a:off x="0" y="4510160"/>
        <a:ext cx="5636877" cy="313613"/>
      </dsp:txXfrm>
    </dsp:sp>
    <dsp:sp modelId="{252E09BD-10C6-1040-9F89-A17EDFAADC30}">
      <dsp:nvSpPr>
        <dsp:cNvPr id="0" name=""/>
        <dsp:cNvSpPr/>
      </dsp:nvSpPr>
      <dsp:spPr>
        <a:xfrm rot="10800000">
          <a:off x="0" y="3117309"/>
          <a:ext cx="5636877" cy="1048558"/>
        </a:xfrm>
        <a:prstGeom prst="upArrowCallout">
          <a:avLst/>
        </a:prstGeom>
        <a:gradFill rotWithShape="0">
          <a:gsLst>
            <a:gs pos="0">
              <a:schemeClr val="accent2">
                <a:hueOff val="0"/>
                <a:satOff val="0"/>
                <a:lumOff val="10000"/>
                <a:alphaOff val="0"/>
                <a:tint val="50000"/>
                <a:satMod val="300000"/>
              </a:schemeClr>
            </a:gs>
            <a:gs pos="35000">
              <a:schemeClr val="accent2">
                <a:hueOff val="0"/>
                <a:satOff val="0"/>
                <a:lumOff val="10000"/>
                <a:alphaOff val="0"/>
                <a:tint val="37000"/>
                <a:satMod val="300000"/>
              </a:schemeClr>
            </a:gs>
            <a:gs pos="100000">
              <a:schemeClr val="accent2">
                <a:hueOff val="0"/>
                <a:satOff val="0"/>
                <a:lumOff val="1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Products– </a:t>
          </a:r>
          <a:endParaRPr lang="en-US" sz="2000" kern="1200"/>
        </a:p>
      </dsp:txBody>
      <dsp:txXfrm rot="-10800000">
        <a:off x="0" y="3117309"/>
        <a:ext cx="5636877" cy="368043"/>
      </dsp:txXfrm>
    </dsp:sp>
    <dsp:sp modelId="{569B674C-CB63-2747-B572-88808B046FBA}">
      <dsp:nvSpPr>
        <dsp:cNvPr id="0" name=""/>
        <dsp:cNvSpPr/>
      </dsp:nvSpPr>
      <dsp:spPr>
        <a:xfrm>
          <a:off x="0" y="3485353"/>
          <a:ext cx="5636877" cy="313518"/>
        </a:xfrm>
        <a:prstGeom prst="rect">
          <a:avLst/>
        </a:prstGeom>
        <a:solidFill>
          <a:schemeClr val="accent2">
            <a:tint val="40000"/>
            <a:alpha val="90000"/>
            <a:hueOff val="0"/>
            <a:satOff val="0"/>
            <a:lumOff val="4367"/>
            <a:alphaOff val="0"/>
          </a:schemeClr>
        </a:solidFill>
        <a:ln w="9525" cap="flat" cmpd="sng" algn="ctr">
          <a:solidFill>
            <a:schemeClr val="accent2">
              <a:tint val="40000"/>
              <a:alpha val="90000"/>
              <a:hueOff val="0"/>
              <a:satOff val="0"/>
              <a:lumOff val="436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en-IN" sz="1600" kern="1200" smtClean="0"/>
            <a:t>Combustible Gas: CO, CO</a:t>
          </a:r>
          <a:r>
            <a:rPr lang="en-IN" sz="1600" kern="1200" baseline="-25000" smtClean="0"/>
            <a:t>2</a:t>
          </a:r>
          <a:r>
            <a:rPr lang="en-IN" sz="1600" kern="1200" smtClean="0"/>
            <a:t>, CH</a:t>
          </a:r>
          <a:r>
            <a:rPr lang="en-IN" sz="1600" kern="1200" baseline="-25000" smtClean="0"/>
            <a:t>4</a:t>
          </a:r>
          <a:r>
            <a:rPr lang="en-IN" sz="1600" kern="1200" smtClean="0"/>
            <a:t>, H</a:t>
          </a:r>
          <a:r>
            <a:rPr lang="en-IN" sz="1600" kern="1200" baseline="-25000" smtClean="0"/>
            <a:t>2</a:t>
          </a:r>
          <a:r>
            <a:rPr lang="en-IN" sz="1600" kern="1200" smtClean="0"/>
            <a:t>  &amp; Others:  H</a:t>
          </a:r>
          <a:r>
            <a:rPr lang="en-IN" sz="1600" kern="1200" baseline="-25000" smtClean="0"/>
            <a:t>2</a:t>
          </a:r>
          <a:r>
            <a:rPr lang="en-IN" sz="1600" kern="1200" smtClean="0"/>
            <a:t>O, char, H</a:t>
          </a:r>
          <a:r>
            <a:rPr lang="en-IN" sz="1600" kern="1200" baseline="-25000" smtClean="0"/>
            <a:t>2</a:t>
          </a:r>
          <a:r>
            <a:rPr lang="en-IN" sz="1600" kern="1200" smtClean="0"/>
            <a:t>S, tars, etc. </a:t>
          </a:r>
          <a:endParaRPr lang="en-IN" sz="1600" kern="1200" dirty="0"/>
        </a:p>
      </dsp:txBody>
      <dsp:txXfrm>
        <a:off x="0" y="3485353"/>
        <a:ext cx="5636877" cy="313518"/>
      </dsp:txXfrm>
    </dsp:sp>
    <dsp:sp modelId="{CB752FDD-D8AB-1B43-A3F5-BF8FB4A629F2}">
      <dsp:nvSpPr>
        <dsp:cNvPr id="0" name=""/>
        <dsp:cNvSpPr/>
      </dsp:nvSpPr>
      <dsp:spPr>
        <a:xfrm rot="10800000">
          <a:off x="0" y="2078977"/>
          <a:ext cx="5636877" cy="1048558"/>
        </a:xfrm>
        <a:prstGeom prst="upArrowCallout">
          <a:avLst/>
        </a:prstGeom>
        <a:gradFill rotWithShape="0">
          <a:gsLst>
            <a:gs pos="0">
              <a:schemeClr val="accent2">
                <a:hueOff val="0"/>
                <a:satOff val="0"/>
                <a:lumOff val="20000"/>
                <a:alphaOff val="0"/>
                <a:tint val="50000"/>
                <a:satMod val="300000"/>
              </a:schemeClr>
            </a:gs>
            <a:gs pos="35000">
              <a:schemeClr val="accent2">
                <a:hueOff val="0"/>
                <a:satOff val="0"/>
                <a:lumOff val="20000"/>
                <a:alphaOff val="0"/>
                <a:tint val="37000"/>
                <a:satMod val="300000"/>
              </a:schemeClr>
            </a:gs>
            <a:gs pos="100000">
              <a:schemeClr val="accent2">
                <a:hueOff val="0"/>
                <a:satOff val="0"/>
                <a:lumOff val="2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Reactant materials –</a:t>
          </a:r>
          <a:endParaRPr lang="en-US" sz="2000" kern="1200"/>
        </a:p>
      </dsp:txBody>
      <dsp:txXfrm rot="-10800000">
        <a:off x="0" y="2078977"/>
        <a:ext cx="5636877" cy="368043"/>
      </dsp:txXfrm>
    </dsp:sp>
    <dsp:sp modelId="{2E774256-95BF-354F-9244-CAC9B18C0E10}">
      <dsp:nvSpPr>
        <dsp:cNvPr id="0" name=""/>
        <dsp:cNvSpPr/>
      </dsp:nvSpPr>
      <dsp:spPr>
        <a:xfrm>
          <a:off x="0" y="2447021"/>
          <a:ext cx="5636877" cy="313518"/>
        </a:xfrm>
        <a:prstGeom prst="rect">
          <a:avLst/>
        </a:prstGeom>
        <a:solidFill>
          <a:schemeClr val="accent2">
            <a:tint val="40000"/>
            <a:alpha val="90000"/>
            <a:hueOff val="0"/>
            <a:satOff val="0"/>
            <a:lumOff val="8735"/>
            <a:alphaOff val="0"/>
          </a:schemeClr>
        </a:solidFill>
        <a:ln w="9525" cap="flat" cmpd="sng" algn="ctr">
          <a:solidFill>
            <a:schemeClr val="accent2">
              <a:tint val="40000"/>
              <a:alpha val="90000"/>
              <a:hueOff val="0"/>
              <a:satOff val="0"/>
              <a:lumOff val="87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en-US" sz="1600" kern="1200" dirty="0" smtClean="0"/>
            <a:t>Air or Mixture of air/steam &amp; High temperature and pressure &amp; Ignition</a:t>
          </a:r>
          <a:endParaRPr lang="en-US" sz="1600" kern="1200" dirty="0"/>
        </a:p>
      </dsp:txBody>
      <dsp:txXfrm>
        <a:off x="0" y="2447021"/>
        <a:ext cx="5636877" cy="313518"/>
      </dsp:txXfrm>
    </dsp:sp>
    <dsp:sp modelId="{EB510BDA-03B2-B646-A60D-5E80773C03C8}">
      <dsp:nvSpPr>
        <dsp:cNvPr id="0" name=""/>
        <dsp:cNvSpPr/>
      </dsp:nvSpPr>
      <dsp:spPr>
        <a:xfrm rot="10800000">
          <a:off x="0" y="1040645"/>
          <a:ext cx="5636877" cy="1048558"/>
        </a:xfrm>
        <a:prstGeom prst="upArrowCallout">
          <a:avLst/>
        </a:prstGeom>
        <a:gradFill rotWithShape="0">
          <a:gsLst>
            <a:gs pos="0">
              <a:schemeClr val="accent2">
                <a:hueOff val="0"/>
                <a:satOff val="0"/>
                <a:lumOff val="30000"/>
                <a:alphaOff val="0"/>
                <a:tint val="50000"/>
                <a:satMod val="300000"/>
              </a:schemeClr>
            </a:gs>
            <a:gs pos="35000">
              <a:schemeClr val="accent2">
                <a:hueOff val="0"/>
                <a:satOff val="0"/>
                <a:lumOff val="30000"/>
                <a:alphaOff val="0"/>
                <a:tint val="37000"/>
                <a:satMod val="300000"/>
              </a:schemeClr>
            </a:gs>
            <a:gs pos="100000">
              <a:schemeClr val="accent2">
                <a:hueOff val="0"/>
                <a:satOff val="0"/>
                <a:lumOff val="3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dirty="0" smtClean="0"/>
            <a:t>Drilling requirement –</a:t>
          </a:r>
          <a:endParaRPr lang="en-US" sz="2000" kern="1200" dirty="0"/>
        </a:p>
      </dsp:txBody>
      <dsp:txXfrm rot="-10800000">
        <a:off x="0" y="1040645"/>
        <a:ext cx="5636877" cy="368043"/>
      </dsp:txXfrm>
    </dsp:sp>
    <dsp:sp modelId="{52ADB28C-CB98-F94C-B3F6-8EC947E70859}">
      <dsp:nvSpPr>
        <dsp:cNvPr id="0" name=""/>
        <dsp:cNvSpPr/>
      </dsp:nvSpPr>
      <dsp:spPr>
        <a:xfrm>
          <a:off x="0" y="1408689"/>
          <a:ext cx="5636877" cy="313518"/>
        </a:xfrm>
        <a:prstGeom prst="rect">
          <a:avLst/>
        </a:prstGeom>
        <a:solidFill>
          <a:schemeClr val="accent2">
            <a:tint val="40000"/>
            <a:alpha val="90000"/>
            <a:hueOff val="0"/>
            <a:satOff val="0"/>
            <a:lumOff val="13102"/>
            <a:alphaOff val="0"/>
          </a:schemeClr>
        </a:solidFill>
        <a:ln w="9525" cap="flat" cmpd="sng" algn="ctr">
          <a:solidFill>
            <a:schemeClr val="accent2">
              <a:tint val="40000"/>
              <a:alpha val="90000"/>
              <a:hueOff val="0"/>
              <a:satOff val="0"/>
              <a:lumOff val="1310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0">
            <a:lnSpc>
              <a:spcPct val="90000"/>
            </a:lnSpc>
            <a:spcBef>
              <a:spcPct val="0"/>
            </a:spcBef>
            <a:spcAft>
              <a:spcPct val="35000"/>
            </a:spcAft>
          </a:pPr>
          <a:r>
            <a:rPr lang="en-US" sz="1600" kern="1200" smtClean="0"/>
            <a:t>Injection/Production wells (Vertical) &amp; Well linking (Horizontal)</a:t>
          </a:r>
          <a:endParaRPr lang="en-US" sz="1600" kern="1200" dirty="0"/>
        </a:p>
      </dsp:txBody>
      <dsp:txXfrm>
        <a:off x="0" y="1408689"/>
        <a:ext cx="5636877" cy="313518"/>
      </dsp:txXfrm>
    </dsp:sp>
    <dsp:sp modelId="{947EB1D8-C522-A846-ACD9-2A2F1A62827C}">
      <dsp:nvSpPr>
        <dsp:cNvPr id="0" name=""/>
        <dsp:cNvSpPr/>
      </dsp:nvSpPr>
      <dsp:spPr>
        <a:xfrm rot="10800000">
          <a:off x="0" y="2313"/>
          <a:ext cx="5636877" cy="1048558"/>
        </a:xfrm>
        <a:prstGeom prst="upArrowCallout">
          <a:avLst/>
        </a:prstGeom>
        <a:gradFill rotWithShape="0">
          <a:gsLst>
            <a:gs pos="0">
              <a:schemeClr val="accent2">
                <a:hueOff val="0"/>
                <a:satOff val="0"/>
                <a:lumOff val="40000"/>
                <a:alphaOff val="0"/>
                <a:tint val="50000"/>
                <a:satMod val="300000"/>
              </a:schemeClr>
            </a:gs>
            <a:gs pos="35000">
              <a:schemeClr val="accent2">
                <a:hueOff val="0"/>
                <a:satOff val="0"/>
                <a:lumOff val="40000"/>
                <a:alphaOff val="0"/>
                <a:tint val="37000"/>
                <a:satMod val="300000"/>
              </a:schemeClr>
            </a:gs>
            <a:gs pos="100000">
              <a:schemeClr val="accent2">
                <a:hueOff val="0"/>
                <a:satOff val="0"/>
                <a:lumOff val="4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“in-situ” conversion of coal into combustible gases.</a:t>
          </a:r>
          <a:endParaRPr lang="en-US" sz="2000" kern="1200" dirty="0"/>
        </a:p>
      </dsp:txBody>
      <dsp:txXfrm rot="10800000">
        <a:off x="0" y="2313"/>
        <a:ext cx="5636877" cy="6813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813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 y="1"/>
            <a:ext cx="2944813" cy="492607"/>
          </a:xfrm>
          <a:prstGeom prst="rect">
            <a:avLst/>
          </a:prstGeom>
          <a:noFill/>
          <a:ln w="9525">
            <a:noFill/>
            <a:miter lim="800000"/>
            <a:headEnd/>
            <a:tailEnd/>
          </a:ln>
          <a:effectLst/>
        </p:spPr>
        <p:txBody>
          <a:bodyPr vert="horz" wrap="square" lIns="18575" tIns="0" rIns="18575" bIns="0" numCol="1" anchor="t" anchorCtr="0" compatLnSpc="1">
            <a:prstTxWarp prst="textNoShape">
              <a:avLst/>
            </a:prstTxWarp>
          </a:bodyPr>
          <a:lstStyle>
            <a:lvl1pPr algn="l" defTabSz="893710">
              <a:lnSpc>
                <a:spcPct val="100000"/>
              </a:lnSpc>
              <a:buClrTx/>
              <a:buFontTx/>
              <a:buNone/>
              <a:defRPr sz="900" i="1">
                <a:solidFill>
                  <a:schemeClr val="tx1"/>
                </a:solidFill>
                <a:latin typeface="Times New Roman" pitchFamily="18" charset="0"/>
              </a:defRPr>
            </a:lvl1pPr>
          </a:lstStyle>
          <a:p>
            <a:pPr>
              <a:defRPr/>
            </a:pPr>
            <a:endParaRPr lang="en-GB"/>
          </a:p>
        </p:txBody>
      </p:sp>
      <p:sp>
        <p:nvSpPr>
          <p:cNvPr id="2051" name="Rectangle 3"/>
          <p:cNvSpPr>
            <a:spLocks noGrp="1" noChangeArrowheads="1"/>
          </p:cNvSpPr>
          <p:nvPr>
            <p:ph type="dt" idx="1"/>
          </p:nvPr>
        </p:nvSpPr>
        <p:spPr bwMode="auto">
          <a:xfrm>
            <a:off x="3852864" y="1"/>
            <a:ext cx="2944812" cy="492607"/>
          </a:xfrm>
          <a:prstGeom prst="rect">
            <a:avLst/>
          </a:prstGeom>
          <a:noFill/>
          <a:ln w="9525">
            <a:noFill/>
            <a:miter lim="800000"/>
            <a:headEnd/>
            <a:tailEnd/>
          </a:ln>
          <a:effectLst/>
        </p:spPr>
        <p:txBody>
          <a:bodyPr vert="horz" wrap="square" lIns="18575" tIns="0" rIns="18575" bIns="0" numCol="1" anchor="t" anchorCtr="0" compatLnSpc="1">
            <a:prstTxWarp prst="textNoShape">
              <a:avLst/>
            </a:prstTxWarp>
          </a:bodyPr>
          <a:lstStyle>
            <a:lvl1pPr algn="r" defTabSz="893710">
              <a:lnSpc>
                <a:spcPct val="100000"/>
              </a:lnSpc>
              <a:buClrTx/>
              <a:buFontTx/>
              <a:buNone/>
              <a:defRPr sz="900" i="1">
                <a:solidFill>
                  <a:schemeClr val="tx1"/>
                </a:solidFill>
                <a:latin typeface="Times New Roman" pitchFamily="18" charset="0"/>
              </a:defRPr>
            </a:lvl1pPr>
          </a:lstStyle>
          <a:p>
            <a:pPr>
              <a:defRPr/>
            </a:pPr>
            <a:endParaRPr lang="en-GB"/>
          </a:p>
        </p:txBody>
      </p:sp>
      <p:sp>
        <p:nvSpPr>
          <p:cNvPr id="98308" name="Rectangle 4"/>
          <p:cNvSpPr>
            <a:spLocks noGrp="1" noRot="1" noChangeAspect="1" noChangeArrowheads="1" noTextEdit="1"/>
          </p:cNvSpPr>
          <p:nvPr>
            <p:ph type="sldImg" idx="2"/>
          </p:nvPr>
        </p:nvSpPr>
        <p:spPr bwMode="auto">
          <a:xfrm>
            <a:off x="746125" y="749300"/>
            <a:ext cx="5329238" cy="36893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9638" y="4690822"/>
            <a:ext cx="4978400" cy="4438202"/>
          </a:xfrm>
          <a:prstGeom prst="rect">
            <a:avLst/>
          </a:prstGeom>
          <a:noFill/>
          <a:ln w="9525">
            <a:noFill/>
            <a:miter lim="800000"/>
            <a:headEnd/>
            <a:tailEnd/>
          </a:ln>
          <a:effectLst/>
        </p:spPr>
        <p:txBody>
          <a:bodyPr vert="horz" wrap="square" lIns="89777" tIns="44890" rIns="89777" bIns="4489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2" y="9381644"/>
            <a:ext cx="2944813" cy="492607"/>
          </a:xfrm>
          <a:prstGeom prst="rect">
            <a:avLst/>
          </a:prstGeom>
          <a:noFill/>
          <a:ln w="9525">
            <a:noFill/>
            <a:miter lim="800000"/>
            <a:headEnd/>
            <a:tailEnd/>
          </a:ln>
          <a:effectLst/>
        </p:spPr>
        <p:txBody>
          <a:bodyPr vert="horz" wrap="square" lIns="18575" tIns="0" rIns="18575" bIns="0" numCol="1" anchor="b" anchorCtr="0" compatLnSpc="1">
            <a:prstTxWarp prst="textNoShape">
              <a:avLst/>
            </a:prstTxWarp>
          </a:bodyPr>
          <a:lstStyle>
            <a:lvl1pPr algn="l" defTabSz="893710">
              <a:lnSpc>
                <a:spcPct val="100000"/>
              </a:lnSpc>
              <a:buClrTx/>
              <a:buFontTx/>
              <a:buNone/>
              <a:defRPr sz="900" i="1">
                <a:solidFill>
                  <a:schemeClr val="tx1"/>
                </a:solidFill>
                <a:latin typeface="Times New Roman" pitchFamily="18" charset="0"/>
              </a:defRPr>
            </a:lvl1pPr>
          </a:lstStyle>
          <a:p>
            <a:pPr>
              <a:defRPr/>
            </a:pPr>
            <a:endParaRPr lang="en-GB"/>
          </a:p>
        </p:txBody>
      </p:sp>
      <p:sp>
        <p:nvSpPr>
          <p:cNvPr id="2055" name="Rectangle 7"/>
          <p:cNvSpPr>
            <a:spLocks noGrp="1" noChangeArrowheads="1"/>
          </p:cNvSpPr>
          <p:nvPr>
            <p:ph type="sldNum" sz="quarter" idx="5"/>
          </p:nvPr>
        </p:nvSpPr>
        <p:spPr bwMode="auto">
          <a:xfrm>
            <a:off x="3852864" y="9381644"/>
            <a:ext cx="2944812" cy="492607"/>
          </a:xfrm>
          <a:prstGeom prst="rect">
            <a:avLst/>
          </a:prstGeom>
          <a:noFill/>
          <a:ln w="9525">
            <a:noFill/>
            <a:miter lim="800000"/>
            <a:headEnd/>
            <a:tailEnd/>
          </a:ln>
          <a:effectLst/>
        </p:spPr>
        <p:txBody>
          <a:bodyPr vert="horz" wrap="square" lIns="18575" tIns="0" rIns="18575" bIns="0" numCol="1" anchor="b" anchorCtr="0" compatLnSpc="1">
            <a:prstTxWarp prst="textNoShape">
              <a:avLst/>
            </a:prstTxWarp>
          </a:bodyPr>
          <a:lstStyle>
            <a:lvl1pPr algn="r" defTabSz="893710">
              <a:lnSpc>
                <a:spcPct val="100000"/>
              </a:lnSpc>
              <a:buClrTx/>
              <a:buFontTx/>
              <a:buNone/>
              <a:defRPr sz="900" i="1">
                <a:solidFill>
                  <a:schemeClr val="tx1"/>
                </a:solidFill>
                <a:latin typeface="Times New Roman" pitchFamily="18" charset="0"/>
              </a:defRPr>
            </a:lvl1pPr>
          </a:lstStyle>
          <a:p>
            <a:pPr>
              <a:defRPr/>
            </a:pPr>
            <a:fld id="{A923D806-18EA-4070-A2C0-8EC71087D590}" type="slidenum">
              <a:rPr lang="en-GB"/>
              <a:pPr>
                <a:defRPr/>
              </a:pPr>
              <a:t>‹#›</a:t>
            </a:fld>
            <a:endParaRPr lang="en-GB"/>
          </a:p>
        </p:txBody>
      </p:sp>
    </p:spTree>
    <p:extLst>
      <p:ext uri="{BB962C8B-B14F-4D97-AF65-F5344CB8AC3E}">
        <p14:creationId xmlns:p14="http://schemas.microsoft.com/office/powerpoint/2010/main" val="702896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F3FE2AC-AB79-420D-9658-C0B46793F914}" type="slidenum">
              <a:rPr lang="en-GB" smtClean="0"/>
              <a:pPr/>
              <a:t>1</a:t>
            </a:fld>
            <a:endParaRPr lang="en-GB" dirty="0" smtClean="0"/>
          </a:p>
        </p:txBody>
      </p:sp>
      <p:sp>
        <p:nvSpPr>
          <p:cNvPr id="99331" name="Rectangle 2"/>
          <p:cNvSpPr>
            <a:spLocks noGrp="1" noRot="1" noChangeAspect="1" noChangeArrowheads="1" noTextEdit="1"/>
          </p:cNvSpPr>
          <p:nvPr>
            <p:ph type="sldImg"/>
          </p:nvPr>
        </p:nvSpPr>
        <p:spPr>
          <a:xfrm>
            <a:off x="728663" y="752475"/>
            <a:ext cx="5326062" cy="3686175"/>
          </a:xfrm>
          <a:ln/>
        </p:spPr>
      </p:sp>
      <p:sp>
        <p:nvSpPr>
          <p:cNvPr id="99332" name="Rectangle 3"/>
          <p:cNvSpPr>
            <a:spLocks noGrp="1" noChangeArrowheads="1"/>
          </p:cNvSpPr>
          <p:nvPr>
            <p:ph type="body" idx="1"/>
          </p:nvPr>
        </p:nvSpPr>
        <p:spPr>
          <a:xfrm>
            <a:off x="906464" y="4690822"/>
            <a:ext cx="4984750" cy="4438202"/>
          </a:xfrm>
          <a:noFill/>
          <a:ln/>
        </p:spPr>
        <p:txBody>
          <a:bodyPr lIns="81901" tIns="40949" rIns="81901" bIns="40949"/>
          <a:lstStyle/>
          <a:p>
            <a:endParaRPr lang="en-US" dirty="0" smtClean="0"/>
          </a:p>
        </p:txBody>
      </p:sp>
    </p:spTree>
    <p:extLst>
      <p:ext uri="{BB962C8B-B14F-4D97-AF65-F5344CB8AC3E}">
        <p14:creationId xmlns:p14="http://schemas.microsoft.com/office/powerpoint/2010/main" val="206287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Ash can be as high as 50 %. On an avg. approx. 7 % moisture. Only usable coal</a:t>
            </a:r>
            <a:r>
              <a:rPr lang="en-US" baseline="0" dirty="0" smtClean="0"/>
              <a:t> is 43%. Consequently, less energy per ton of coal is produced. Calorific value of US coal ~4500 Kcal /kg</a:t>
            </a:r>
            <a:endParaRPr lang="en-US"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10</a:t>
            </a:fld>
            <a:endParaRPr lang="en-GB"/>
          </a:p>
        </p:txBody>
      </p:sp>
    </p:spTree>
    <p:extLst>
      <p:ext uri="{BB962C8B-B14F-4D97-AF65-F5344CB8AC3E}">
        <p14:creationId xmlns:p14="http://schemas.microsoft.com/office/powerpoint/2010/main" val="303699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Entrained Bed – Highest C conversion efficiency, Highest</a:t>
            </a:r>
            <a:r>
              <a:rPr lang="en-US" baseline="0" dirty="0" smtClean="0"/>
              <a:t> Temperature,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11</a:t>
            </a:fld>
            <a:endParaRPr lang="en-GB"/>
          </a:p>
        </p:txBody>
      </p:sp>
    </p:spTree>
    <p:extLst>
      <p:ext uri="{BB962C8B-B14F-4D97-AF65-F5344CB8AC3E}">
        <p14:creationId xmlns:p14="http://schemas.microsoft.com/office/powerpoint/2010/main" val="1165371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indigenous rigorous efforts in gas cleaning, FT synthesis, methanation &amp; Chemicals</a:t>
            </a:r>
            <a:r>
              <a:rPr lang="en-US" baseline="0" dirty="0" smtClean="0"/>
              <a:t> from coal</a:t>
            </a:r>
            <a:endParaRPr lang="en-IN"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12</a:t>
            </a:fld>
            <a:endParaRPr lang="en-GB"/>
          </a:p>
        </p:txBody>
      </p:sp>
    </p:spTree>
    <p:extLst>
      <p:ext uri="{BB962C8B-B14F-4D97-AF65-F5344CB8AC3E}">
        <p14:creationId xmlns:p14="http://schemas.microsoft.com/office/powerpoint/2010/main" val="126258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13</a:t>
            </a:fld>
            <a:endParaRPr lang="en-GB"/>
          </a:p>
        </p:txBody>
      </p:sp>
    </p:spTree>
    <p:extLst>
      <p:ext uri="{BB962C8B-B14F-4D97-AF65-F5344CB8AC3E}">
        <p14:creationId xmlns:p14="http://schemas.microsoft.com/office/powerpoint/2010/main" val="1551311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14</a:t>
            </a:fld>
            <a:endParaRPr lang="en-GB"/>
          </a:p>
        </p:txBody>
      </p:sp>
    </p:spTree>
    <p:extLst>
      <p:ext uri="{BB962C8B-B14F-4D97-AF65-F5344CB8AC3E}">
        <p14:creationId xmlns:p14="http://schemas.microsoft.com/office/powerpoint/2010/main" val="4019036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Coal to Liquids, Coal to Electricity and Coal to Chemicals,</a:t>
            </a:r>
            <a:r>
              <a:rPr lang="en-US" baseline="0" dirty="0" smtClean="0"/>
              <a:t> Coal to Hydrogen</a:t>
            </a:r>
            <a:endParaRPr lang="en-US"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15</a:t>
            </a:fld>
            <a:endParaRPr lang="en-GB"/>
          </a:p>
        </p:txBody>
      </p:sp>
    </p:spTree>
    <p:extLst>
      <p:ext uri="{BB962C8B-B14F-4D97-AF65-F5344CB8AC3E}">
        <p14:creationId xmlns:p14="http://schemas.microsoft.com/office/powerpoint/2010/main" val="3392320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16</a:t>
            </a:fld>
            <a:endParaRPr lang="en-GB"/>
          </a:p>
        </p:txBody>
      </p:sp>
    </p:spTree>
    <p:extLst>
      <p:ext uri="{BB962C8B-B14F-4D97-AF65-F5344CB8AC3E}">
        <p14:creationId xmlns:p14="http://schemas.microsoft.com/office/powerpoint/2010/main" val="3534355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a:p>
            <a:r>
              <a:rPr lang="en-IN" dirty="0"/>
              <a:t>Direct liquefaction processes add hydrogen to the hydrogen deficient organic structure of the coal, breaking it down only as far as is necessary to produce distillable liquids. </a:t>
            </a:r>
          </a:p>
          <a:p>
            <a:r>
              <a:rPr lang="en-IN" b="1" dirty="0"/>
              <a:t>In Direct Liquefaction (DL) pressure, heat and catalyst are used to crack the coal to make liquids</a:t>
            </a:r>
          </a:p>
          <a:p>
            <a:endParaRPr lang="en-IN" dirty="0"/>
          </a:p>
          <a:p>
            <a:r>
              <a:rPr lang="en-IN" dirty="0"/>
              <a:t>–theoretical efficiency can be high…roughly 70-75%</a:t>
            </a:r>
          </a:p>
          <a:p>
            <a:r>
              <a:rPr lang="en-IN" dirty="0"/>
              <a:t>–“sledge hammer” approach</a:t>
            </a:r>
          </a:p>
          <a:p>
            <a:r>
              <a:rPr lang="en-IN" dirty="0"/>
              <a:t>•Coal dissolution is accomplished under high temperature (~400 0C) and pressure (~1500-3000 psi) with hydrogen and a coal-derived solvent. </a:t>
            </a:r>
          </a:p>
          <a:p>
            <a:r>
              <a:rPr lang="en-IN" dirty="0"/>
              <a:t>•The coal fragments are further hydrocracked to produce a synthetic crude oil. </a:t>
            </a:r>
          </a:p>
          <a:p>
            <a:r>
              <a:rPr lang="en-IN" dirty="0"/>
              <a:t>•This synthetic crude must then undergo refinery upgrading and hydrotreating to produce acceptable transportation fuels. </a:t>
            </a:r>
          </a:p>
          <a:p>
            <a:pPr defTabSz="914345">
              <a:defRPr/>
            </a:pPr>
            <a:endParaRPr lang="en-US" dirty="0" smtClean="0">
              <a:solidFill>
                <a:schemeClr val="tx2"/>
              </a:solidFill>
              <a:latin typeface="Arial" charset="0"/>
            </a:endParaRPr>
          </a:p>
          <a:p>
            <a:endParaRPr lang="en-IN" dirty="0"/>
          </a:p>
          <a:p>
            <a:r>
              <a:rPr lang="en-IN" b="1" dirty="0"/>
              <a:t>In Indirect Liquefaction (IL) coal is first </a:t>
            </a:r>
            <a:r>
              <a:rPr lang="en-IN" b="1" dirty="0" err="1"/>
              <a:t>gasified</a:t>
            </a:r>
            <a:r>
              <a:rPr lang="en-IN" b="1" dirty="0"/>
              <a:t> to form syngas. Syngas is then converted to liquids by means of a catalyst and Fischer Tropsch (FT) chemistry</a:t>
            </a:r>
            <a:endParaRPr lang="en-IN" dirty="0"/>
          </a:p>
          <a:p>
            <a:r>
              <a:rPr lang="en-IN" dirty="0"/>
              <a:t>–Synthesis Gas or Syngas –mixture of CO, H2, CO2, H2O</a:t>
            </a:r>
          </a:p>
          <a:p>
            <a:r>
              <a:rPr lang="en-IN" dirty="0"/>
              <a:t>–theoretical efficiency is lower…roughly 60-65%</a:t>
            </a:r>
          </a:p>
          <a:p>
            <a:r>
              <a:rPr lang="en-IN" dirty="0"/>
              <a:t>–“</a:t>
            </a:r>
            <a:r>
              <a:rPr lang="en-IN" dirty="0" err="1"/>
              <a:t>engineered”approach</a:t>
            </a:r>
            <a:endParaRPr lang="en-IN" dirty="0"/>
          </a:p>
          <a:p>
            <a:pPr defTabSz="914345">
              <a:defRPr/>
            </a:pPr>
            <a:endParaRPr lang="en-US" dirty="0" smtClean="0">
              <a:solidFill>
                <a:schemeClr val="tx2"/>
              </a:solidFill>
              <a:latin typeface="Arial" charset="0"/>
            </a:endParaRPr>
          </a:p>
          <a:p>
            <a:pPr defTabSz="914345">
              <a:defRPr/>
            </a:pPr>
            <a:r>
              <a:rPr lang="en-US" dirty="0" smtClean="0">
                <a:solidFill>
                  <a:schemeClr val="tx2"/>
                </a:solidFill>
                <a:latin typeface="Arial" charset="0"/>
              </a:rPr>
              <a:t>ICL has Higher (diesel/gasoline) than petroleum derived. </a:t>
            </a:r>
          </a:p>
          <a:p>
            <a:pPr algn="l"/>
            <a:r>
              <a:rPr lang="en-US" dirty="0" smtClean="0"/>
              <a:t>In DCL, the H/C ratio of coal is raised by adding hydrogen. </a:t>
            </a:r>
            <a:r>
              <a:rPr lang="en-US" dirty="0" smtClean="0">
                <a:solidFill>
                  <a:srgbClr val="0070C0"/>
                </a:solidFill>
              </a:rPr>
              <a:t>Further hydrocracking of primary coal fragments– Refining of coal liquids</a:t>
            </a:r>
          </a:p>
          <a:p>
            <a:pPr algn="l"/>
            <a:r>
              <a:rPr lang="en-US" dirty="0" smtClean="0">
                <a:solidFill>
                  <a:srgbClr val="0070C0"/>
                </a:solidFill>
              </a:rPr>
              <a:t>– Products retaining ring structure</a:t>
            </a:r>
          </a:p>
          <a:p>
            <a:pPr defTabSz="914345">
              <a:defRPr/>
            </a:pPr>
            <a:endParaRPr lang="en-US" dirty="0" smtClean="0">
              <a:solidFill>
                <a:schemeClr val="tx2"/>
              </a:solidFill>
              <a:latin typeface="Arial" charset="0"/>
            </a:endParaRPr>
          </a:p>
          <a:p>
            <a:endParaRPr lang="en-IN"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17</a:t>
            </a:fld>
            <a:endParaRPr lang="en-GB"/>
          </a:p>
        </p:txBody>
      </p:sp>
    </p:spTree>
    <p:extLst>
      <p:ext uri="{BB962C8B-B14F-4D97-AF65-F5344CB8AC3E}">
        <p14:creationId xmlns:p14="http://schemas.microsoft.com/office/powerpoint/2010/main" val="3254386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18</a:t>
            </a:fld>
            <a:endParaRPr lang="en-GB"/>
          </a:p>
        </p:txBody>
      </p:sp>
    </p:spTree>
    <p:extLst>
      <p:ext uri="{BB962C8B-B14F-4D97-AF65-F5344CB8AC3E}">
        <p14:creationId xmlns:p14="http://schemas.microsoft.com/office/powerpoint/2010/main" val="969690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19</a:t>
            </a:fld>
            <a:endParaRPr lang="en-GB"/>
          </a:p>
        </p:txBody>
      </p:sp>
    </p:spTree>
    <p:extLst>
      <p:ext uri="{BB962C8B-B14F-4D97-AF65-F5344CB8AC3E}">
        <p14:creationId xmlns:p14="http://schemas.microsoft.com/office/powerpoint/2010/main" val="244472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2</a:t>
            </a:fld>
            <a:endParaRPr lang="en-GB" dirty="0"/>
          </a:p>
        </p:txBody>
      </p:sp>
    </p:spTree>
    <p:extLst>
      <p:ext uri="{BB962C8B-B14F-4D97-AF65-F5344CB8AC3E}">
        <p14:creationId xmlns:p14="http://schemas.microsoft.com/office/powerpoint/2010/main" val="2969463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Arabian light crude oil closely matches with LTFT product syncrude. Based on the type of process used the refining scheme may vary. </a:t>
            </a:r>
          </a:p>
          <a:p>
            <a:r>
              <a:rPr lang="en-US" dirty="0" smtClean="0"/>
              <a:t>e.g. Oxygenates high-- ?</a:t>
            </a:r>
          </a:p>
          <a:p>
            <a:r>
              <a:rPr lang="en-US" dirty="0" smtClean="0"/>
              <a:t>Oxygenates low-- ?</a:t>
            </a:r>
            <a:endParaRPr lang="en-IN"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20</a:t>
            </a:fld>
            <a:endParaRPr lang="en-GB"/>
          </a:p>
        </p:txBody>
      </p:sp>
    </p:spTree>
    <p:extLst>
      <p:ext uri="{BB962C8B-B14F-4D97-AF65-F5344CB8AC3E}">
        <p14:creationId xmlns:p14="http://schemas.microsoft.com/office/powerpoint/2010/main" val="3644020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dirty="0">
                <a:solidFill>
                  <a:schemeClr val="accent6">
                    <a:lumMod val="50000"/>
                  </a:schemeClr>
                </a:solidFill>
              </a:rPr>
              <a:t>demand and price sensitivity studied by Government of India (</a:t>
            </a:r>
            <a:r>
              <a:rPr lang="en-US" sz="900" dirty="0" err="1">
                <a:solidFill>
                  <a:schemeClr val="accent6">
                    <a:lumMod val="50000"/>
                  </a:schemeClr>
                </a:solidFill>
              </a:rPr>
              <a:t>GoI</a:t>
            </a:r>
            <a:r>
              <a:rPr lang="en-US" sz="900" dirty="0">
                <a:solidFill>
                  <a:schemeClr val="accent6">
                    <a:lumMod val="50000"/>
                  </a:schemeClr>
                </a:solidFill>
              </a:rPr>
              <a:t>) (</a:t>
            </a:r>
            <a:r>
              <a:rPr lang="en-US" sz="900" dirty="0" err="1">
                <a:solidFill>
                  <a:schemeClr val="accent6">
                    <a:lumMod val="50000"/>
                  </a:schemeClr>
                </a:solidFill>
              </a:rPr>
              <a:t>MoPNG</a:t>
            </a:r>
            <a:r>
              <a:rPr lang="en-US" sz="900" dirty="0">
                <a:solidFill>
                  <a:schemeClr val="accent6">
                    <a:lumMod val="50000"/>
                  </a:schemeClr>
                </a:solidFill>
              </a:rPr>
              <a:t>) of LNG to meet the immediate demand</a:t>
            </a:r>
          </a:p>
          <a:p>
            <a:pPr algn="l"/>
            <a:r>
              <a:rPr lang="en-US" sz="900" dirty="0">
                <a:solidFill>
                  <a:schemeClr val="accent6">
                    <a:lumMod val="50000"/>
                  </a:schemeClr>
                </a:solidFill>
              </a:rPr>
              <a:t>average price of NG in the forcible future (2015 onwards) is expected at $ 14 /MMBTU. </a:t>
            </a:r>
          </a:p>
          <a:p>
            <a:pPr algn="l"/>
            <a:r>
              <a:rPr lang="en-US" sz="900" dirty="0">
                <a:solidFill>
                  <a:schemeClr val="accent6">
                    <a:lumMod val="50000"/>
                  </a:schemeClr>
                </a:solidFill>
              </a:rPr>
              <a:t>It is realized that SNG from High Ash Indian Coal can be produced lower than $14 /MMBTU and can be competitive to RLNG </a:t>
            </a:r>
          </a:p>
          <a:p>
            <a:endParaRPr lang="en-IN" sz="900" dirty="0"/>
          </a:p>
          <a:p>
            <a:r>
              <a:rPr lang="en-IN" sz="900" dirty="0"/>
              <a:t>A coal-to-SNG facility can be built at a coal mine-mouth location, taking advantage of low cost coal. SNG can then be pipelined to local distribution companies and distributed through the existing infrastructure. This approach is used in the Great Plains Coal Gasification Project in Beulah, North Dakota, which employs Lurgi gasifiers followed by shift and methanation steps. SNG has the advantage that it can directly displace natural gas to serve residential, industrial, and utility customers reliably.</a:t>
            </a:r>
          </a:p>
          <a:p>
            <a:endParaRPr lang="en-IN" sz="900" dirty="0"/>
          </a:p>
          <a:p>
            <a:r>
              <a:rPr lang="en-IN" sz="900" dirty="0"/>
              <a:t>Because it is much more efficient to transport a high-quality gas than a moisture  and ash-containing solid such as coal, the production of substitute natural gas or SNG may be feasible. However, no other end product of coal gasification has experienced such dramatic market developments within the last decade. Although the shale gas boom in the USA terminated many seriously considered projects, in China, the first wave of coal-based SNG mega-plants went on stream and countries such as South Korea, which have only liquefied natural gas (LNG) imported as an alternative, have projects under construction [Higman]. India is also in similar situation to that of south Korea.</a:t>
            </a:r>
          </a:p>
          <a:p>
            <a:pPr defTabSz="914345">
              <a:defRPr/>
            </a:pPr>
            <a:r>
              <a:rPr lang="en-IN" sz="900" b="1" dirty="0">
                <a:solidFill>
                  <a:schemeClr val="bg2"/>
                </a:solidFill>
              </a:rPr>
              <a:t>Higman;</a:t>
            </a:r>
            <a:r>
              <a:rPr lang="en-IN" sz="900" b="1" dirty="0"/>
              <a:t> Advances in Coal Gasification, Hydrogenation, and Gas Treating for the Production of Chemicals and Fuels; </a:t>
            </a:r>
            <a:r>
              <a:rPr lang="en-IN" sz="900" b="1" i="1" dirty="0"/>
              <a:t>Chem. Rev.</a:t>
            </a:r>
            <a:r>
              <a:rPr lang="en-IN" sz="900" b="1" dirty="0"/>
              <a:t>, 2014, </a:t>
            </a:r>
            <a:r>
              <a:rPr lang="en-IN" sz="900" b="1" i="1" dirty="0"/>
              <a:t>114</a:t>
            </a:r>
            <a:r>
              <a:rPr lang="en-IN" sz="900" b="1" dirty="0"/>
              <a:t> (3), pp 1673–1708</a:t>
            </a:r>
          </a:p>
          <a:p>
            <a:r>
              <a:rPr lang="en-IN" sz="900" dirty="0"/>
              <a:t>For SNG application, coal gasification processes with high methane content (e.g., Lurgi FBDB, BGL, E-Gas) in the product gas have distinct advantages,</a:t>
            </a:r>
          </a:p>
          <a:p>
            <a:r>
              <a:rPr lang="en-IN" sz="900" dirty="0"/>
              <a:t>that is, savings in gas treatment and compression between gasification and synthesis [Higman].</a:t>
            </a:r>
          </a:p>
          <a:p>
            <a:r>
              <a:rPr lang="en-IN" sz="900" b="1" dirty="0"/>
              <a:t>Higman, C. and van der </a:t>
            </a:r>
            <a:r>
              <a:rPr lang="en-IN" sz="900" b="1" dirty="0" err="1"/>
              <a:t>Burgt</a:t>
            </a:r>
            <a:r>
              <a:rPr lang="en-IN" sz="900" b="1" dirty="0"/>
              <a:t>, M. (2011) Gasification, Gasification Series, Elsevier Science, Philadelphia, PA</a:t>
            </a:r>
          </a:p>
          <a:p>
            <a:endParaRPr lang="en-US" sz="900" b="1" dirty="0"/>
          </a:p>
          <a:p>
            <a:pPr marL="338579" indent="-338579">
              <a:spcBef>
                <a:spcPct val="15000"/>
              </a:spcBef>
              <a:buClr>
                <a:schemeClr val="tx1"/>
              </a:buClr>
              <a:defRPr/>
            </a:pPr>
            <a:r>
              <a:rPr lang="en-US" sz="1000" b="1" dirty="0">
                <a:solidFill>
                  <a:schemeClr val="tx2"/>
                </a:solidFill>
                <a:latin typeface="Arial" charset="0"/>
              </a:rPr>
              <a:t>Catalytic Steam Gasification</a:t>
            </a:r>
          </a:p>
          <a:p>
            <a:pPr marL="338579" indent="-338579">
              <a:spcBef>
                <a:spcPct val="15000"/>
              </a:spcBef>
              <a:buClr>
                <a:schemeClr val="tx1"/>
              </a:buClr>
              <a:defRPr/>
            </a:pPr>
            <a:r>
              <a:rPr lang="en-US" sz="1000" b="1" dirty="0">
                <a:solidFill>
                  <a:schemeClr val="tx2"/>
                </a:solidFill>
                <a:latin typeface="Arial" charset="0"/>
              </a:rPr>
              <a:t>	</a:t>
            </a:r>
            <a:r>
              <a:rPr lang="en-US" sz="900" dirty="0">
                <a:latin typeface="Arial" charset="0"/>
              </a:rPr>
              <a:t>More efficient than steam gasification</a:t>
            </a:r>
          </a:p>
          <a:p>
            <a:pPr marL="338579" indent="-338579">
              <a:spcBef>
                <a:spcPct val="15000"/>
              </a:spcBef>
              <a:buClr>
                <a:schemeClr val="tx1"/>
              </a:buClr>
              <a:defRPr/>
            </a:pPr>
            <a:r>
              <a:rPr lang="en-US" sz="900" dirty="0">
                <a:latin typeface="Arial" charset="0"/>
              </a:rPr>
              <a:t>	Lower operating temperature (650</a:t>
            </a:r>
            <a:r>
              <a:rPr lang="en-US" sz="900" baseline="30000" dirty="0">
                <a:latin typeface="Arial" charset="0"/>
              </a:rPr>
              <a:t>0</a:t>
            </a:r>
            <a:r>
              <a:rPr lang="en-US" sz="900" dirty="0">
                <a:latin typeface="Arial" charset="0"/>
              </a:rPr>
              <a:t>C-700</a:t>
            </a:r>
            <a:r>
              <a:rPr lang="en-US" sz="900" baseline="30000" dirty="0">
                <a:latin typeface="Arial" charset="0"/>
              </a:rPr>
              <a:t>0</a:t>
            </a:r>
            <a:r>
              <a:rPr lang="en-US" sz="900" dirty="0">
                <a:latin typeface="Arial" charset="0"/>
              </a:rPr>
              <a:t>C)</a:t>
            </a:r>
          </a:p>
          <a:p>
            <a:pPr marL="338579" indent="-338579">
              <a:spcBef>
                <a:spcPct val="15000"/>
              </a:spcBef>
              <a:buClr>
                <a:schemeClr val="tx1"/>
              </a:buClr>
              <a:defRPr/>
            </a:pPr>
            <a:r>
              <a:rPr lang="en-US" sz="900" i="1" dirty="0" err="1">
                <a:latin typeface="Arial" charset="0"/>
              </a:rPr>
              <a:t>GreatPoint</a:t>
            </a:r>
            <a:r>
              <a:rPr lang="en-US" sz="900" i="1" dirty="0">
                <a:latin typeface="Arial" charset="0"/>
              </a:rPr>
              <a:t> Energy developed catalytic hydro-methanation process. Expected Pipeline quality SNG price - $3 per </a:t>
            </a:r>
            <a:r>
              <a:rPr lang="en-US" sz="900" i="1" dirty="0" err="1">
                <a:latin typeface="Arial" charset="0"/>
              </a:rPr>
              <a:t>MMBtu</a:t>
            </a:r>
            <a:r>
              <a:rPr lang="en-US" sz="900" i="1" dirty="0">
                <a:latin typeface="Arial" charset="0"/>
              </a:rPr>
              <a:t> (Fairley, 2007). Thermal efficiency – 70 -80 %</a:t>
            </a:r>
          </a:p>
          <a:p>
            <a:pPr marL="338579" indent="-338579">
              <a:spcBef>
                <a:spcPct val="15000"/>
              </a:spcBef>
              <a:buClr>
                <a:schemeClr val="tx1"/>
              </a:buClr>
              <a:defRPr/>
            </a:pPr>
            <a:endParaRPr lang="en-US" sz="900" b="1" i="1" dirty="0">
              <a:latin typeface="Arial" charset="0"/>
            </a:endParaRPr>
          </a:p>
          <a:p>
            <a:pPr defTabSz="914345">
              <a:defRPr/>
            </a:pPr>
            <a:r>
              <a:rPr lang="en-US" sz="900" dirty="0"/>
              <a:t>Catalytic </a:t>
            </a:r>
            <a:r>
              <a:rPr lang="en-IN" sz="900" dirty="0"/>
              <a:t>approach utilizes the favourable equilibrium for methane at low temperatures.</a:t>
            </a:r>
            <a:endParaRPr lang="en-US" sz="900" dirty="0"/>
          </a:p>
          <a:p>
            <a:pPr defTabSz="914345">
              <a:defRPr/>
            </a:pPr>
            <a:endParaRPr lang="en-US" sz="900" b="1" dirty="0">
              <a:solidFill>
                <a:srgbClr val="313131"/>
              </a:solidFill>
              <a:latin typeface="verdana" panose="020B0604030504040204" pitchFamily="34" charset="0"/>
            </a:endParaRPr>
          </a:p>
          <a:p>
            <a:pPr defTabSz="914345">
              <a:defRPr/>
            </a:pPr>
            <a:r>
              <a:rPr lang="en-US" sz="900" b="1" dirty="0">
                <a:solidFill>
                  <a:srgbClr val="313131"/>
                </a:solidFill>
                <a:latin typeface="verdana" panose="020B0604030504040204" pitchFamily="34" charset="0"/>
              </a:rPr>
              <a:t>Issues- </a:t>
            </a:r>
            <a:r>
              <a:rPr lang="en-US" sz="900" dirty="0">
                <a:solidFill>
                  <a:srgbClr val="313131"/>
                </a:solidFill>
                <a:latin typeface="verdana" panose="020B0604030504040204" pitchFamily="34" charset="0"/>
              </a:rPr>
              <a:t>catalyst recovery , reuse. Water (Steam) use</a:t>
            </a:r>
            <a:endParaRPr lang="en-IN" sz="900" dirty="0">
              <a:solidFill>
                <a:srgbClr val="313131"/>
              </a:solidFill>
              <a:latin typeface="verdana" panose="020B0604030504040204" pitchFamily="34" charset="0"/>
            </a:endParaRPr>
          </a:p>
          <a:p>
            <a:pPr defTabSz="914345">
              <a:defRPr/>
            </a:pPr>
            <a:r>
              <a:rPr lang="en-IN" sz="900" b="1" dirty="0">
                <a:solidFill>
                  <a:srgbClr val="313131"/>
                </a:solidFill>
                <a:latin typeface="verdana" panose="020B0604030504040204" pitchFamily="34" charset="0"/>
              </a:rPr>
              <a:t>Catalysts</a:t>
            </a:r>
            <a:r>
              <a:rPr lang="en-IN" sz="900" dirty="0">
                <a:solidFill>
                  <a:srgbClr val="313131"/>
                </a:solidFill>
                <a:latin typeface="verdana" panose="020B0604030504040204" pitchFamily="34" charset="0"/>
              </a:rPr>
              <a:t>- Alkali metal salts of weak acids (like potassium carbonate [K</a:t>
            </a:r>
            <a:r>
              <a:rPr lang="en-IN" sz="900" baseline="-25000" dirty="0">
                <a:solidFill>
                  <a:srgbClr val="313131"/>
                </a:solidFill>
                <a:latin typeface="verdana" panose="020B0604030504040204" pitchFamily="34" charset="0"/>
              </a:rPr>
              <a:t>2</a:t>
            </a:r>
            <a:r>
              <a:rPr lang="en-IN" sz="900" dirty="0">
                <a:solidFill>
                  <a:srgbClr val="313131"/>
                </a:solidFill>
                <a:latin typeface="verdana" panose="020B0604030504040204" pitchFamily="34" charset="0"/>
              </a:rPr>
              <a:t>CO</a:t>
            </a:r>
            <a:r>
              <a:rPr lang="en-IN" sz="900" baseline="-25000" dirty="0">
                <a:solidFill>
                  <a:srgbClr val="313131"/>
                </a:solidFill>
                <a:latin typeface="verdana" panose="020B0604030504040204" pitchFamily="34" charset="0"/>
              </a:rPr>
              <a:t>3</a:t>
            </a:r>
            <a:r>
              <a:rPr lang="en-IN" sz="900" dirty="0">
                <a:solidFill>
                  <a:srgbClr val="313131"/>
                </a:solidFill>
                <a:latin typeface="verdana" panose="020B0604030504040204" pitchFamily="34" charset="0"/>
              </a:rPr>
              <a:t>], sodium carbonate [Na</a:t>
            </a:r>
            <a:r>
              <a:rPr lang="en-IN" sz="900" baseline="-25000" dirty="0">
                <a:solidFill>
                  <a:srgbClr val="313131"/>
                </a:solidFill>
                <a:latin typeface="verdana" panose="020B0604030504040204" pitchFamily="34" charset="0"/>
              </a:rPr>
              <a:t>2</a:t>
            </a:r>
            <a:r>
              <a:rPr lang="en-IN" sz="900" dirty="0">
                <a:solidFill>
                  <a:srgbClr val="313131"/>
                </a:solidFill>
                <a:latin typeface="verdana" panose="020B0604030504040204" pitchFamily="34" charset="0"/>
              </a:rPr>
              <a:t>CO</a:t>
            </a:r>
            <a:r>
              <a:rPr lang="en-IN" sz="900" baseline="-25000" dirty="0">
                <a:solidFill>
                  <a:srgbClr val="313131"/>
                </a:solidFill>
                <a:latin typeface="verdana" panose="020B0604030504040204" pitchFamily="34" charset="0"/>
              </a:rPr>
              <a:t>3</a:t>
            </a:r>
            <a:r>
              <a:rPr lang="en-IN" sz="900" dirty="0">
                <a:solidFill>
                  <a:srgbClr val="313131"/>
                </a:solidFill>
                <a:latin typeface="verdana" panose="020B0604030504040204" pitchFamily="34" charset="0"/>
              </a:rPr>
              <a:t>], potassium </a:t>
            </a:r>
            <a:r>
              <a:rPr lang="en-IN" sz="900" dirty="0" err="1">
                <a:solidFill>
                  <a:srgbClr val="313131"/>
                </a:solidFill>
                <a:latin typeface="verdana" panose="020B0604030504040204" pitchFamily="34" charset="0"/>
              </a:rPr>
              <a:t>sulfide</a:t>
            </a:r>
            <a:r>
              <a:rPr lang="en-IN" sz="900" dirty="0">
                <a:solidFill>
                  <a:srgbClr val="313131"/>
                </a:solidFill>
                <a:latin typeface="verdana" panose="020B0604030504040204" pitchFamily="34" charset="0"/>
              </a:rPr>
              <a:t> [K</a:t>
            </a:r>
            <a:r>
              <a:rPr lang="en-IN" sz="900" baseline="-25000" dirty="0">
                <a:solidFill>
                  <a:srgbClr val="313131"/>
                </a:solidFill>
                <a:latin typeface="verdana" panose="020B0604030504040204" pitchFamily="34" charset="0"/>
              </a:rPr>
              <a:t>2</a:t>
            </a:r>
            <a:r>
              <a:rPr lang="en-IN" sz="900" dirty="0">
                <a:solidFill>
                  <a:srgbClr val="313131"/>
                </a:solidFill>
                <a:latin typeface="verdana" panose="020B0604030504040204" pitchFamily="34" charset="0"/>
              </a:rPr>
              <a:t>S], and sodium </a:t>
            </a:r>
            <a:r>
              <a:rPr lang="en-IN" sz="900" dirty="0" err="1">
                <a:solidFill>
                  <a:srgbClr val="313131"/>
                </a:solidFill>
                <a:latin typeface="verdana" panose="020B0604030504040204" pitchFamily="34" charset="0"/>
              </a:rPr>
              <a:t>sulfide</a:t>
            </a:r>
            <a:r>
              <a:rPr lang="en-IN" sz="900" dirty="0">
                <a:solidFill>
                  <a:srgbClr val="313131"/>
                </a:solidFill>
                <a:latin typeface="verdana" panose="020B0604030504040204" pitchFamily="34" charset="0"/>
              </a:rPr>
              <a:t> [Na</a:t>
            </a:r>
            <a:r>
              <a:rPr lang="en-IN" sz="900" baseline="-25000" dirty="0">
                <a:solidFill>
                  <a:srgbClr val="313131"/>
                </a:solidFill>
                <a:latin typeface="verdana" panose="020B0604030504040204" pitchFamily="34" charset="0"/>
              </a:rPr>
              <a:t>2</a:t>
            </a:r>
            <a:r>
              <a:rPr lang="en-IN" sz="900" dirty="0">
                <a:solidFill>
                  <a:srgbClr val="313131"/>
                </a:solidFill>
                <a:latin typeface="verdana" panose="020B0604030504040204" pitchFamily="34" charset="0"/>
              </a:rPr>
              <a:t>S]) can </a:t>
            </a:r>
            <a:r>
              <a:rPr lang="en-IN" sz="900" dirty="0" err="1">
                <a:solidFill>
                  <a:srgbClr val="313131"/>
                </a:solidFill>
                <a:latin typeface="verdana" panose="020B0604030504040204" pitchFamily="34" charset="0"/>
              </a:rPr>
              <a:t>catalyze</a:t>
            </a:r>
            <a:r>
              <a:rPr lang="en-IN" sz="900" dirty="0">
                <a:solidFill>
                  <a:srgbClr val="313131"/>
                </a:solidFill>
                <a:latin typeface="verdana" panose="020B0604030504040204" pitchFamily="34" charset="0"/>
              </a:rPr>
              <a:t> steam gasification of coal.</a:t>
            </a:r>
            <a:endParaRPr lang="en-IN" sz="900" dirty="0"/>
          </a:p>
          <a:p>
            <a:pPr marL="338579" indent="-338579">
              <a:spcBef>
                <a:spcPct val="15000"/>
              </a:spcBef>
              <a:buClr>
                <a:schemeClr val="tx1"/>
              </a:buClr>
              <a:defRPr/>
            </a:pPr>
            <a:endParaRPr lang="en-US" sz="900" b="1" dirty="0">
              <a:solidFill>
                <a:schemeClr val="tx2"/>
              </a:solidFill>
              <a:latin typeface="Arial" charset="0"/>
            </a:endParaRPr>
          </a:p>
          <a:p>
            <a:endParaRPr lang="en-IN" sz="900" b="1"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21</a:t>
            </a:fld>
            <a:endParaRPr lang="en-GB"/>
          </a:p>
        </p:txBody>
      </p:sp>
    </p:spTree>
    <p:extLst>
      <p:ext uri="{BB962C8B-B14F-4D97-AF65-F5344CB8AC3E}">
        <p14:creationId xmlns:p14="http://schemas.microsoft.com/office/powerpoint/2010/main" val="3570822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690822"/>
            <a:ext cx="6797675" cy="4438202"/>
          </a:xfrm>
        </p:spPr>
        <p:txBody>
          <a:bodyPr/>
          <a:lstStyle/>
          <a:p>
            <a:r>
              <a:rPr lang="en-IN" sz="1000" dirty="0"/>
              <a:t>Carbon monoxide can be used as precursor for acetic acid, phosgene, and formic acid. If hydrogen and carbon monoxide are brought to reaction with olefins, they form aldehydes. The hydrogenation of aldehydes finally yields the </a:t>
            </a:r>
            <a:r>
              <a:rPr lang="en-IN" sz="1000" dirty="0" err="1"/>
              <a:t>oxo</a:t>
            </a:r>
            <a:r>
              <a:rPr lang="en-IN" sz="1000" dirty="0"/>
              <a:t>-alcohol end product ranging from C3to C18. Such fine chemicals are used as solvents, plasticizers, and detergents and are produced on a scale of a few million tons per year. Pure CO is considered to be&gt;98.5 </a:t>
            </a:r>
            <a:r>
              <a:rPr lang="en-IN" sz="1000" dirty="0" err="1"/>
              <a:t>vol</a:t>
            </a:r>
            <a:r>
              <a:rPr lang="en-IN" sz="1000" dirty="0"/>
              <a:t>%, whereas </a:t>
            </a:r>
            <a:r>
              <a:rPr lang="en-IN" sz="1000" dirty="0" err="1"/>
              <a:t>oxo</a:t>
            </a:r>
            <a:r>
              <a:rPr lang="en-IN" sz="1000" dirty="0"/>
              <a:t>-syntheses require H2/CO ratios around unity. Compared to other feedstock, coal-derived syngas may hold the advantage that it is already rich in CO, especially if CO2 is recycled back to the gasifier, that is, as coal-conveying gas.</a:t>
            </a:r>
          </a:p>
          <a:p>
            <a:endParaRPr lang="en-US" sz="1000" b="1" dirty="0"/>
          </a:p>
          <a:p>
            <a:pPr algn="l"/>
            <a:r>
              <a:rPr lang="en-IN" sz="1000" b="1" dirty="0"/>
              <a:t>Ammonia</a:t>
            </a:r>
            <a:r>
              <a:rPr lang="en-IN" sz="1000" dirty="0"/>
              <a:t>- </a:t>
            </a:r>
            <a:r>
              <a:rPr lang="en-IN" sz="1000" dirty="0">
                <a:solidFill>
                  <a:schemeClr val="accent6">
                    <a:lumMod val="75000"/>
                  </a:schemeClr>
                </a:solidFill>
              </a:rPr>
              <a:t>accounts for about 80% of natural gas consumption as a petrochemical feedstock. Synthesis gas is used in the manufacture of ammonia as a source of hydrogen.</a:t>
            </a:r>
          </a:p>
          <a:p>
            <a:r>
              <a:rPr lang="en-IN" sz="1000" dirty="0"/>
              <a:t>Ammonia is the basis for industrial fertilizer production and, therefore, the most important bulk chemical in the world. About one-quarter comes from coal gasification [</a:t>
            </a:r>
            <a:r>
              <a:rPr lang="en-IN" sz="1000" dirty="0" err="1"/>
              <a:t>Higman</a:t>
            </a:r>
            <a:r>
              <a:rPr lang="en-IN" sz="1000" dirty="0"/>
              <a:t>]</a:t>
            </a:r>
          </a:p>
          <a:p>
            <a:endParaRPr lang="en-IN" sz="1000" dirty="0"/>
          </a:p>
          <a:p>
            <a:pPr defTabSz="914345">
              <a:defRPr/>
            </a:pPr>
            <a:r>
              <a:rPr lang="en-IN" sz="1000" b="1" dirty="0"/>
              <a:t>Methanol-</a:t>
            </a:r>
            <a:r>
              <a:rPr lang="en-IN" sz="1000" dirty="0"/>
              <a:t> </a:t>
            </a:r>
            <a:r>
              <a:rPr lang="en-IN" sz="1000" dirty="0">
                <a:solidFill>
                  <a:schemeClr val="accent6">
                    <a:lumMod val="75000"/>
                  </a:schemeClr>
                </a:solidFill>
              </a:rPr>
              <a:t>syngas is the main precursor for methanol is the second major user of synthesis gas, where the latter provides both hydrogen and carbon monoxide.</a:t>
            </a:r>
          </a:p>
          <a:p>
            <a:r>
              <a:rPr lang="en-IN" sz="1000" dirty="0"/>
              <a:t>The typical size of methanol plants is between 2000 and 3000 t/d. More than one-third of the total world methanol production was based on coal gasification in 2013. Only 14.3% of total world production of methanol is used directly for blending into gasoline or combustion. The remaining part is converted to derivatives, such as formaldehyde (29.9%), methyl </a:t>
            </a:r>
            <a:r>
              <a:rPr lang="en-IN" sz="1000" dirty="0" err="1"/>
              <a:t>tert</a:t>
            </a:r>
            <a:r>
              <a:rPr lang="en-IN" sz="1000" dirty="0"/>
              <a:t>-butyl ether (MTBE, 13.2%), olefins (9.1%), acetic acid (8.8%), dimethyl ether (DME, 7.3%), and various other chemical products and gasoline totalling to 17.4%</a:t>
            </a:r>
          </a:p>
          <a:p>
            <a:endParaRPr lang="en-US" sz="1000" dirty="0"/>
          </a:p>
          <a:p>
            <a:r>
              <a:rPr lang="en-IN" sz="1000" dirty="0">
                <a:solidFill>
                  <a:schemeClr val="accent6">
                    <a:lumMod val="75000"/>
                  </a:schemeClr>
                </a:solidFill>
              </a:rPr>
              <a:t>India’s significant challenges in this field is feedstock availability and prices. Organic chemicals based on ethylene/ propylene, xylene, naphthalene and their derivatives are imported in large quantities due to non-availability of cost competitive feedstock</a:t>
            </a:r>
          </a:p>
          <a:p>
            <a:endParaRPr lang="en-US" sz="1000" dirty="0">
              <a:solidFill>
                <a:schemeClr val="accent6">
                  <a:lumMod val="75000"/>
                </a:schemeClr>
              </a:solidFill>
            </a:endParaRPr>
          </a:p>
          <a:p>
            <a:pPr algn="l"/>
            <a:r>
              <a:rPr lang="en-US" sz="1000" b="1" dirty="0">
                <a:solidFill>
                  <a:schemeClr val="accent6">
                    <a:lumMod val="75000"/>
                  </a:schemeClr>
                </a:solidFill>
              </a:rPr>
              <a:t>Oxo chemicals- </a:t>
            </a:r>
            <a:r>
              <a:rPr lang="en-IN" sz="1000" dirty="0">
                <a:solidFill>
                  <a:schemeClr val="accent6">
                    <a:lumMod val="75000"/>
                  </a:schemeClr>
                </a:solidFill>
              </a:rPr>
              <a:t>which are mainly produced by carbonylation reaction of olefins to yield aldehydes that are further hydrogenated to alcohols. </a:t>
            </a:r>
          </a:p>
          <a:p>
            <a:pPr algn="l"/>
            <a:r>
              <a:rPr lang="en-IN" sz="1000" dirty="0">
                <a:solidFill>
                  <a:schemeClr val="accent6">
                    <a:lumMod val="75000"/>
                  </a:schemeClr>
                </a:solidFill>
              </a:rPr>
              <a:t>Synthesis gas here acts as source of carbon monoxide.</a:t>
            </a:r>
          </a:p>
          <a:p>
            <a:pPr algn="l"/>
            <a:r>
              <a:rPr lang="en-IN" sz="1000" dirty="0"/>
              <a:t>It should be mentioned here that a special carbonylation reaction of paramount importance in the petro-chemical industry is the carbonylation of methanol to yield acetic acid. This is becoming the most important process for the manufacture of acetic acid</a:t>
            </a:r>
          </a:p>
          <a:p>
            <a:pPr algn="l"/>
            <a:endParaRPr lang="en-US" sz="1000" dirty="0"/>
          </a:p>
          <a:p>
            <a:pPr algn="l"/>
            <a:r>
              <a:rPr lang="en-US" sz="1000" b="1" dirty="0"/>
              <a:t>Ethylene/propylene</a:t>
            </a:r>
            <a:r>
              <a:rPr lang="en-US" sz="1000" dirty="0"/>
              <a:t>- </a:t>
            </a:r>
            <a:r>
              <a:rPr lang="en-IN" sz="1000" dirty="0">
                <a:solidFill>
                  <a:schemeClr val="accent6">
                    <a:lumMod val="75000"/>
                  </a:schemeClr>
                </a:solidFill>
              </a:rPr>
              <a:t>In near future syngas will probably soon be the main source for ethylene too</a:t>
            </a:r>
            <a:endParaRPr lang="en-IN" sz="1000" dirty="0"/>
          </a:p>
          <a:p>
            <a:endParaRPr lang="en-IN" sz="1000" b="1"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22</a:t>
            </a:fld>
            <a:endParaRPr lang="en-GB"/>
          </a:p>
        </p:txBody>
      </p:sp>
    </p:spTree>
    <p:extLst>
      <p:ext uri="{BB962C8B-B14F-4D97-AF65-F5344CB8AC3E}">
        <p14:creationId xmlns:p14="http://schemas.microsoft.com/office/powerpoint/2010/main" val="2359463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23</a:t>
            </a:fld>
            <a:endParaRPr lang="en-GB"/>
          </a:p>
        </p:txBody>
      </p:sp>
    </p:spTree>
    <p:extLst>
      <p:ext uri="{BB962C8B-B14F-4D97-AF65-F5344CB8AC3E}">
        <p14:creationId xmlns:p14="http://schemas.microsoft.com/office/powerpoint/2010/main" val="3916861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000" dirty="0"/>
              <a:t>1) The Wobbe Index (WI) is an indicator of the interchangeability of fuel gases such as natural gas, LPG, and town gas and is frequently defined in the specifications of gas supply and transport utilities.</a:t>
            </a:r>
            <a:endParaRPr lang="en-IN" sz="1000" b="1" dirty="0"/>
          </a:p>
          <a:p>
            <a:pPr algn="l"/>
            <a:r>
              <a:rPr lang="en-US" sz="1000" dirty="0"/>
              <a:t> 2) </a:t>
            </a:r>
            <a:r>
              <a:rPr lang="en-IN" sz="1000" dirty="0"/>
              <a:t>Fuel DME product Co. (Japan) has constructed 80 </a:t>
            </a:r>
            <a:r>
              <a:rPr lang="en-IN" sz="1000" dirty="0" err="1"/>
              <a:t>Kt</a:t>
            </a:r>
            <a:r>
              <a:rPr lang="en-IN" sz="1000" dirty="0"/>
              <a:t>/y commercial plant at Niigata Japan, supplying Fuel DME </a:t>
            </a:r>
          </a:p>
          <a:p>
            <a:pPr algn="l"/>
            <a:r>
              <a:rPr lang="en-US" dirty="0" smtClean="0"/>
              <a:t>DME contains an oxygen atom, the gas phase heat of combustion, -1,460 kJ/mole, is less than propane, -2,219 kJ/mole, so a greater quantity must be burned to generate the same amount of heat</a:t>
            </a:r>
            <a:br>
              <a:rPr lang="en-US" dirty="0" smtClean="0"/>
            </a:br>
            <a:r>
              <a:rPr lang="en-US" dirty="0" smtClean="0"/>
              <a:t/>
            </a:r>
            <a:br>
              <a:rPr lang="en-US" dirty="0" smtClean="0"/>
            </a:br>
            <a:endParaRPr lang="en-IN" sz="1000" b="1"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24</a:t>
            </a:fld>
            <a:endParaRPr lang="en-GB"/>
          </a:p>
        </p:txBody>
      </p:sp>
    </p:spTree>
    <p:extLst>
      <p:ext uri="{BB962C8B-B14F-4D97-AF65-F5344CB8AC3E}">
        <p14:creationId xmlns:p14="http://schemas.microsoft.com/office/powerpoint/2010/main" val="3166964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5">
              <a:defRPr/>
            </a:pPr>
            <a:r>
              <a:rPr lang="en-IN" dirty="0" smtClean="0">
                <a:solidFill>
                  <a:srgbClr val="231F20"/>
                </a:solidFill>
                <a:latin typeface="Noto Sans"/>
              </a:rPr>
              <a:t>- </a:t>
            </a:r>
            <a:r>
              <a:rPr lang="en-IN" dirty="0" smtClean="0">
                <a:solidFill>
                  <a:schemeClr val="tx1">
                    <a:lumMod val="75000"/>
                    <a:lumOff val="25000"/>
                  </a:schemeClr>
                </a:solidFill>
                <a:latin typeface="Noto Sans"/>
              </a:rPr>
              <a:t>a key component in fertilizer and agricultural products essential to expanding food crop production</a:t>
            </a:r>
            <a:r>
              <a:rPr lang="en-IN" dirty="0" smtClean="0">
                <a:solidFill>
                  <a:srgbClr val="231F20"/>
                </a:solidFill>
                <a:latin typeface="Noto Sans"/>
              </a:rPr>
              <a:t>.</a:t>
            </a:r>
            <a:endParaRPr lang="en-IN" dirty="0" smtClean="0"/>
          </a:p>
          <a:p>
            <a:endParaRPr lang="en-IN"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25</a:t>
            </a:fld>
            <a:endParaRPr lang="en-GB"/>
          </a:p>
        </p:txBody>
      </p:sp>
    </p:spTree>
    <p:extLst>
      <p:ext uri="{BB962C8B-B14F-4D97-AF65-F5344CB8AC3E}">
        <p14:creationId xmlns:p14="http://schemas.microsoft.com/office/powerpoint/2010/main" val="1935155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26</a:t>
            </a:fld>
            <a:endParaRPr lang="en-GB"/>
          </a:p>
        </p:txBody>
      </p:sp>
    </p:spTree>
    <p:extLst>
      <p:ext uri="{BB962C8B-B14F-4D97-AF65-F5344CB8AC3E}">
        <p14:creationId xmlns:p14="http://schemas.microsoft.com/office/powerpoint/2010/main" val="4117596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27</a:t>
            </a:fld>
            <a:endParaRPr lang="en-GB"/>
          </a:p>
        </p:txBody>
      </p:sp>
    </p:spTree>
    <p:extLst>
      <p:ext uri="{BB962C8B-B14F-4D97-AF65-F5344CB8AC3E}">
        <p14:creationId xmlns:p14="http://schemas.microsoft.com/office/powerpoint/2010/main" val="1695375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28</a:t>
            </a:fld>
            <a:endParaRPr lang="en-GB"/>
          </a:p>
        </p:txBody>
      </p:sp>
    </p:spTree>
    <p:extLst>
      <p:ext uri="{BB962C8B-B14F-4D97-AF65-F5344CB8AC3E}">
        <p14:creationId xmlns:p14="http://schemas.microsoft.com/office/powerpoint/2010/main" val="2964995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sites have the following parameters which are important for UCG</a:t>
            </a:r>
            <a:r>
              <a:rPr lang="en-US" b="1" dirty="0" smtClean="0"/>
              <a:t>: </a:t>
            </a:r>
          </a:p>
          <a:p>
            <a:pPr>
              <a:lnSpc>
                <a:spcPct val="100000"/>
              </a:lnSpc>
            </a:pPr>
            <a:r>
              <a:rPr lang="en-US" b="1" dirty="0" smtClean="0"/>
              <a:t>Depth 30–580 m, </a:t>
            </a:r>
          </a:p>
          <a:p>
            <a:pPr>
              <a:lnSpc>
                <a:spcPct val="100000"/>
              </a:lnSpc>
            </a:pPr>
            <a:r>
              <a:rPr lang="en-US" b="1" dirty="0" smtClean="0"/>
              <a:t>Thickness 2–5 m, </a:t>
            </a:r>
          </a:p>
          <a:p>
            <a:pPr>
              <a:lnSpc>
                <a:spcPct val="100000"/>
              </a:lnSpc>
            </a:pPr>
            <a:r>
              <a:rPr lang="en-US" b="1" dirty="0" smtClean="0"/>
              <a:t>Ash 2–34%, </a:t>
            </a:r>
          </a:p>
          <a:p>
            <a:pPr>
              <a:lnSpc>
                <a:spcPct val="100000"/>
              </a:lnSpc>
            </a:pPr>
            <a:r>
              <a:rPr lang="en-US" b="1" dirty="0" smtClean="0"/>
              <a:t>Moisture 7–35%, </a:t>
            </a:r>
          </a:p>
          <a:p>
            <a:pPr>
              <a:lnSpc>
                <a:spcPct val="100000"/>
              </a:lnSpc>
            </a:pPr>
            <a:r>
              <a:rPr lang="en-US" b="1" dirty="0" smtClean="0"/>
              <a:t>Volatile Matter 27–44% and </a:t>
            </a:r>
          </a:p>
          <a:p>
            <a:pPr>
              <a:lnSpc>
                <a:spcPct val="100000"/>
              </a:lnSpc>
            </a:pPr>
            <a:r>
              <a:rPr lang="en-US" b="1" dirty="0" smtClean="0"/>
              <a:t>Fixed Carbon 12–38%.  </a:t>
            </a:r>
          </a:p>
          <a:p>
            <a:r>
              <a:rPr lang="en-US" b="1" dirty="0" smtClean="0"/>
              <a:t>Mines which fall in these categories can be ideally suited for UCG.</a:t>
            </a:r>
          </a:p>
          <a:p>
            <a:endParaRPr lang="en-IN"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29</a:t>
            </a:fld>
            <a:endParaRPr lang="en-GB"/>
          </a:p>
        </p:txBody>
      </p:sp>
    </p:spTree>
    <p:extLst>
      <p:ext uri="{BB962C8B-B14F-4D97-AF65-F5344CB8AC3E}">
        <p14:creationId xmlns:p14="http://schemas.microsoft.com/office/powerpoint/2010/main" val="53935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Fig (a) : almost linear (y=x) increase in demand can</a:t>
            </a:r>
            <a:r>
              <a:rPr lang="en-US" baseline="0" dirty="0" smtClean="0"/>
              <a:t> be foreseen, almost 55 % of which substantiated by coal (fig b) due to available supply. (equivalent to almost 35 quadrillion BTU’s out of 65 quadrillion BTU’s)</a:t>
            </a:r>
          </a:p>
          <a:p>
            <a:endParaRPr lang="en-US" baseline="0" dirty="0" smtClean="0"/>
          </a:p>
          <a:p>
            <a:r>
              <a:rPr lang="en-IN" dirty="0" smtClean="0"/>
              <a:t>In India, the picture is different. In a continent that drives demand growth, it is the main contributor. It will likely see an energy intensive ‘industrialization’ phase as the only way to provide enough employment to its vast and growing young labour force. </a:t>
            </a:r>
            <a:r>
              <a:rPr lang="en-IN" b="1" dirty="0" smtClean="0"/>
              <a:t>Until 2035, BP forecasts a demand growth of 132% (compared to 71% in China and the non-OECD average of 69%). This is an annual rate of 4.3%, 2.8% above the global rate.</a:t>
            </a:r>
          </a:p>
          <a:p>
            <a:r>
              <a:rPr lang="en-IN" dirty="0" smtClean="0"/>
              <a:t>According to BP, fossil fuels, which currently make up 92% of India’s energy mix, will in 2035 still provide 87% of the energy (compared to a global average of 81%). BP forecasts that </a:t>
            </a:r>
            <a:r>
              <a:rPr lang="en-IN" b="1" u="sng" dirty="0" smtClean="0"/>
              <a:t>India will continue to rely, like China, heavily on coal as its dominant fuel. </a:t>
            </a:r>
            <a:r>
              <a:rPr lang="en-IN" dirty="0" smtClean="0"/>
              <a:t>India and China will together account for 87% of the global growth in coal demand and in 2035 account for 64% of total coal demand. Coal will cover 66% of India’s energy requirements and 70% of power generation. (The share of oil will fall, as growth will be driven by power generation for industry rather than the transport sector – part of a global trend.)- </a:t>
            </a:r>
          </a:p>
          <a:p>
            <a:r>
              <a:rPr lang="en-IN" i="1" dirty="0" smtClean="0">
                <a:solidFill>
                  <a:srgbClr val="FF0000"/>
                </a:solidFill>
              </a:rPr>
              <a:t>Source - http://www.bridgetoindia.com/blog/indias-energy-future-bps-thoughts-and-ours/</a:t>
            </a:r>
          </a:p>
          <a:p>
            <a:endParaRPr lang="en-US" i="1" dirty="0" smtClean="0">
              <a:solidFill>
                <a:srgbClr val="FF0000"/>
              </a:solidFill>
            </a:endParaRPr>
          </a:p>
          <a:p>
            <a:r>
              <a:rPr lang="en-IN" dirty="0" smtClean="0"/>
              <a:t>India is the </a:t>
            </a:r>
            <a:r>
              <a:rPr lang="en-IN" b="1" dirty="0" smtClean="0"/>
              <a:t>world’s fourth largest economy </a:t>
            </a:r>
            <a:r>
              <a:rPr lang="en-IN" dirty="0" smtClean="0"/>
              <a:t>(</a:t>
            </a:r>
            <a:r>
              <a:rPr lang="en-IN" sz="1100" i="1" dirty="0"/>
              <a:t>adjusted for purchasing power parity</a:t>
            </a:r>
            <a:r>
              <a:rPr lang="en-IN" dirty="0" smtClean="0"/>
              <a:t>) as well as the </a:t>
            </a:r>
            <a:r>
              <a:rPr lang="en-IN" b="1" dirty="0" smtClean="0"/>
              <a:t>fourth largest energy consumer</a:t>
            </a:r>
            <a:r>
              <a:rPr lang="en-IN" dirty="0" smtClean="0"/>
              <a:t>. India imports a substantial portion of its energy — 80 per cent of its oil, 18 per cent of its gas, and now even 23 per cent of its coal. As the Indian economy continues to grow, so will its energy consumption, especially as the growth of its manufacturing sector catches up with services and agriculture. With domestic resource production facing various challenges, the general expectation has been that Indian energy imports will continue to grow, and energy security concerns will intensify</a:t>
            </a:r>
            <a:endParaRPr lang="en-US" i="1" dirty="0" smtClean="0">
              <a:solidFill>
                <a:srgbClr val="FF0000"/>
              </a:solidFill>
            </a:endParaRPr>
          </a:p>
          <a:p>
            <a:endParaRPr lang="en-IN" i="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3</a:t>
            </a:fld>
            <a:endParaRPr lang="en-GB"/>
          </a:p>
        </p:txBody>
      </p:sp>
    </p:spTree>
    <p:extLst>
      <p:ext uri="{BB962C8B-B14F-4D97-AF65-F5344CB8AC3E}">
        <p14:creationId xmlns:p14="http://schemas.microsoft.com/office/powerpoint/2010/main" val="3537171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30</a:t>
            </a:fld>
            <a:endParaRPr lang="en-GB"/>
          </a:p>
        </p:txBody>
      </p:sp>
    </p:spTree>
    <p:extLst>
      <p:ext uri="{BB962C8B-B14F-4D97-AF65-F5344CB8AC3E}">
        <p14:creationId xmlns:p14="http://schemas.microsoft.com/office/powerpoint/2010/main" val="1439047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31</a:t>
            </a:fld>
            <a:endParaRPr lang="en-GB"/>
          </a:p>
        </p:txBody>
      </p:sp>
    </p:spTree>
    <p:extLst>
      <p:ext uri="{BB962C8B-B14F-4D97-AF65-F5344CB8AC3E}">
        <p14:creationId xmlns:p14="http://schemas.microsoft.com/office/powerpoint/2010/main" val="2705120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55257" y="4690822"/>
            <a:ext cx="6224367" cy="4438202"/>
          </a:xfrm>
        </p:spPr>
        <p:txBody>
          <a:bodyPr/>
          <a:lstStyle/>
          <a:p>
            <a:pPr marL="228586" indent="-228586">
              <a:buAutoNum type="arabicPeriod"/>
            </a:pPr>
            <a:r>
              <a:rPr lang="en-IN" dirty="0" smtClean="0">
                <a:solidFill>
                  <a:schemeClr val="tx1"/>
                </a:solidFill>
              </a:rPr>
              <a:t>As a solid material of differing quality, it is the most challenging fossil energy carrier regarding production and handling compared to petroleum or natural gas - for a specific product, the capital investment is in general very high for the coal-based version</a:t>
            </a:r>
          </a:p>
          <a:p>
            <a:pPr marL="228586" indent="-228586" defTabSz="914345">
              <a:buFontTx/>
              <a:buAutoNum type="arabicPeriod"/>
              <a:defRPr/>
            </a:pPr>
            <a:r>
              <a:rPr lang="en-IN" dirty="0" smtClean="0">
                <a:solidFill>
                  <a:schemeClr val="tx1"/>
                </a:solidFill>
              </a:rPr>
              <a:t>In addition to typical ballast materials, such as ash or water, coal incorporates varying quantities of oxygen, which can be considered as an</a:t>
            </a:r>
            <a:r>
              <a:rPr lang="en-IN" baseline="0" dirty="0" smtClean="0">
                <a:solidFill>
                  <a:schemeClr val="tx1"/>
                </a:solidFill>
              </a:rPr>
              <a:t> </a:t>
            </a:r>
            <a:r>
              <a:rPr lang="en-IN" dirty="0" smtClean="0">
                <a:solidFill>
                  <a:schemeClr val="tx1"/>
                </a:solidFill>
              </a:rPr>
              <a:t>already burned” portion of the organic matter not contributing to the energy yield. Consequently, a certain amount of energy or product produced from coal is always linked to lower efficiency and also higher specific CO2 emissions compared to other feed-stock without moisture, ash, and oxygen ballast. Therefore, considerable efforts are necessary to bring coal to a low level of CO2 emissions</a:t>
            </a:r>
          </a:p>
          <a:p>
            <a:pPr marL="228586" indent="-228586" defTabSz="914345">
              <a:buFontTx/>
              <a:buAutoNum type="arabicPeriod"/>
              <a:defRPr/>
            </a:pPr>
            <a:r>
              <a:rPr lang="en-IN" dirty="0" smtClean="0">
                <a:solidFill>
                  <a:schemeClr val="tx1"/>
                </a:solidFill>
              </a:rPr>
              <a:t>Another challenge, especially for hydrocarbon products, is the lack of hydrogen in the coal expressed in a low molar H/C ratio</a:t>
            </a:r>
          </a:p>
          <a:p>
            <a:pPr marL="228586" indent="-228586" defTabSz="914345">
              <a:buFontTx/>
              <a:buAutoNum type="arabicPeriod"/>
              <a:defRPr/>
            </a:pPr>
            <a:endParaRPr lang="en-IN" dirty="0" smtClean="0">
              <a:solidFill>
                <a:schemeClr val="tx1"/>
              </a:solidFill>
            </a:endParaRPr>
          </a:p>
          <a:p>
            <a:pPr algn="l"/>
            <a:r>
              <a:rPr lang="en-IN" dirty="0" smtClean="0"/>
              <a:t>Access to technology &amp; stronger national/ international partnerships needed</a:t>
            </a:r>
          </a:p>
          <a:p>
            <a:pPr algn="l"/>
            <a:r>
              <a:rPr lang="en-IN" dirty="0" smtClean="0"/>
              <a:t> Complex projects High cost of new technology Need to strengthen research environment Expensive &amp; high risk investment for any single industry player Need collaborations with emerging technology providers</a:t>
            </a:r>
          </a:p>
          <a:p>
            <a:pPr algn="l"/>
            <a:r>
              <a:rPr lang="en-IN" dirty="0" smtClean="0"/>
              <a:t> Needs strong support from Indian Government Need Public/ Private partnerships and partnership with technologically advanced players</a:t>
            </a:r>
          </a:p>
          <a:p>
            <a:pPr marL="228586" indent="-228586">
              <a:buAutoNum type="arabicPeriod"/>
            </a:pPr>
            <a:endParaRPr lang="en-IN" dirty="0" smtClean="0">
              <a:solidFill>
                <a:schemeClr val="tx1"/>
              </a:solidFill>
            </a:endParaRPr>
          </a:p>
          <a:p>
            <a:r>
              <a:rPr lang="en-IN" dirty="0" smtClean="0"/>
              <a:t>In addition to having spare gasifiers, one strategy to overcome this problem is polygeneration, that is, production of two or more products, out of</a:t>
            </a:r>
          </a:p>
          <a:p>
            <a:r>
              <a:rPr lang="en-IN" dirty="0" smtClean="0"/>
              <a:t>which at least one can be stored. More than one gasifier can be used to guarantee the production of one persistently required product (e.g., hydrogen, power), while another portion of the syngas is converted into a product that can be stored in a buffer (e.g., ammonia, methanol, even SNG in a grid). Hence, downtime of a single gasifier does not interfere with the persistently required product</a:t>
            </a:r>
          </a:p>
          <a:p>
            <a:endParaRPr lang="en-IN"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32</a:t>
            </a:fld>
            <a:endParaRPr lang="en-GB"/>
          </a:p>
        </p:txBody>
      </p:sp>
    </p:spTree>
    <p:extLst>
      <p:ext uri="{BB962C8B-B14F-4D97-AF65-F5344CB8AC3E}">
        <p14:creationId xmlns:p14="http://schemas.microsoft.com/office/powerpoint/2010/main" val="855395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33</a:t>
            </a:fld>
            <a:endParaRPr lang="en-GB"/>
          </a:p>
        </p:txBody>
      </p:sp>
    </p:spTree>
    <p:extLst>
      <p:ext uri="{BB962C8B-B14F-4D97-AF65-F5344CB8AC3E}">
        <p14:creationId xmlns:p14="http://schemas.microsoft.com/office/powerpoint/2010/main" val="3378397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34</a:t>
            </a:fld>
            <a:endParaRPr lang="en-GB"/>
          </a:p>
        </p:txBody>
      </p:sp>
    </p:spTree>
    <p:extLst>
      <p:ext uri="{BB962C8B-B14F-4D97-AF65-F5344CB8AC3E}">
        <p14:creationId xmlns:p14="http://schemas.microsoft.com/office/powerpoint/2010/main" val="3463648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5">
              <a:defRPr/>
            </a:pPr>
            <a:r>
              <a:rPr lang="en-US" b="1" dirty="0" smtClean="0">
                <a:solidFill>
                  <a:srgbClr val="000000"/>
                </a:solidFill>
              </a:rPr>
              <a:t>China -</a:t>
            </a:r>
            <a:r>
              <a:rPr lang="en-IN" dirty="0" smtClean="0">
                <a:solidFill>
                  <a:schemeClr val="tx1">
                    <a:lumMod val="75000"/>
                    <a:lumOff val="25000"/>
                  </a:schemeClr>
                </a:solidFill>
              </a:rPr>
              <a:t>The synthesis gas (syngas) produced is being used in chemical and integrated </a:t>
            </a:r>
            <a:r>
              <a:rPr lang="en-IN" dirty="0" err="1" smtClean="0">
                <a:solidFill>
                  <a:schemeClr val="tx1">
                    <a:lumMod val="75000"/>
                    <a:lumOff val="25000"/>
                  </a:schemeClr>
                </a:solidFill>
              </a:rPr>
              <a:t>gasi</a:t>
            </a:r>
            <a:r>
              <a:rPr lang="en-US" dirty="0" smtClean="0">
                <a:solidFill>
                  <a:schemeClr val="tx1">
                    <a:lumMod val="75000"/>
                    <a:lumOff val="25000"/>
                  </a:schemeClr>
                </a:solidFill>
              </a:rPr>
              <a:t>fi</a:t>
            </a:r>
            <a:r>
              <a:rPr lang="en-IN" dirty="0" err="1" smtClean="0">
                <a:solidFill>
                  <a:schemeClr val="tx1">
                    <a:lumMod val="75000"/>
                    <a:lumOff val="25000"/>
                  </a:schemeClr>
                </a:solidFill>
              </a:rPr>
              <a:t>cation</a:t>
            </a:r>
            <a:r>
              <a:rPr lang="en-IN" dirty="0" smtClean="0">
                <a:solidFill>
                  <a:schemeClr val="tx1">
                    <a:lumMod val="75000"/>
                    <a:lumOff val="25000"/>
                  </a:schemeClr>
                </a:solidFill>
              </a:rPr>
              <a:t> combined-cycle (IGCC) plants worldwide. China, in particular, has embraced coal </a:t>
            </a:r>
            <a:r>
              <a:rPr lang="en-IN" dirty="0" err="1" smtClean="0">
                <a:solidFill>
                  <a:schemeClr val="tx1">
                    <a:lumMod val="75000"/>
                    <a:lumOff val="25000"/>
                  </a:schemeClr>
                </a:solidFill>
              </a:rPr>
              <a:t>gasi</a:t>
            </a:r>
            <a:r>
              <a:rPr lang="en-US" dirty="0" smtClean="0">
                <a:solidFill>
                  <a:schemeClr val="tx1">
                    <a:lumMod val="75000"/>
                    <a:lumOff val="25000"/>
                  </a:schemeClr>
                </a:solidFill>
              </a:rPr>
              <a:t>fi</a:t>
            </a:r>
            <a:r>
              <a:rPr lang="en-IN" dirty="0" err="1" smtClean="0">
                <a:solidFill>
                  <a:schemeClr val="tx1">
                    <a:lumMod val="75000"/>
                    <a:lumOff val="25000"/>
                  </a:schemeClr>
                </a:solidFill>
              </a:rPr>
              <a:t>cation</a:t>
            </a:r>
            <a:r>
              <a:rPr lang="en-IN" dirty="0" smtClean="0">
                <a:solidFill>
                  <a:schemeClr val="tx1">
                    <a:lumMod val="75000"/>
                    <a:lumOff val="25000"/>
                  </a:schemeClr>
                </a:solidFill>
              </a:rPr>
              <a:t> technology as a way of using its abundant, indigenous coal reserves e</a:t>
            </a:r>
            <a:r>
              <a:rPr lang="en-US" dirty="0" err="1" smtClean="0">
                <a:solidFill>
                  <a:schemeClr val="tx1">
                    <a:lumMod val="75000"/>
                    <a:lumOff val="25000"/>
                  </a:schemeClr>
                </a:solidFill>
              </a:rPr>
              <a:t>ffi</a:t>
            </a:r>
            <a:r>
              <a:rPr lang="en-IN" dirty="0" err="1" smtClean="0">
                <a:solidFill>
                  <a:schemeClr val="tx1">
                    <a:lumMod val="75000"/>
                    <a:lumOff val="25000"/>
                  </a:schemeClr>
                </a:solidFill>
              </a:rPr>
              <a:t>ciently</a:t>
            </a:r>
            <a:r>
              <a:rPr lang="en-IN" dirty="0" smtClean="0">
                <a:solidFill>
                  <a:schemeClr val="tx1">
                    <a:lumMod val="75000"/>
                    <a:lumOff val="25000"/>
                  </a:schemeClr>
                </a:solidFill>
              </a:rPr>
              <a:t> and with low environmental impact to manufacture methanol, ammonia, hydrogen, and synthetic liquid hydrocarbons.</a:t>
            </a:r>
          </a:p>
          <a:p>
            <a:pPr defTabSz="914345">
              <a:defRPr/>
            </a:pPr>
            <a:endParaRPr lang="en-IN" b="1" dirty="0" smtClean="0">
              <a:solidFill>
                <a:srgbClr val="000000"/>
              </a:solidFill>
            </a:endParaRPr>
          </a:p>
          <a:p>
            <a:pPr defTabSz="914345">
              <a:defRPr/>
            </a:pPr>
            <a:r>
              <a:rPr lang="en-IN" b="1" dirty="0" smtClean="0">
                <a:solidFill>
                  <a:srgbClr val="000000"/>
                </a:solidFill>
              </a:rPr>
              <a:t>Energy Security </a:t>
            </a:r>
            <a:r>
              <a:rPr lang="en-IN" dirty="0" smtClean="0">
                <a:solidFill>
                  <a:srgbClr val="000000"/>
                </a:solidFill>
              </a:rPr>
              <a:t>- How do we deal with this supply risk? The threat to energy security arises not just from the uncertainty of availability and price of imported energy, but also from the possible disruption or shortfalls in domestic production. Supply risk from domestic sources, such as from a strike in Coal India or Railways, also needs to be addressed. Even if there is no disruption of supply there can be the market risk of a sudden increase in oil price. Again, even when the country has adequate energy resources, technical failures may disrupt the supply of energy to some people. Generators fail, transmission lines trip or oil pipeline may spring a leak. One needs to provide security against such technical risks. Risks can be reduced by reducing the requirement of energy by increasing efficiency in production and use of energy; by substituting imported fuels by domestic fuels; by diversifying fuel choices (gas, ethanol, </a:t>
            </a:r>
            <a:r>
              <a:rPr lang="en-IN" dirty="0" err="1" smtClean="0">
                <a:solidFill>
                  <a:srgbClr val="000000"/>
                </a:solidFill>
              </a:rPr>
              <a:t>orimulsion</a:t>
            </a:r>
            <a:r>
              <a:rPr lang="en-IN" dirty="0" smtClean="0">
                <a:solidFill>
                  <a:srgbClr val="000000"/>
                </a:solidFill>
              </a:rPr>
              <a:t> tar sands etc.) and supply sources; </a:t>
            </a:r>
          </a:p>
          <a:p>
            <a:endParaRPr lang="en-IN"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35</a:t>
            </a:fld>
            <a:endParaRPr lang="en-GB"/>
          </a:p>
        </p:txBody>
      </p:sp>
    </p:spTree>
    <p:extLst>
      <p:ext uri="{BB962C8B-B14F-4D97-AF65-F5344CB8AC3E}">
        <p14:creationId xmlns:p14="http://schemas.microsoft.com/office/powerpoint/2010/main" val="1028898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36</a:t>
            </a:fld>
            <a:endParaRPr lang="en-GB"/>
          </a:p>
        </p:txBody>
      </p:sp>
    </p:spTree>
    <p:extLst>
      <p:ext uri="{BB962C8B-B14F-4D97-AF65-F5344CB8AC3E}">
        <p14:creationId xmlns:p14="http://schemas.microsoft.com/office/powerpoint/2010/main" val="29745616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37</a:t>
            </a:fld>
            <a:endParaRPr lang="en-GB"/>
          </a:p>
        </p:txBody>
      </p:sp>
    </p:spTree>
    <p:extLst>
      <p:ext uri="{BB962C8B-B14F-4D97-AF65-F5344CB8AC3E}">
        <p14:creationId xmlns:p14="http://schemas.microsoft.com/office/powerpoint/2010/main" val="384557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N" dirty="0" smtClean="0"/>
              <a:t>It can be clearly seen that ammonia is by far the most attractive product followed by gasoline, methanol, and its derivate polypropylene. The price of synthetic natural gas (SNG) is strongly dependent on the competing source of natural gas. Of course, this is only an indication of product value, and the main question remains as to what cost the product can be produced through coal gasification. Therefore, specific boundary conditions (e.g., subsidies, regulations, and water availability), coal price, and capital costs of all required installations and infrastructure must be considered.</a:t>
            </a:r>
            <a:endParaRPr lang="en-IN"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38</a:t>
            </a:fld>
            <a:endParaRPr lang="en-GB"/>
          </a:p>
        </p:txBody>
      </p:sp>
    </p:spTree>
    <p:extLst>
      <p:ext uri="{BB962C8B-B14F-4D97-AF65-F5344CB8AC3E}">
        <p14:creationId xmlns:p14="http://schemas.microsoft.com/office/powerpoint/2010/main" val="2204386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39</a:t>
            </a:fld>
            <a:endParaRPr lang="en-GB"/>
          </a:p>
        </p:txBody>
      </p:sp>
    </p:spTree>
    <p:extLst>
      <p:ext uri="{BB962C8B-B14F-4D97-AF65-F5344CB8AC3E}">
        <p14:creationId xmlns:p14="http://schemas.microsoft.com/office/powerpoint/2010/main" val="15666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4</a:t>
            </a:fld>
            <a:endParaRPr lang="en-GB"/>
          </a:p>
        </p:txBody>
      </p:sp>
    </p:spTree>
    <p:extLst>
      <p:ext uri="{BB962C8B-B14F-4D97-AF65-F5344CB8AC3E}">
        <p14:creationId xmlns:p14="http://schemas.microsoft.com/office/powerpoint/2010/main" val="2852299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14345">
              <a:defRPr/>
            </a:pPr>
            <a:r>
              <a:rPr lang="en-IN" b="1" dirty="0" smtClean="0">
                <a:solidFill>
                  <a:sysClr val="windowText" lastClr="000000"/>
                </a:solidFill>
              </a:rPr>
              <a:t>Pyrolysis</a:t>
            </a:r>
            <a:r>
              <a:rPr lang="en-IN" dirty="0" smtClean="0">
                <a:solidFill>
                  <a:sysClr val="windowText" lastClr="000000"/>
                </a:solidFill>
              </a:rPr>
              <a:t> is the destructive distillation of coal in the absence of oxygen at temperatures between 400 and 500°C. Heavy oil and tar, and light liquids and gases are produced at low pressures. Yields based on the organic fraction of the coal are usually no more than 35%. The residual char is a potential fuel for combustion but usually contains significant amounts of </a:t>
            </a:r>
            <a:r>
              <a:rPr lang="en-IN" dirty="0" err="1" smtClean="0">
                <a:solidFill>
                  <a:sysClr val="windowText" lastClr="000000"/>
                </a:solidFill>
              </a:rPr>
              <a:t>sulfur</a:t>
            </a:r>
            <a:r>
              <a:rPr lang="en-IN" dirty="0" smtClean="0">
                <a:solidFill>
                  <a:sysClr val="windowText" lastClr="000000"/>
                </a:solidFill>
              </a:rPr>
              <a:t>. Pyrolysis carried out in the presence of hydrogen (hydrocarbonization) produces higher liquid yields and results in lower </a:t>
            </a:r>
            <a:r>
              <a:rPr lang="en-IN" dirty="0" err="1" smtClean="0">
                <a:solidFill>
                  <a:sysClr val="windowText" lastClr="000000"/>
                </a:solidFill>
              </a:rPr>
              <a:t>sulfur</a:t>
            </a:r>
            <a:r>
              <a:rPr lang="en-IN" dirty="0" smtClean="0">
                <a:solidFill>
                  <a:sysClr val="windowText" lastClr="000000"/>
                </a:solidFill>
              </a:rPr>
              <a:t> concentration in the char. Although the products are greater in value, two important advantages are lost in  hydro-pyrolysis: (1) hydrogen is  consumed; and (2) the reactions are carried out at higher pressures. </a:t>
            </a:r>
          </a:p>
          <a:p>
            <a:pPr defTabSz="914345">
              <a:defRPr/>
            </a:pPr>
            <a:endParaRPr lang="en-IN" dirty="0" smtClean="0">
              <a:solidFill>
                <a:sysClr val="windowText" lastClr="000000"/>
              </a:solidFill>
            </a:endParaRPr>
          </a:p>
          <a:p>
            <a:pPr defTabSz="914345">
              <a:defRPr/>
            </a:pPr>
            <a:r>
              <a:rPr lang="en-IN" b="1" dirty="0" smtClean="0">
                <a:solidFill>
                  <a:sysClr val="windowText" lastClr="000000"/>
                </a:solidFill>
              </a:rPr>
              <a:t>Direct liquefaction </a:t>
            </a:r>
            <a:r>
              <a:rPr lang="en-IN" dirty="0" smtClean="0">
                <a:solidFill>
                  <a:sysClr val="windowText" lastClr="000000"/>
                </a:solidFill>
              </a:rPr>
              <a:t>is the thermally induced decomposition of coal in the presence of a solvent that serves to transfer hydrogen. Although the term implies the formation of liquid products, much of the solvent-free coal-derived materials are complex organic solids with melting points of 200°C and above. The products have reduced levels of sulphur and ash and can be used as solid fuels, or upgraded further to liquids by the further addition of hydrogen. Conversion to products can be as high as 90%-95% of the  coal fed,  but is  reduced by 25% if the necessary hydrogen is  supplied by the coal itself. The optimization of liquids/ gas products is only accomplished with catalysts, although high hydrogen pressure, short residence times, quality solvent, and adequate mixing improve the product quality</a:t>
            </a:r>
          </a:p>
          <a:p>
            <a:pPr defTabSz="914345">
              <a:defRPr/>
            </a:pPr>
            <a:endParaRPr lang="en-IN" dirty="0" smtClean="0">
              <a:solidFill>
                <a:sysClr val="windowText" lastClr="000000"/>
              </a:solidFill>
            </a:endParaRPr>
          </a:p>
          <a:p>
            <a:pPr defTabSz="914345">
              <a:defRPr/>
            </a:pPr>
            <a:r>
              <a:rPr lang="en-IN" dirty="0" smtClean="0">
                <a:solidFill>
                  <a:sysClr val="windowText" lastClr="000000"/>
                </a:solidFill>
              </a:rPr>
              <a:t>U-Gas (SES) fluidized bed gasifier capable of handling ≤40 % ash coal (2400 MTD of sub-bituminous gasifier commissioned at </a:t>
            </a:r>
            <a:r>
              <a:rPr lang="en-IN" dirty="0" err="1" smtClean="0">
                <a:solidFill>
                  <a:sysClr val="windowText" lastClr="000000"/>
                </a:solidFill>
              </a:rPr>
              <a:t>Yima</a:t>
            </a:r>
            <a:r>
              <a:rPr lang="en-IN" dirty="0" smtClean="0">
                <a:solidFill>
                  <a:sysClr val="windowText" lastClr="000000"/>
                </a:solidFill>
              </a:rPr>
              <a:t>, China 2013)</a:t>
            </a:r>
          </a:p>
          <a:p>
            <a:endParaRPr lang="en-US"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40</a:t>
            </a:fld>
            <a:endParaRPr lang="en-GB"/>
          </a:p>
        </p:txBody>
      </p:sp>
    </p:spTree>
    <p:extLst>
      <p:ext uri="{BB962C8B-B14F-4D97-AF65-F5344CB8AC3E}">
        <p14:creationId xmlns:p14="http://schemas.microsoft.com/office/powerpoint/2010/main" val="2525178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41</a:t>
            </a:fld>
            <a:endParaRPr lang="en-GB"/>
          </a:p>
        </p:txBody>
      </p:sp>
    </p:spTree>
    <p:extLst>
      <p:ext uri="{BB962C8B-B14F-4D97-AF65-F5344CB8AC3E}">
        <p14:creationId xmlns:p14="http://schemas.microsoft.com/office/powerpoint/2010/main" val="2484822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42</a:t>
            </a:fld>
            <a:endParaRPr lang="en-GB"/>
          </a:p>
        </p:txBody>
      </p:sp>
    </p:spTree>
    <p:extLst>
      <p:ext uri="{BB962C8B-B14F-4D97-AF65-F5344CB8AC3E}">
        <p14:creationId xmlns:p14="http://schemas.microsoft.com/office/powerpoint/2010/main" val="1997753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43</a:t>
            </a:fld>
            <a:endParaRPr lang="en-GB"/>
          </a:p>
        </p:txBody>
      </p:sp>
    </p:spTree>
    <p:extLst>
      <p:ext uri="{BB962C8B-B14F-4D97-AF65-F5344CB8AC3E}">
        <p14:creationId xmlns:p14="http://schemas.microsoft.com/office/powerpoint/2010/main" val="3791695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5">
              <a:defRPr/>
            </a:pPr>
            <a:r>
              <a:rPr lang="en-US" dirty="0" smtClean="0"/>
              <a:t>Catalytic</a:t>
            </a:r>
            <a:r>
              <a:rPr lang="en-US" baseline="0" dirty="0" smtClean="0"/>
              <a:t> </a:t>
            </a:r>
            <a:r>
              <a:rPr lang="en-IN" dirty="0" smtClean="0"/>
              <a:t>approach utilizes the favourable equilibrium for methane at low temperatures.</a:t>
            </a:r>
            <a:endParaRPr lang="en-US" dirty="0" smtClean="0"/>
          </a:p>
          <a:p>
            <a:pPr defTabSz="914345">
              <a:defRPr/>
            </a:pPr>
            <a:endParaRPr lang="en-US" b="1" dirty="0" smtClean="0">
              <a:solidFill>
                <a:srgbClr val="313131"/>
              </a:solidFill>
              <a:latin typeface="verdana" panose="020B0604030504040204" pitchFamily="34" charset="0"/>
            </a:endParaRPr>
          </a:p>
          <a:p>
            <a:pPr defTabSz="914345">
              <a:defRPr/>
            </a:pPr>
            <a:r>
              <a:rPr lang="en-US" b="1" dirty="0" smtClean="0">
                <a:solidFill>
                  <a:srgbClr val="313131"/>
                </a:solidFill>
                <a:latin typeface="verdana" panose="020B0604030504040204" pitchFamily="34" charset="0"/>
              </a:rPr>
              <a:t>Issues- </a:t>
            </a:r>
            <a:r>
              <a:rPr lang="en-US" b="0" dirty="0" smtClean="0">
                <a:solidFill>
                  <a:srgbClr val="313131"/>
                </a:solidFill>
                <a:latin typeface="verdana" panose="020B0604030504040204" pitchFamily="34" charset="0"/>
              </a:rPr>
              <a:t>catalyst recovery , reuse. Water (Steam) use</a:t>
            </a:r>
            <a:endParaRPr lang="en-IN" b="0" dirty="0" smtClean="0">
              <a:solidFill>
                <a:srgbClr val="313131"/>
              </a:solidFill>
              <a:latin typeface="verdana" panose="020B0604030504040204" pitchFamily="34" charset="0"/>
            </a:endParaRPr>
          </a:p>
          <a:p>
            <a:pPr defTabSz="914345">
              <a:defRPr/>
            </a:pPr>
            <a:r>
              <a:rPr lang="en-IN" b="1" dirty="0" smtClean="0">
                <a:solidFill>
                  <a:srgbClr val="313131"/>
                </a:solidFill>
                <a:latin typeface="verdana" panose="020B0604030504040204" pitchFamily="34" charset="0"/>
              </a:rPr>
              <a:t>Catalysts</a:t>
            </a:r>
            <a:r>
              <a:rPr lang="en-IN" dirty="0" smtClean="0">
                <a:solidFill>
                  <a:srgbClr val="313131"/>
                </a:solidFill>
                <a:latin typeface="verdana" panose="020B0604030504040204" pitchFamily="34" charset="0"/>
              </a:rPr>
              <a:t>- Alkali metal salts of weak acids (like potassium carbonate [K</a:t>
            </a:r>
            <a:r>
              <a:rPr lang="en-IN" baseline="-25000" dirty="0" smtClean="0">
                <a:solidFill>
                  <a:srgbClr val="313131"/>
                </a:solidFill>
                <a:latin typeface="verdana" panose="020B0604030504040204" pitchFamily="34" charset="0"/>
              </a:rPr>
              <a:t>2</a:t>
            </a:r>
            <a:r>
              <a:rPr lang="en-IN" dirty="0" smtClean="0">
                <a:solidFill>
                  <a:srgbClr val="313131"/>
                </a:solidFill>
                <a:latin typeface="verdana" panose="020B0604030504040204" pitchFamily="34" charset="0"/>
              </a:rPr>
              <a:t>CO</a:t>
            </a:r>
            <a:r>
              <a:rPr lang="en-IN" baseline="-25000" dirty="0" smtClean="0">
                <a:solidFill>
                  <a:srgbClr val="313131"/>
                </a:solidFill>
                <a:latin typeface="verdana" panose="020B0604030504040204" pitchFamily="34" charset="0"/>
              </a:rPr>
              <a:t>3</a:t>
            </a:r>
            <a:r>
              <a:rPr lang="en-IN" dirty="0" smtClean="0">
                <a:solidFill>
                  <a:srgbClr val="313131"/>
                </a:solidFill>
                <a:latin typeface="verdana" panose="020B0604030504040204" pitchFamily="34" charset="0"/>
              </a:rPr>
              <a:t>], sodium carbonate [Na</a:t>
            </a:r>
            <a:r>
              <a:rPr lang="en-IN" baseline="-25000" dirty="0" smtClean="0">
                <a:solidFill>
                  <a:srgbClr val="313131"/>
                </a:solidFill>
                <a:latin typeface="verdana" panose="020B0604030504040204" pitchFamily="34" charset="0"/>
              </a:rPr>
              <a:t>2</a:t>
            </a:r>
            <a:r>
              <a:rPr lang="en-IN" dirty="0" smtClean="0">
                <a:solidFill>
                  <a:srgbClr val="313131"/>
                </a:solidFill>
                <a:latin typeface="verdana" panose="020B0604030504040204" pitchFamily="34" charset="0"/>
              </a:rPr>
              <a:t>CO</a:t>
            </a:r>
            <a:r>
              <a:rPr lang="en-IN" baseline="-25000" dirty="0" smtClean="0">
                <a:solidFill>
                  <a:srgbClr val="313131"/>
                </a:solidFill>
                <a:latin typeface="verdana" panose="020B0604030504040204" pitchFamily="34" charset="0"/>
              </a:rPr>
              <a:t>3</a:t>
            </a:r>
            <a:r>
              <a:rPr lang="en-IN" dirty="0" smtClean="0">
                <a:solidFill>
                  <a:srgbClr val="313131"/>
                </a:solidFill>
                <a:latin typeface="verdana" panose="020B0604030504040204" pitchFamily="34" charset="0"/>
              </a:rPr>
              <a:t>], potassium </a:t>
            </a:r>
            <a:r>
              <a:rPr lang="en-IN" dirty="0" err="1" smtClean="0">
                <a:solidFill>
                  <a:srgbClr val="313131"/>
                </a:solidFill>
                <a:latin typeface="verdana" panose="020B0604030504040204" pitchFamily="34" charset="0"/>
              </a:rPr>
              <a:t>sulfide</a:t>
            </a:r>
            <a:r>
              <a:rPr lang="en-IN" dirty="0" smtClean="0">
                <a:solidFill>
                  <a:srgbClr val="313131"/>
                </a:solidFill>
                <a:latin typeface="verdana" panose="020B0604030504040204" pitchFamily="34" charset="0"/>
              </a:rPr>
              <a:t> [K</a:t>
            </a:r>
            <a:r>
              <a:rPr lang="en-IN" baseline="-25000" dirty="0" smtClean="0">
                <a:solidFill>
                  <a:srgbClr val="313131"/>
                </a:solidFill>
                <a:latin typeface="verdana" panose="020B0604030504040204" pitchFamily="34" charset="0"/>
              </a:rPr>
              <a:t>2</a:t>
            </a:r>
            <a:r>
              <a:rPr lang="en-IN" dirty="0" smtClean="0">
                <a:solidFill>
                  <a:srgbClr val="313131"/>
                </a:solidFill>
                <a:latin typeface="verdana" panose="020B0604030504040204" pitchFamily="34" charset="0"/>
              </a:rPr>
              <a:t>S], and sodium </a:t>
            </a:r>
            <a:r>
              <a:rPr lang="en-IN" dirty="0" err="1" smtClean="0">
                <a:solidFill>
                  <a:srgbClr val="313131"/>
                </a:solidFill>
                <a:latin typeface="verdana" panose="020B0604030504040204" pitchFamily="34" charset="0"/>
              </a:rPr>
              <a:t>sulfide</a:t>
            </a:r>
            <a:r>
              <a:rPr lang="en-IN" dirty="0" smtClean="0">
                <a:solidFill>
                  <a:srgbClr val="313131"/>
                </a:solidFill>
                <a:latin typeface="verdana" panose="020B0604030504040204" pitchFamily="34" charset="0"/>
              </a:rPr>
              <a:t> [Na</a:t>
            </a:r>
            <a:r>
              <a:rPr lang="en-IN" baseline="-25000" dirty="0" smtClean="0">
                <a:solidFill>
                  <a:srgbClr val="313131"/>
                </a:solidFill>
                <a:latin typeface="verdana" panose="020B0604030504040204" pitchFamily="34" charset="0"/>
              </a:rPr>
              <a:t>2</a:t>
            </a:r>
            <a:r>
              <a:rPr lang="en-IN" dirty="0" smtClean="0">
                <a:solidFill>
                  <a:srgbClr val="313131"/>
                </a:solidFill>
                <a:latin typeface="verdana" panose="020B0604030504040204" pitchFamily="34" charset="0"/>
              </a:rPr>
              <a:t>S]) can </a:t>
            </a:r>
            <a:r>
              <a:rPr lang="en-IN" dirty="0" err="1" smtClean="0">
                <a:solidFill>
                  <a:srgbClr val="313131"/>
                </a:solidFill>
                <a:latin typeface="verdana" panose="020B0604030504040204" pitchFamily="34" charset="0"/>
              </a:rPr>
              <a:t>catalyze</a:t>
            </a:r>
            <a:r>
              <a:rPr lang="en-IN" dirty="0" smtClean="0">
                <a:solidFill>
                  <a:srgbClr val="313131"/>
                </a:solidFill>
                <a:latin typeface="verdana" panose="020B0604030504040204" pitchFamily="34" charset="0"/>
              </a:rPr>
              <a:t> steam gasification of coal.</a:t>
            </a:r>
            <a:endParaRPr lang="en-IN" dirty="0" smtClean="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44</a:t>
            </a:fld>
            <a:endParaRPr lang="en-GB"/>
          </a:p>
        </p:txBody>
      </p:sp>
    </p:spTree>
    <p:extLst>
      <p:ext uri="{BB962C8B-B14F-4D97-AF65-F5344CB8AC3E}">
        <p14:creationId xmlns:p14="http://schemas.microsoft.com/office/powerpoint/2010/main" val="1451987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45</a:t>
            </a:fld>
            <a:endParaRPr lang="en-GB"/>
          </a:p>
        </p:txBody>
      </p:sp>
    </p:spTree>
    <p:extLst>
      <p:ext uri="{BB962C8B-B14F-4D97-AF65-F5344CB8AC3E}">
        <p14:creationId xmlns:p14="http://schemas.microsoft.com/office/powerpoint/2010/main" val="274200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5</a:t>
            </a:fld>
            <a:endParaRPr lang="en-GB"/>
          </a:p>
        </p:txBody>
      </p:sp>
    </p:spTree>
    <p:extLst>
      <p:ext uri="{BB962C8B-B14F-4D97-AF65-F5344CB8AC3E}">
        <p14:creationId xmlns:p14="http://schemas.microsoft.com/office/powerpoint/2010/main" val="144460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900" dirty="0"/>
              <a:t>Target of coal liquefaction is to produce substitutes for petroleum distillate fuels having an atomic ratio of 1.8−2.5 more particularly, replacements for gasoline and diesel fuel. To achieve this target, hydrogen is added and/or carbon and oxygen are removed.</a:t>
            </a:r>
          </a:p>
          <a:p>
            <a:r>
              <a:rPr lang="en-IN" sz="900" dirty="0"/>
              <a:t>Coals, and particularly anthracite, have extremely low hydrogen-to-carbon ratios. The addition of hydrogen to coal results in the transformation of a carbon-rich solid to a liquid fuel with a hydrogen-to-carbon ratio close to 2:1. Methane, which is a gaseous hydrocarbon, has a ratio of 4:1. To make liquid fuels from coal (CTL), it is </a:t>
            </a:r>
          </a:p>
          <a:p>
            <a:r>
              <a:rPr lang="en-IN" sz="900" dirty="0"/>
              <a:t>necessary to add hydrogen or reject carbon, but to make liquid fuels from natural gas (GTL, gas to liquids), it is necessary to reject hydrogen or add carbon. Coal can also be used to make SNG (substitute natural gas) by adding more hydrogen or rejecting more carbon (CTG).</a:t>
            </a:r>
          </a:p>
          <a:p>
            <a:endParaRPr lang="en-IN" sz="900" b="1" dirty="0"/>
          </a:p>
          <a:p>
            <a:r>
              <a:rPr lang="en-IN" sz="900" b="1" dirty="0"/>
              <a:t>Rank</a:t>
            </a:r>
            <a:r>
              <a:rPr lang="en-IN" sz="900" dirty="0"/>
              <a:t>- The degree of 'metamorphism' or coalification undergone by a coal, as it matures from peat to anthracite, has an important bearing on its physical and chemical properties, &amp; is referred to as the 'rank' of the coal</a:t>
            </a:r>
          </a:p>
          <a:p>
            <a:r>
              <a:rPr lang="en-IN" sz="900" b="1" dirty="0"/>
              <a:t>Low Rank Coal </a:t>
            </a:r>
            <a:r>
              <a:rPr lang="en-IN" sz="900" dirty="0"/>
              <a:t>– High moisture, volatiles &amp; less fixed C or carbon energy. Volatile matter decreases as rank increases.</a:t>
            </a:r>
          </a:p>
          <a:p>
            <a:endParaRPr lang="en-US" sz="900" dirty="0"/>
          </a:p>
          <a:p>
            <a:r>
              <a:rPr lang="en-IN" sz="900" dirty="0"/>
              <a:t>One of the primary underlying issues in the efficient use of abundant hydrocarbon resources is the problem of hydrogen balance.  Most desirable from the standpoint of liquid fuels and the chemical industry are medium-length hydrocarbon chains with a hydrogen : carbon atom ratio of ~2 .  Methane, the main component of natural gas, has a H:C ratio of 4 and is the primary source of hydrogen gas through steam reforming.  In contrast, coal has a C:H ratio of ~ 1 and is either used directly as a fuel or is combined indirectly or directly with hydrogen in coal liquefaction processes to form desirable hydrocarbons.  Thus, the efficient large-scale production of chemical and fuel feedstock's is closely tied to the challenge of hydrogen transfer chemistry.</a:t>
            </a:r>
            <a:endParaRPr lang="en-IN" sz="900"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6</a:t>
            </a:fld>
            <a:endParaRPr lang="en-GB"/>
          </a:p>
        </p:txBody>
      </p:sp>
    </p:spTree>
    <p:extLst>
      <p:ext uri="{BB962C8B-B14F-4D97-AF65-F5344CB8AC3E}">
        <p14:creationId xmlns:p14="http://schemas.microsoft.com/office/powerpoint/2010/main" val="323539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7</a:t>
            </a:fld>
            <a:endParaRPr lang="en-GB"/>
          </a:p>
        </p:txBody>
      </p:sp>
    </p:spTree>
    <p:extLst>
      <p:ext uri="{BB962C8B-B14F-4D97-AF65-F5344CB8AC3E}">
        <p14:creationId xmlns:p14="http://schemas.microsoft.com/office/powerpoint/2010/main" val="244049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8</a:t>
            </a:fld>
            <a:endParaRPr lang="en-GB"/>
          </a:p>
        </p:txBody>
      </p:sp>
    </p:spTree>
    <p:extLst>
      <p:ext uri="{BB962C8B-B14F-4D97-AF65-F5344CB8AC3E}">
        <p14:creationId xmlns:p14="http://schemas.microsoft.com/office/powerpoint/2010/main" val="246193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fontAlgn="base"/>
            <a:r>
              <a:rPr lang="en-US" b="1" dirty="0" smtClean="0"/>
              <a:t>High Ash Content – </a:t>
            </a:r>
            <a:r>
              <a:rPr lang="en-US" dirty="0" smtClean="0"/>
              <a:t>upto 50% (refer next slide). High ash content affects in selection of Gasifier and other operational difficulties like ash handling.  Ash properties also important.</a:t>
            </a:r>
          </a:p>
          <a:p>
            <a:pPr fontAlgn="base"/>
            <a:endParaRPr lang="en-US" dirty="0" smtClean="0"/>
          </a:p>
          <a:p>
            <a:pPr marL="0" lvl="1"/>
            <a:r>
              <a:rPr lang="en-IN" sz="1100" i="1" dirty="0"/>
              <a:t>(Assam Coal - The State is estimated to have about 900 </a:t>
            </a:r>
            <a:r>
              <a:rPr lang="en-IN" sz="1100" i="1" dirty="0">
                <a:solidFill>
                  <a:srgbClr val="333333"/>
                </a:solidFill>
              </a:rPr>
              <a:t>million tonnes  of coal reserves. However, coal mining is difficult due to the inhospitable terrains where most of the reserves are located. Suitable for direct liquefaction. </a:t>
            </a:r>
            <a:r>
              <a:rPr lang="en-IN" sz="1100" dirty="0">
                <a:solidFill>
                  <a:schemeClr val="accent6">
                    <a:lumMod val="75000"/>
                  </a:schemeClr>
                </a:solidFill>
                <a:latin typeface="Arial" charset="0"/>
              </a:rPr>
              <a:t>~ about 90 % coal can be directly convertible into fuel. </a:t>
            </a:r>
            <a:r>
              <a:rPr lang="en-IN" sz="1100" i="1" dirty="0">
                <a:solidFill>
                  <a:srgbClr val="333333"/>
                </a:solidFill>
              </a:rPr>
              <a:t>)</a:t>
            </a:r>
          </a:p>
          <a:p>
            <a:pPr fontAlgn="base"/>
            <a:endParaRPr lang="en-US" dirty="0" smtClean="0"/>
          </a:p>
          <a:p>
            <a:pPr fontAlgn="base"/>
            <a:r>
              <a:rPr lang="en-US" b="1" dirty="0" smtClean="0"/>
              <a:t>Low Calorific Value - </a:t>
            </a:r>
          </a:p>
          <a:p>
            <a:pPr fontAlgn="base"/>
            <a:r>
              <a:rPr lang="en-US" b="1" dirty="0" smtClean="0"/>
              <a:t>Low Sulfur </a:t>
            </a:r>
            <a:r>
              <a:rPr lang="en-US" dirty="0" smtClean="0"/>
              <a:t> </a:t>
            </a:r>
          </a:p>
          <a:p>
            <a:pPr defTabSz="914345">
              <a:defRPr/>
            </a:pPr>
            <a:r>
              <a:rPr lang="en-US" b="1" dirty="0" smtClean="0"/>
              <a:t>Reactivity - </a:t>
            </a:r>
            <a:r>
              <a:rPr lang="en-IN" dirty="0" smtClean="0"/>
              <a:t>Highly reactive coals provide high carbon conversion at moderate gasifier temperatures improving overall system efficiency. The reactivity of coal chars under gasification conditions is a major determinant of the gasifier size and design. Char reactivity has a significant influence on the degree of char recycle and on the volume of oxidant required for the gasifier</a:t>
            </a:r>
            <a:endParaRPr lang="en-US" b="1" dirty="0" smtClean="0"/>
          </a:p>
          <a:p>
            <a:pPr fontAlgn="base"/>
            <a:r>
              <a:rPr lang="en-US" b="1" dirty="0" smtClean="0"/>
              <a:t>High AFT</a:t>
            </a:r>
          </a:p>
          <a:p>
            <a:pPr fontAlgn="base"/>
            <a:endParaRPr lang="en-IN" dirty="0" smtClean="0"/>
          </a:p>
          <a:p>
            <a:pPr fontAlgn="base"/>
            <a:r>
              <a:rPr lang="en-IN" dirty="0" smtClean="0"/>
              <a:t>India alone accounts for 10% of the global coal resources at over 101 billion tons (thermal &amp; coking) of proven reserves, placing her at the third position globally behind the USA and China. At the current rate of consumption it is estimated that it will take more than 200 years to consume the available coal reserves. 83% of the existing coal reserves in India belong to the Non-coking category (grades E, F, G) which is consumed mainly for Power, cement and fertiliser production.  India has a total reserve of lignite of 38.76 billion tons, almost 80% of which is found in Neyveli, Tamil Nadu</a:t>
            </a:r>
          </a:p>
          <a:p>
            <a:endParaRPr lang="en-US" dirty="0" smtClean="0"/>
          </a:p>
          <a:p>
            <a:r>
              <a:rPr lang="en-US" dirty="0" smtClean="0"/>
              <a:t>Primarily, coking coal is low ash and also low sulfur and phosphorus. These impurities would adversely affect steel smelted using the coke. The coking process drives off all of the volatiles in the coal and leaves relatively pure carbon. The heating value is about 25MBtu/ton. Coke is a solid fuel made by heating coal in the absence of air so that the volatile components are driven off. </a:t>
            </a:r>
          </a:p>
          <a:p>
            <a:endParaRPr lang="en-US" dirty="0" smtClean="0"/>
          </a:p>
          <a:p>
            <a:r>
              <a:rPr lang="en-US" dirty="0" smtClean="0"/>
              <a:t>The coal blocks are concentrated in north east and south</a:t>
            </a:r>
            <a:r>
              <a:rPr lang="en-US" baseline="0" dirty="0" smtClean="0"/>
              <a:t> east area while major consumers/population is at other locations. This is significant as far as logistics is considered. Preferably CTL plants shall be located near the feed source and coal storage, transportation and conveying  in itself is a herculean task.</a:t>
            </a:r>
            <a:endParaRPr lang="en-US" dirty="0"/>
          </a:p>
        </p:txBody>
      </p:sp>
      <p:sp>
        <p:nvSpPr>
          <p:cNvPr id="4" name="Slide Number Placeholder 3"/>
          <p:cNvSpPr>
            <a:spLocks noGrp="1"/>
          </p:cNvSpPr>
          <p:nvPr>
            <p:ph type="sldNum" sz="quarter" idx="10"/>
          </p:nvPr>
        </p:nvSpPr>
        <p:spPr/>
        <p:txBody>
          <a:bodyPr/>
          <a:lstStyle/>
          <a:p>
            <a:pPr>
              <a:defRPr/>
            </a:pPr>
            <a:fld id="{A923D806-18EA-4070-A2C0-8EC71087D590}" type="slidenum">
              <a:rPr lang="en-GB" smtClean="0"/>
              <a:pPr>
                <a:defRPr/>
              </a:pPr>
              <a:t>9</a:t>
            </a:fld>
            <a:endParaRPr lang="en-GB"/>
          </a:p>
        </p:txBody>
      </p:sp>
    </p:spTree>
    <p:extLst>
      <p:ext uri="{BB962C8B-B14F-4D97-AF65-F5344CB8AC3E}">
        <p14:creationId xmlns:p14="http://schemas.microsoft.com/office/powerpoint/2010/main" val="658491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invGray">
      <p:bgPr>
        <a:solidFill>
          <a:schemeClr val="bg1"/>
        </a:solidFill>
        <a:effectLst/>
      </p:bgPr>
    </p:bg>
    <p:spTree>
      <p:nvGrpSpPr>
        <p:cNvPr id="1" name=""/>
        <p:cNvGrpSpPr/>
        <p:nvPr/>
      </p:nvGrpSpPr>
      <p:grpSpPr>
        <a:xfrm>
          <a:off x="0" y="0"/>
          <a:ext cx="0" cy="0"/>
          <a:chOff x="0" y="0"/>
          <a:chExt cx="0" cy="0"/>
        </a:xfrm>
      </p:grpSpPr>
      <p:sp>
        <p:nvSpPr>
          <p:cNvPr id="3" name="Freeform 15"/>
          <p:cNvSpPr>
            <a:spLocks/>
          </p:cNvSpPr>
          <p:nvPr userDrawn="1"/>
        </p:nvSpPr>
        <p:spPr bwMode="auto">
          <a:xfrm rot="5400000">
            <a:off x="4992688" y="-795338"/>
            <a:ext cx="115888" cy="8412163"/>
          </a:xfrm>
          <a:custGeom>
            <a:avLst/>
            <a:gdLst/>
            <a:ahLst/>
            <a:cxnLst>
              <a:cxn ang="0">
                <a:pos x="0" y="0"/>
              </a:cxn>
              <a:cxn ang="0">
                <a:pos x="0" y="4002"/>
              </a:cxn>
              <a:cxn ang="0">
                <a:pos x="72" y="4002"/>
              </a:cxn>
              <a:cxn ang="0">
                <a:pos x="72" y="0"/>
              </a:cxn>
              <a:cxn ang="0">
                <a:pos x="0" y="0"/>
              </a:cxn>
              <a:cxn ang="0">
                <a:pos x="0" y="0"/>
              </a:cxn>
            </a:cxnLst>
            <a:rect l="0" t="0" r="r" b="b"/>
            <a:pathLst>
              <a:path w="72" h="4002">
                <a:moveTo>
                  <a:pt x="0" y="0"/>
                </a:moveTo>
                <a:lnTo>
                  <a:pt x="0" y="4002"/>
                </a:lnTo>
                <a:lnTo>
                  <a:pt x="72" y="4002"/>
                </a:lnTo>
                <a:lnTo>
                  <a:pt x="72" y="0"/>
                </a:lnTo>
                <a:lnTo>
                  <a:pt x="0" y="0"/>
                </a:lnTo>
                <a:lnTo>
                  <a:pt x="0" y="0"/>
                </a:lnTo>
                <a:close/>
              </a:path>
            </a:pathLst>
          </a:custGeom>
          <a:solidFill>
            <a:srgbClr val="014985"/>
          </a:solidFill>
          <a:ln w="9525">
            <a:noFill/>
            <a:round/>
            <a:headEnd/>
            <a:tailEnd/>
          </a:ln>
        </p:spPr>
        <p:txBody>
          <a:bodyPr/>
          <a:lstStyle/>
          <a:p>
            <a:pPr>
              <a:defRPr/>
            </a:pPr>
            <a:endParaRPr lang="en-US"/>
          </a:p>
        </p:txBody>
      </p:sp>
      <p:sp>
        <p:nvSpPr>
          <p:cNvPr id="4" name="Rectangle 25"/>
          <p:cNvSpPr>
            <a:spLocks noChangeArrowheads="1"/>
          </p:cNvSpPr>
          <p:nvPr userDrawn="1"/>
        </p:nvSpPr>
        <p:spPr bwMode="gray">
          <a:xfrm>
            <a:off x="0" y="0"/>
            <a:ext cx="9906000" cy="625475"/>
          </a:xfrm>
          <a:prstGeom prst="rect">
            <a:avLst/>
          </a:prstGeom>
          <a:gradFill rotWithShape="0">
            <a:gsLst>
              <a:gs pos="0">
                <a:srgbClr val="CBCBCB"/>
              </a:gs>
              <a:gs pos="100000">
                <a:srgbClr val="CBCBCB">
                  <a:gamma/>
                  <a:tint val="0"/>
                  <a:invGamma/>
                </a:srgbClr>
              </a:gs>
            </a:gsLst>
            <a:lin ang="5400000" scaled="1"/>
          </a:gradFill>
          <a:ln w="9525">
            <a:noFill/>
            <a:miter lim="800000"/>
            <a:headEnd/>
            <a:tailEnd/>
          </a:ln>
          <a:effectLst/>
        </p:spPr>
        <p:txBody>
          <a:bodyPr wrap="none" anchor="ctr"/>
          <a:lstStyle/>
          <a:p>
            <a:pPr>
              <a:defRPr/>
            </a:pPr>
            <a:endParaRPr lang="en-US"/>
          </a:p>
        </p:txBody>
      </p:sp>
      <p:pic>
        <p:nvPicPr>
          <p:cNvPr id="5" name="Picture 26" descr="px 1unit"/>
          <p:cNvPicPr>
            <a:picLocks noChangeAspect="1" noChangeArrowheads="1"/>
          </p:cNvPicPr>
          <p:nvPr userDrawn="1"/>
        </p:nvPicPr>
        <p:blipFill>
          <a:blip r:embed="rId2" cstate="print">
            <a:lum contrast="12000"/>
          </a:blip>
          <a:srcRect l="56900" r="12187"/>
          <a:stretch>
            <a:fillRect/>
          </a:stretch>
        </p:blipFill>
        <p:spPr bwMode="auto">
          <a:xfrm>
            <a:off x="6932613" y="3584575"/>
            <a:ext cx="1019175" cy="2470150"/>
          </a:xfrm>
          <a:prstGeom prst="rect">
            <a:avLst/>
          </a:prstGeom>
          <a:noFill/>
          <a:ln w="9525">
            <a:noFill/>
            <a:miter lim="800000"/>
            <a:headEnd/>
            <a:tailEnd/>
          </a:ln>
        </p:spPr>
      </p:pic>
      <p:pic>
        <p:nvPicPr>
          <p:cNvPr id="6" name="Picture 27" descr="MNW Platform of ongc"/>
          <p:cNvPicPr>
            <a:picLocks noChangeAspect="1" noChangeArrowheads="1"/>
          </p:cNvPicPr>
          <p:nvPr userDrawn="1"/>
        </p:nvPicPr>
        <p:blipFill>
          <a:blip r:embed="rId3" cstate="print">
            <a:lum contrast="18000"/>
          </a:blip>
          <a:srcRect l="9875" r="56013"/>
          <a:stretch>
            <a:fillRect/>
          </a:stretch>
        </p:blipFill>
        <p:spPr bwMode="auto">
          <a:xfrm>
            <a:off x="5732463" y="3584575"/>
            <a:ext cx="1120775" cy="2470150"/>
          </a:xfrm>
          <a:prstGeom prst="rect">
            <a:avLst/>
          </a:prstGeom>
          <a:noFill/>
          <a:ln w="9525">
            <a:noFill/>
            <a:miter lim="800000"/>
            <a:headEnd/>
            <a:tailEnd/>
          </a:ln>
        </p:spPr>
      </p:pic>
      <p:pic>
        <p:nvPicPr>
          <p:cNvPr id="7" name="Picture 28" descr="D1 Platform ongc"/>
          <p:cNvPicPr>
            <a:picLocks noChangeAspect="1" noChangeArrowheads="1"/>
          </p:cNvPicPr>
          <p:nvPr userDrawn="1"/>
        </p:nvPicPr>
        <p:blipFill>
          <a:blip r:embed="rId4" cstate="print">
            <a:lum bright="12000"/>
          </a:blip>
          <a:srcRect l="30008" r="30008"/>
          <a:stretch>
            <a:fillRect/>
          </a:stretch>
        </p:blipFill>
        <p:spPr bwMode="auto">
          <a:xfrm>
            <a:off x="4484688" y="3584575"/>
            <a:ext cx="1168400" cy="2470150"/>
          </a:xfrm>
          <a:prstGeom prst="rect">
            <a:avLst/>
          </a:prstGeom>
          <a:noFill/>
          <a:ln w="9525">
            <a:noFill/>
            <a:miter lim="800000"/>
            <a:headEnd/>
            <a:tailEnd/>
          </a:ln>
        </p:spPr>
      </p:pic>
      <p:pic>
        <p:nvPicPr>
          <p:cNvPr id="8" name="Picture 29" descr="DSCN2156"/>
          <p:cNvPicPr>
            <a:picLocks noChangeAspect="1" noChangeArrowheads="1"/>
          </p:cNvPicPr>
          <p:nvPr userDrawn="1"/>
        </p:nvPicPr>
        <p:blipFill>
          <a:blip r:embed="rId5" cstate="print">
            <a:lum bright="6000" contrast="18000"/>
          </a:blip>
          <a:srcRect l="16078"/>
          <a:stretch>
            <a:fillRect/>
          </a:stretch>
        </p:blipFill>
        <p:spPr bwMode="auto">
          <a:xfrm>
            <a:off x="3211513" y="3584575"/>
            <a:ext cx="1193800" cy="2470150"/>
          </a:xfrm>
          <a:prstGeom prst="rect">
            <a:avLst/>
          </a:prstGeom>
          <a:noFill/>
          <a:ln w="9525">
            <a:noFill/>
            <a:miter lim="800000"/>
            <a:headEnd/>
            <a:tailEnd/>
          </a:ln>
        </p:spPr>
      </p:pic>
      <p:pic>
        <p:nvPicPr>
          <p:cNvPr id="9" name="Picture 30" descr="Mathura Ref IOCL"/>
          <p:cNvPicPr>
            <a:picLocks noChangeAspect="1" noChangeArrowheads="1"/>
          </p:cNvPicPr>
          <p:nvPr userDrawn="1"/>
        </p:nvPicPr>
        <p:blipFill>
          <a:blip r:embed="rId6" cstate="print"/>
          <a:srcRect l="44701" r="28200"/>
          <a:stretch>
            <a:fillRect/>
          </a:stretch>
        </p:blipFill>
        <p:spPr bwMode="auto">
          <a:xfrm>
            <a:off x="2043113" y="3584575"/>
            <a:ext cx="1089025" cy="2470150"/>
          </a:xfrm>
          <a:prstGeom prst="rect">
            <a:avLst/>
          </a:prstGeom>
          <a:noFill/>
          <a:ln w="9525">
            <a:noFill/>
            <a:miter lim="800000"/>
            <a:headEnd/>
            <a:tailEnd/>
          </a:ln>
        </p:spPr>
      </p:pic>
      <p:pic>
        <p:nvPicPr>
          <p:cNvPr id="10" name="Picture 31" descr="Mathura Ref IOCL"/>
          <p:cNvPicPr>
            <a:picLocks noChangeAspect="1" noChangeArrowheads="1"/>
          </p:cNvPicPr>
          <p:nvPr userDrawn="1"/>
        </p:nvPicPr>
        <p:blipFill>
          <a:blip r:embed="rId6" cstate="print"/>
          <a:srcRect r="69305"/>
          <a:stretch>
            <a:fillRect/>
          </a:stretch>
        </p:blipFill>
        <p:spPr bwMode="auto">
          <a:xfrm>
            <a:off x="877888" y="3584575"/>
            <a:ext cx="1085850" cy="2470150"/>
          </a:xfrm>
          <a:prstGeom prst="rect">
            <a:avLst/>
          </a:prstGeom>
          <a:noFill/>
          <a:ln w="9525">
            <a:noFill/>
            <a:miter lim="800000"/>
            <a:headEnd/>
            <a:tailEnd/>
          </a:ln>
        </p:spPr>
      </p:pic>
      <p:sp>
        <p:nvSpPr>
          <p:cNvPr id="11" name="Rectangle 32"/>
          <p:cNvSpPr>
            <a:spLocks noChangeArrowheads="1"/>
          </p:cNvSpPr>
          <p:nvPr userDrawn="1"/>
        </p:nvSpPr>
        <p:spPr bwMode="gray">
          <a:xfrm>
            <a:off x="858838" y="3440113"/>
            <a:ext cx="8412162" cy="287337"/>
          </a:xfrm>
          <a:prstGeom prst="rect">
            <a:avLst/>
          </a:prstGeom>
          <a:solidFill>
            <a:schemeClr val="bg1">
              <a:alpha val="50000"/>
            </a:schemeClr>
          </a:solidFill>
          <a:ln w="76200" algn="ctr">
            <a:noFill/>
            <a:miter lim="800000"/>
            <a:headEnd/>
            <a:tailEnd/>
          </a:ln>
          <a:effectLst/>
        </p:spPr>
        <p:txBody>
          <a:bodyPr wrap="none" anchor="ctr"/>
          <a:lstStyle/>
          <a:p>
            <a:pPr>
              <a:defRPr/>
            </a:pPr>
            <a:endParaRPr lang="en-US"/>
          </a:p>
        </p:txBody>
      </p:sp>
      <p:sp>
        <p:nvSpPr>
          <p:cNvPr id="12" name="Rectangle 33"/>
          <p:cNvSpPr>
            <a:spLocks noChangeArrowheads="1"/>
          </p:cNvSpPr>
          <p:nvPr userDrawn="1"/>
        </p:nvSpPr>
        <p:spPr bwMode="gray">
          <a:xfrm>
            <a:off x="858838" y="5926138"/>
            <a:ext cx="8412162" cy="287337"/>
          </a:xfrm>
          <a:prstGeom prst="rect">
            <a:avLst/>
          </a:prstGeom>
          <a:solidFill>
            <a:schemeClr val="bg1">
              <a:alpha val="50000"/>
            </a:schemeClr>
          </a:solidFill>
          <a:ln w="76200" algn="ctr">
            <a:noFill/>
            <a:miter lim="800000"/>
            <a:headEnd/>
            <a:tailEnd/>
          </a:ln>
          <a:effectLst/>
        </p:spPr>
        <p:txBody>
          <a:bodyPr wrap="none" anchor="ctr"/>
          <a:lstStyle/>
          <a:p>
            <a:pPr>
              <a:defRPr/>
            </a:pPr>
            <a:endParaRPr lang="en-US"/>
          </a:p>
        </p:txBody>
      </p:sp>
      <p:pic>
        <p:nvPicPr>
          <p:cNvPr id="13" name="Picture 3"/>
          <p:cNvPicPr>
            <a:picLocks noChangeAspect="1" noChangeArrowheads="1"/>
          </p:cNvPicPr>
          <p:nvPr userDrawn="1"/>
        </p:nvPicPr>
        <p:blipFill>
          <a:blip r:embed="rId7" cstate="print"/>
          <a:srcRect/>
          <a:stretch>
            <a:fillRect/>
          </a:stretch>
        </p:blipFill>
        <p:spPr bwMode="auto">
          <a:xfrm>
            <a:off x="8005763" y="3584575"/>
            <a:ext cx="1252537" cy="2470150"/>
          </a:xfrm>
          <a:prstGeom prst="rect">
            <a:avLst/>
          </a:prstGeom>
          <a:noFill/>
          <a:ln w="9525">
            <a:noFill/>
            <a:miter lim="800000"/>
            <a:headEnd/>
            <a:tailEnd/>
          </a:ln>
        </p:spPr>
      </p:pic>
      <p:sp>
        <p:nvSpPr>
          <p:cNvPr id="3074" name="Rectangle 2"/>
          <p:cNvSpPr>
            <a:spLocks noGrp="1" noChangeArrowheads="1"/>
          </p:cNvSpPr>
          <p:nvPr>
            <p:ph type="ctrTitle" sz="quarter"/>
          </p:nvPr>
        </p:nvSpPr>
        <p:spPr bwMode="white">
          <a:xfrm>
            <a:off x="1747838" y="2594782"/>
            <a:ext cx="6289675" cy="632608"/>
          </a:xfrm>
        </p:spPr>
        <p:txBody>
          <a:bodyPr lIns="100012" tIns="49212" rIns="100012" bIns="49212" anchor="b"/>
          <a:lstStyle>
            <a:lvl1pPr>
              <a:lnSpc>
                <a:spcPct val="105000"/>
              </a:lnSpc>
              <a:defRPr sz="3300"/>
            </a:lvl1pPr>
          </a:lstStyle>
          <a:p>
            <a:r>
              <a:rPr lang="en-GB"/>
              <a:t>Click to edit Master title style</a:t>
            </a:r>
          </a:p>
        </p:txBody>
      </p:sp>
    </p:spTree>
  </p:cSld>
  <p:clrMapOvr>
    <a:masterClrMapping/>
  </p:clrMapOvr>
  <p:transition spd="slow"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5"/>
          <p:cNvSpPr>
            <a:spLocks noGrp="1" noChangeArrowheads="1"/>
          </p:cNvSpPr>
          <p:nvPr>
            <p:ph type="sldNum" sz="quarter" idx="10"/>
          </p:nvPr>
        </p:nvSpPr>
        <p:spPr>
          <a:ln/>
        </p:spPr>
        <p:txBody>
          <a:bodyPr/>
          <a:lstStyle>
            <a:lvl1pPr>
              <a:defRPr/>
            </a:lvl1pPr>
          </a:lstStyle>
          <a:p>
            <a:pPr>
              <a:defRPr/>
            </a:pPr>
            <a:fld id="{68A32AF4-A594-4B15-9730-3635D78DBCF7}" type="slidenum">
              <a:rPr lang="en-US"/>
              <a:pPr>
                <a:defRPr/>
              </a:pPr>
              <a:t>‹#›</a:t>
            </a:fld>
            <a:endParaRPr lang="en-US"/>
          </a:p>
        </p:txBody>
      </p:sp>
    </p:spTree>
  </p:cSld>
  <p:clrMapOvr>
    <a:masterClrMapping/>
  </p:clrMapOvr>
  <p:transition spd="slow"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5"/>
          <p:cNvSpPr>
            <a:spLocks noGrp="1" noChangeArrowheads="1"/>
          </p:cNvSpPr>
          <p:nvPr>
            <p:ph type="sldNum" sz="quarter" idx="10"/>
          </p:nvPr>
        </p:nvSpPr>
        <p:spPr>
          <a:ln/>
        </p:spPr>
        <p:txBody>
          <a:bodyPr/>
          <a:lstStyle>
            <a:lvl1pPr>
              <a:defRPr/>
            </a:lvl1pPr>
          </a:lstStyle>
          <a:p>
            <a:pPr>
              <a:defRPr/>
            </a:pPr>
            <a:fld id="{F478F410-8CC9-4381-B2A5-ED130F3F1CE2}" type="slidenum">
              <a:rPr lang="en-US"/>
              <a:pPr>
                <a:defRPr/>
              </a:pPr>
              <a:t>‹#›</a:t>
            </a:fld>
            <a:endParaRPr lang="en-US"/>
          </a:p>
        </p:txBody>
      </p:sp>
    </p:spTree>
  </p:cSld>
  <p:clrMapOvr>
    <a:masterClrMapping/>
  </p:clrMapOvr>
  <p:transition spd="slow" advTm="10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5"/>
          <p:cNvSpPr>
            <a:spLocks noGrp="1" noChangeArrowheads="1"/>
          </p:cNvSpPr>
          <p:nvPr>
            <p:ph type="sldNum" sz="quarter" idx="10"/>
          </p:nvPr>
        </p:nvSpPr>
        <p:spPr>
          <a:ln/>
        </p:spPr>
        <p:txBody>
          <a:bodyPr/>
          <a:lstStyle>
            <a:lvl1pPr>
              <a:defRPr/>
            </a:lvl1pPr>
          </a:lstStyle>
          <a:p>
            <a:pPr>
              <a:defRPr/>
            </a:pPr>
            <a:fld id="{5903CC74-7D2A-4A5F-9344-0EAFB65B2A9D}" type="slidenum">
              <a:rPr lang="en-US"/>
              <a:pPr>
                <a:defRPr/>
              </a:pPr>
              <a:t>‹#›</a:t>
            </a:fld>
            <a:endParaRPr lang="en-US"/>
          </a:p>
        </p:txBody>
      </p:sp>
    </p:spTree>
  </p:cSld>
  <p:clrMapOvr>
    <a:masterClrMapping/>
  </p:clrMapOvr>
  <p:transition spd="slow"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3288" y="130175"/>
            <a:ext cx="2354262" cy="2990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 y="130175"/>
            <a:ext cx="6910388" cy="299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5"/>
          <p:cNvSpPr>
            <a:spLocks noGrp="1" noChangeArrowheads="1"/>
          </p:cNvSpPr>
          <p:nvPr>
            <p:ph type="sldNum" sz="quarter" idx="10"/>
          </p:nvPr>
        </p:nvSpPr>
        <p:spPr>
          <a:ln/>
        </p:spPr>
        <p:txBody>
          <a:bodyPr/>
          <a:lstStyle>
            <a:lvl1pPr>
              <a:defRPr/>
            </a:lvl1pPr>
          </a:lstStyle>
          <a:p>
            <a:pPr>
              <a:defRPr/>
            </a:pPr>
            <a:fld id="{6F44057B-4C3D-44C4-A0E6-AA0283F73E5F}" type="slidenum">
              <a:rPr lang="en-US"/>
              <a:pPr>
                <a:defRPr/>
              </a:pPr>
              <a:t>‹#›</a:t>
            </a:fld>
            <a:endParaRPr lang="en-US"/>
          </a:p>
        </p:txBody>
      </p:sp>
    </p:spTree>
  </p:cSld>
  <p:clrMapOvr>
    <a:masterClrMapping/>
  </p:clrMapOvr>
  <p:transition spd="slow" advTm="10000"/>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 y="130175"/>
            <a:ext cx="9413875" cy="4556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500" y="1598613"/>
            <a:ext cx="9417050" cy="1522412"/>
          </a:xfrm>
        </p:spPr>
        <p:txBody>
          <a:bodyPr/>
          <a:lstStyle/>
          <a:p>
            <a:pPr lvl="0"/>
            <a:endParaRPr lang="en-US" noProof="0" smtClean="0"/>
          </a:p>
        </p:txBody>
      </p:sp>
      <p:sp>
        <p:nvSpPr>
          <p:cNvPr id="4" name="Rectangle 435"/>
          <p:cNvSpPr>
            <a:spLocks noGrp="1" noChangeArrowheads="1"/>
          </p:cNvSpPr>
          <p:nvPr>
            <p:ph type="sldNum" sz="quarter" idx="10"/>
          </p:nvPr>
        </p:nvSpPr>
        <p:spPr>
          <a:ln/>
        </p:spPr>
        <p:txBody>
          <a:bodyPr/>
          <a:lstStyle>
            <a:lvl1pPr>
              <a:defRPr/>
            </a:lvl1pPr>
          </a:lstStyle>
          <a:p>
            <a:pPr>
              <a:defRPr/>
            </a:pPr>
            <a:fld id="{BDFFB9B7-BBC9-477C-B2EF-449BF1A3979F}" type="slidenum">
              <a:rPr lang="en-US"/>
              <a:pPr>
                <a:defRPr/>
              </a:pPr>
              <a:t>‹#›</a:t>
            </a:fld>
            <a:endParaRPr lang="en-US"/>
          </a:p>
        </p:txBody>
      </p:sp>
    </p:spTree>
  </p:cSld>
  <p:clrMapOvr>
    <a:masterClrMapping/>
  </p:clrMapOvr>
  <p:transition spd="slow" advTm="1000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2" name="Title 3"/>
          <p:cNvSpPr>
            <a:spLocks noGrp="1"/>
          </p:cNvSpPr>
          <p:nvPr>
            <p:ph type="title"/>
          </p:nvPr>
        </p:nvSpPr>
        <p:spPr>
          <a:xfrm>
            <a:off x="160812" y="155182"/>
            <a:ext cx="8407234" cy="522415"/>
          </a:xfrm>
          <a:prstGeom prst="rect">
            <a:avLst/>
          </a:prstGeom>
        </p:spPr>
        <p:txBody>
          <a:bodyPr/>
          <a:lstStyle>
            <a:lvl1pPr>
              <a:defRPr sz="2800"/>
            </a:lvl1pPr>
          </a:lstStyle>
          <a:p>
            <a:r>
              <a:rPr lang="en-US" dirty="0" smtClean="0"/>
              <a:t>Click to edit Master title style</a:t>
            </a: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2" name="Title 3"/>
          <p:cNvSpPr>
            <a:spLocks noGrp="1"/>
          </p:cNvSpPr>
          <p:nvPr>
            <p:ph type="title"/>
          </p:nvPr>
        </p:nvSpPr>
        <p:spPr>
          <a:xfrm>
            <a:off x="160812" y="155182"/>
            <a:ext cx="8407234" cy="522415"/>
          </a:xfrm>
          <a:prstGeom prst="rect">
            <a:avLst/>
          </a:prstGeom>
        </p:spPr>
        <p:txBody>
          <a:bodyPr/>
          <a:lstStyle>
            <a:lvl1pPr>
              <a:defRPr sz="2800"/>
            </a:lvl1pPr>
          </a:lstStyle>
          <a:p>
            <a:r>
              <a:rPr lang="en-US" dirty="0" smtClean="0"/>
              <a:t>Click to edit Master title style</a:t>
            </a: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gray">
          <a:xfrm>
            <a:off x="0" y="0"/>
            <a:ext cx="9906000" cy="795338"/>
          </a:xfrm>
          <a:prstGeom prst="rect">
            <a:avLst/>
          </a:prstGeom>
          <a:solidFill>
            <a:srgbClr val="014985"/>
          </a:solidFill>
          <a:ln w="9525">
            <a:noFill/>
            <a:round/>
            <a:headEnd/>
            <a:tailEnd/>
          </a:ln>
        </p:spPr>
        <p:txBody>
          <a:bodyPr/>
          <a:lstStyle/>
          <a:p>
            <a:pPr algn="ctr">
              <a:spcBef>
                <a:spcPct val="20000"/>
              </a:spcBef>
              <a:buSzPct val="100000"/>
              <a:buFont typeface="Wingdings" pitchFamily="2" charset="2"/>
              <a:buNone/>
              <a:defRPr/>
            </a:pPr>
            <a:endParaRPr lang="en-US" dirty="0">
              <a:latin typeface="Arial" charset="0"/>
            </a:endParaRPr>
          </a:p>
        </p:txBody>
      </p:sp>
      <p:pic>
        <p:nvPicPr>
          <p:cNvPr id="3" name="Picture 12" descr="EIL_logo.jpg"/>
          <p:cNvPicPr>
            <a:picLocks noChangeAspect="1"/>
          </p:cNvPicPr>
          <p:nvPr userDrawn="1"/>
        </p:nvPicPr>
        <p:blipFill>
          <a:blip r:embed="rId3" cstate="print"/>
          <a:srcRect/>
          <a:stretch>
            <a:fillRect/>
          </a:stretch>
        </p:blipFill>
        <p:spPr bwMode="auto">
          <a:xfrm>
            <a:off x="37836" y="6477000"/>
            <a:ext cx="2089547" cy="285750"/>
          </a:xfrm>
          <a:prstGeom prst="rect">
            <a:avLst/>
          </a:prstGeom>
          <a:noFill/>
          <a:ln w="9525">
            <a:noFill/>
            <a:miter lim="800000"/>
            <a:headEnd/>
            <a:tailEnd/>
          </a:ln>
        </p:spPr>
      </p:pic>
      <p:pic>
        <p:nvPicPr>
          <p:cNvPr id="4" name="Picture 13"/>
          <p:cNvPicPr>
            <a:picLocks noChangeAspect="1" noChangeArrowheads="1"/>
          </p:cNvPicPr>
          <p:nvPr userDrawn="1"/>
        </p:nvPicPr>
        <p:blipFill>
          <a:blip r:embed="rId4" cstate="print">
            <a:lum contrast="6000"/>
          </a:blip>
          <a:srcRect/>
          <a:stretch>
            <a:fillRect/>
          </a:stretch>
        </p:blipFill>
        <p:spPr bwMode="auto">
          <a:xfrm>
            <a:off x="3542771" y="6510338"/>
            <a:ext cx="3025114" cy="228600"/>
          </a:xfrm>
          <a:prstGeom prst="rect">
            <a:avLst/>
          </a:prstGeom>
          <a:noFill/>
          <a:ln w="76200" algn="ctr">
            <a:noFill/>
            <a:miter lim="800000"/>
            <a:headEnd/>
            <a:tailEnd/>
          </a:ln>
        </p:spPr>
      </p:pic>
      <p:graphicFrame>
        <p:nvGraphicFramePr>
          <p:cNvPr id="5" name="Object 25"/>
          <p:cNvGraphicFramePr>
            <a:graphicFrameLocks noChangeAspect="1"/>
          </p:cNvGraphicFramePr>
          <p:nvPr/>
        </p:nvGraphicFramePr>
        <p:xfrm>
          <a:off x="8734823" y="33339"/>
          <a:ext cx="1171178" cy="739775"/>
        </p:xfrm>
        <a:graphic>
          <a:graphicData uri="http://schemas.openxmlformats.org/presentationml/2006/ole">
            <mc:AlternateContent xmlns:mc="http://schemas.openxmlformats.org/markup-compatibility/2006">
              <mc:Choice xmlns:v="urn:schemas-microsoft-com:vml" Requires="v">
                <p:oleObj spid="_x0000_s31799" name="Bitmap Image" r:id="rId5" imgW="1561905" imgH="1047619" progId="PBrush">
                  <p:embed/>
                </p:oleObj>
              </mc:Choice>
              <mc:Fallback>
                <p:oleObj name="Bitmap Image" r:id="rId5" imgW="1561905" imgH="1047619" progId="PBrush">
                  <p:embed/>
                  <p:pic>
                    <p:nvPicPr>
                      <p:cNvPr id="0" name="Picture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4823" y="33339"/>
                        <a:ext cx="1171178" cy="739775"/>
                      </a:xfrm>
                      <a:prstGeom prst="rect">
                        <a:avLst/>
                      </a:prstGeom>
                      <a:noFill/>
                      <a:ln>
                        <a:noFill/>
                      </a:ln>
                      <a:effectLst/>
                      <a:extLst>
                        <a:ext uri="{909E8E84-426E-40DD-AFC4-6F175D3DCCD1}">
                          <a14:hiddenFill xmlns:a14="http://schemas.microsoft.com/office/drawing/2010/main">
                            <a:solidFill>
                              <a:srgbClr val="AA11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cxnSp>
        <p:nvCxnSpPr>
          <p:cNvPr id="6" name="Straight Connector 5"/>
          <p:cNvCxnSpPr/>
          <p:nvPr userDrawn="1"/>
        </p:nvCxnSpPr>
        <p:spPr>
          <a:xfrm>
            <a:off x="0" y="6392864"/>
            <a:ext cx="9906000" cy="158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628996" y="6496051"/>
            <a:ext cx="2110185" cy="253916"/>
          </a:xfrm>
          <a:prstGeom prst="rect">
            <a:avLst/>
          </a:prstGeom>
          <a:noFill/>
        </p:spPr>
        <p:txBody>
          <a:bodyPr>
            <a:spAutoFit/>
          </a:bodyPr>
          <a:lstStyle/>
          <a:p>
            <a:pPr algn="r">
              <a:spcBef>
                <a:spcPct val="20000"/>
              </a:spcBef>
              <a:buSzPct val="100000"/>
              <a:buFont typeface="Wingdings" pitchFamily="2" charset="2"/>
              <a:buNone/>
              <a:defRPr/>
            </a:pPr>
            <a:fld id="{60D00C9A-90EB-40E6-BF0F-6AB5449A399F}" type="datetime3">
              <a:rPr lang="en-US" sz="1000">
                <a:latin typeface="Arial" charset="0"/>
              </a:rPr>
              <a:pPr algn="r">
                <a:spcBef>
                  <a:spcPct val="20000"/>
                </a:spcBef>
                <a:buSzPct val="100000"/>
                <a:buFont typeface="Wingdings" pitchFamily="2" charset="2"/>
                <a:buNone/>
                <a:defRPr/>
              </a:pPr>
              <a:t>6 September 2016</a:t>
            </a:fld>
            <a:r>
              <a:rPr lang="en-US" sz="1000" dirty="0">
                <a:latin typeface="Arial" charset="0"/>
              </a:rPr>
              <a:t>       </a:t>
            </a:r>
            <a:fld id="{9EEEDA51-6AA8-488E-9F8F-4F7FD477AB31}" type="slidenum">
              <a:rPr lang="en-US" sz="1000">
                <a:latin typeface="Arial" charset="0"/>
              </a:rPr>
              <a:pPr algn="r">
                <a:spcBef>
                  <a:spcPct val="20000"/>
                </a:spcBef>
                <a:buSzPct val="100000"/>
                <a:buFont typeface="Wingdings" pitchFamily="2" charset="2"/>
                <a:buNone/>
                <a:defRPr/>
              </a:pPr>
              <a:t>‹#›</a:t>
            </a:fld>
            <a:endParaRPr lang="en-US" sz="1000" dirty="0">
              <a:latin typeface="Arial" charset="0"/>
            </a:endParaRPr>
          </a:p>
        </p:txBody>
      </p:sp>
    </p:spTree>
  </p:cSld>
  <p:clrMapOvr>
    <a:masterClrMapping/>
  </p:clrMapOvr>
  <p:transition>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sp>
        <p:nvSpPr>
          <p:cNvPr id="12" name="Title 3"/>
          <p:cNvSpPr>
            <a:spLocks noGrp="1"/>
          </p:cNvSpPr>
          <p:nvPr>
            <p:ph type="title"/>
          </p:nvPr>
        </p:nvSpPr>
        <p:spPr>
          <a:xfrm>
            <a:off x="160812" y="155182"/>
            <a:ext cx="8407234" cy="522415"/>
          </a:xfrm>
          <a:prstGeom prst="rect">
            <a:avLst/>
          </a:prstGeom>
        </p:spPr>
        <p:txBody>
          <a:bodyPr/>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368992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2" name="Title 3"/>
          <p:cNvSpPr>
            <a:spLocks noGrp="1"/>
          </p:cNvSpPr>
          <p:nvPr>
            <p:ph type="title"/>
          </p:nvPr>
        </p:nvSpPr>
        <p:spPr>
          <a:xfrm>
            <a:off x="160812" y="155182"/>
            <a:ext cx="8407234" cy="522415"/>
          </a:xfrm>
          <a:prstGeom prst="rect">
            <a:avLst/>
          </a:prstGeom>
        </p:spPr>
        <p:txBody>
          <a:bodyPr/>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83949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5"/>
          <p:cNvSpPr>
            <a:spLocks noGrp="1" noChangeArrowheads="1"/>
          </p:cNvSpPr>
          <p:nvPr>
            <p:ph type="sldNum" sz="quarter" idx="10"/>
          </p:nvPr>
        </p:nvSpPr>
        <p:spPr>
          <a:ln/>
        </p:spPr>
        <p:txBody>
          <a:bodyPr/>
          <a:lstStyle>
            <a:lvl1pPr>
              <a:defRPr/>
            </a:lvl1pPr>
          </a:lstStyle>
          <a:p>
            <a:pPr>
              <a:defRPr/>
            </a:pPr>
            <a:fld id="{22A0A644-6FD2-4218-913D-98C7E954E4F7}" type="slidenum">
              <a:rPr lang="en-US"/>
              <a:pPr>
                <a:defRPr/>
              </a:pPr>
              <a:t>‹#›</a:t>
            </a:fld>
            <a:endParaRPr lang="en-US"/>
          </a:p>
        </p:txBody>
      </p:sp>
    </p:spTree>
  </p:cSld>
  <p:clrMapOvr>
    <a:masterClrMapping/>
  </p:clrMapOvr>
  <p:transition spd="slow" advTm="1000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2" name="Title 3"/>
          <p:cNvSpPr>
            <a:spLocks noGrp="1"/>
          </p:cNvSpPr>
          <p:nvPr>
            <p:ph type="title"/>
          </p:nvPr>
        </p:nvSpPr>
        <p:spPr>
          <a:xfrm>
            <a:off x="160812" y="155193"/>
            <a:ext cx="8407234" cy="522415"/>
          </a:xfrm>
          <a:prstGeom prst="rect">
            <a:avLst/>
          </a:prstGeom>
        </p:spPr>
        <p:txBody>
          <a:bodyPr/>
          <a:lstStyle>
            <a:lvl1pPr>
              <a:defRPr sz="2800"/>
            </a:lvl1pPr>
          </a:lstStyle>
          <a:p>
            <a:r>
              <a:rPr lang="en-US" smtClean="0"/>
              <a:t>Click to edit Master title style</a:t>
            </a:r>
            <a:endParaRPr lang="en-US" dirty="0"/>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12" name="Title 3"/>
          <p:cNvSpPr>
            <a:spLocks noGrp="1"/>
          </p:cNvSpPr>
          <p:nvPr>
            <p:ph type="title"/>
          </p:nvPr>
        </p:nvSpPr>
        <p:spPr>
          <a:xfrm>
            <a:off x="160812" y="155193"/>
            <a:ext cx="8407234" cy="522415"/>
          </a:xfrm>
          <a:prstGeom prst="rect">
            <a:avLst/>
          </a:prstGeom>
        </p:spPr>
        <p:txBody>
          <a:bodyPr/>
          <a:lstStyle>
            <a:lvl1pPr>
              <a:defRPr sz="2800"/>
            </a:lvl1pPr>
          </a:lstStyle>
          <a:p>
            <a:r>
              <a:rPr lang="en-US" smtClean="0"/>
              <a:t>Click to edit Master title style</a:t>
            </a:r>
            <a:endParaRPr lang="en-US" dirty="0"/>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5308" y="304800"/>
            <a:ext cx="8272198" cy="15348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Rectangle 10"/>
          <p:cNvSpPr>
            <a:spLocks noGrp="1" noChangeArrowheads="1"/>
          </p:cNvSpPr>
          <p:nvPr>
            <p:ph type="ftr" sz="quarter" idx="10"/>
          </p:nvPr>
        </p:nvSpPr>
        <p:spPr>
          <a:xfrm>
            <a:off x="3384550" y="6381750"/>
            <a:ext cx="3136900" cy="476250"/>
          </a:xfrm>
          <a:prstGeom prst="rect">
            <a:avLst/>
          </a:prstGeom>
          <a:ln/>
        </p:spPr>
        <p:txBody>
          <a:bodyPr/>
          <a:lstStyle>
            <a:lvl1pPr>
              <a:defRPr/>
            </a:lvl1pPr>
          </a:lstStyle>
          <a:p>
            <a:pPr>
              <a:defRPr/>
            </a:pPr>
            <a:fld id="{4492FEA4-A61F-49A7-A20E-1E97D780057E}" type="slidenum">
              <a:rPr lang="en-US"/>
              <a:pPr>
                <a:defRPr/>
              </a:pPr>
              <a:t>‹#›</a:t>
            </a:fld>
            <a:endParaRPr lang="en-US"/>
          </a:p>
        </p:txBody>
      </p:sp>
    </p:spTree>
    <p:extLst>
      <p:ext uri="{BB962C8B-B14F-4D97-AF65-F5344CB8AC3E}">
        <p14:creationId xmlns:p14="http://schemas.microsoft.com/office/powerpoint/2010/main" val="1149514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12" name="Title 3"/>
          <p:cNvSpPr>
            <a:spLocks noGrp="1"/>
          </p:cNvSpPr>
          <p:nvPr>
            <p:ph type="title"/>
          </p:nvPr>
        </p:nvSpPr>
        <p:spPr>
          <a:xfrm>
            <a:off x="160812" y="167761"/>
            <a:ext cx="8407234" cy="522415"/>
          </a:xfrm>
          <a:prstGeom prst="rect">
            <a:avLst/>
          </a:prstGeom>
        </p:spPr>
        <p:txBody>
          <a:bodyPr/>
          <a:lstStyle>
            <a:lvl1pPr>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8539545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354" y="961902"/>
            <a:ext cx="9149292" cy="5274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160812" y="167761"/>
            <a:ext cx="8407234" cy="497257"/>
          </a:xfrm>
          <a:prstGeom prst="rect">
            <a:avLst/>
          </a:prstGeom>
        </p:spPr>
        <p:txBody>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2306023349"/>
      </p:ext>
    </p:extLst>
  </p:cSld>
  <p:clrMapOvr>
    <a:masterClrMapping/>
  </p:clrMapOvr>
  <p:transition spd="slow">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itle 3"/>
          <p:cNvSpPr>
            <a:spLocks noGrp="1"/>
          </p:cNvSpPr>
          <p:nvPr>
            <p:ph type="title"/>
          </p:nvPr>
        </p:nvSpPr>
        <p:spPr>
          <a:xfrm>
            <a:off x="160812" y="167761"/>
            <a:ext cx="8407234" cy="497257"/>
          </a:xfrm>
          <a:prstGeom prst="rect">
            <a:avLst/>
          </a:prstGeom>
        </p:spPr>
        <p:txBody>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1923116651"/>
      </p:ext>
    </p:extLst>
  </p:cSld>
  <p:clrMapOvr>
    <a:masterClrMapping/>
  </p:clrMapOvr>
  <p:transition spd="slow">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8354" y="914401"/>
            <a:ext cx="4492096" cy="5387975"/>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5550" y="961901"/>
            <a:ext cx="4492096" cy="5340474"/>
          </a:xfrm>
        </p:spPr>
        <p:txBody>
          <a:bodyPr/>
          <a:lstStyle>
            <a:lvl1pPr algn="l" rtl="0" eaLnBrk="1" fontAlgn="base" hangingPunct="1">
              <a:spcBef>
                <a:spcPct val="20000"/>
              </a:spcBef>
              <a:spcAft>
                <a:spcPct val="0"/>
              </a:spcAft>
              <a:buClr>
                <a:schemeClr val="tx1"/>
              </a:buClr>
              <a:buFont typeface="Wingdings" pitchFamily="2" charset="2"/>
              <a:defRPr lang="en-US" sz="2600" dirty="0" smtClean="0">
                <a:solidFill>
                  <a:srgbClr val="00040C"/>
                </a:solidFill>
                <a:latin typeface="+mn-lt"/>
                <a:ea typeface="+mn-ea"/>
                <a:cs typeface="+mn-cs"/>
              </a:defRPr>
            </a:lvl1pPr>
            <a:lvl2pPr algn="l" rtl="0" eaLnBrk="1" fontAlgn="base" hangingPunct="1">
              <a:spcBef>
                <a:spcPct val="20000"/>
              </a:spcBef>
              <a:spcAft>
                <a:spcPct val="0"/>
              </a:spcAft>
              <a:buClr>
                <a:schemeClr val="tx1"/>
              </a:buClr>
              <a:buFont typeface="Wingdings" pitchFamily="2" charset="2"/>
              <a:defRPr lang="en-US" sz="2400" dirty="0" smtClean="0">
                <a:solidFill>
                  <a:srgbClr val="00040C"/>
                </a:solidFill>
                <a:latin typeface="+mn-lt"/>
                <a:ea typeface="+mn-ea"/>
                <a:cs typeface="+mn-cs"/>
              </a:defRPr>
            </a:lvl2pPr>
            <a:lvl3pPr algn="l" rtl="0" eaLnBrk="1" fontAlgn="base" hangingPunct="1">
              <a:spcBef>
                <a:spcPct val="20000"/>
              </a:spcBef>
              <a:spcAft>
                <a:spcPct val="0"/>
              </a:spcAft>
              <a:buClr>
                <a:schemeClr val="tx1"/>
              </a:buClr>
              <a:buFont typeface="Wingdings" pitchFamily="2" charset="2"/>
              <a:defRPr lang="en-US" sz="2200" dirty="0" smtClean="0">
                <a:solidFill>
                  <a:srgbClr val="00040C"/>
                </a:solidFill>
                <a:latin typeface="+mn-lt"/>
                <a:ea typeface="+mn-ea"/>
                <a:cs typeface="+mn-cs"/>
              </a:defRPr>
            </a:lvl3pPr>
            <a:lvl4pPr algn="l" rtl="0" eaLnBrk="1" fontAlgn="base" hangingPunct="1">
              <a:spcBef>
                <a:spcPct val="20000"/>
              </a:spcBef>
              <a:spcAft>
                <a:spcPct val="0"/>
              </a:spcAft>
              <a:buClr>
                <a:schemeClr val="tx1"/>
              </a:buClr>
              <a:buFont typeface="Wingdings" pitchFamily="2" charset="2"/>
              <a:defRPr lang="en-US" sz="2000" dirty="0" smtClean="0">
                <a:solidFill>
                  <a:srgbClr val="00040C"/>
                </a:solidFill>
                <a:latin typeface="+mn-lt"/>
                <a:ea typeface="+mn-ea"/>
                <a:cs typeface="+mn-cs"/>
              </a:defRPr>
            </a:lvl4pPr>
            <a:lvl5pPr algn="l" rtl="0" eaLnBrk="1" fontAlgn="base" hangingPunct="1">
              <a:spcBef>
                <a:spcPct val="20000"/>
              </a:spcBef>
              <a:spcAft>
                <a:spcPct val="0"/>
              </a:spcAft>
              <a:buClr>
                <a:schemeClr val="tx1"/>
              </a:buClr>
              <a:buFont typeface="Wingdings" pitchFamily="2" charset="2"/>
              <a:defRPr lang="en-US" sz="1800" dirty="0">
                <a:solidFill>
                  <a:srgbClr val="00040C"/>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p:nvPr>
        </p:nvSpPr>
        <p:spPr>
          <a:xfrm>
            <a:off x="160812" y="167761"/>
            <a:ext cx="8407234" cy="497257"/>
          </a:xfrm>
          <a:prstGeom prst="rect">
            <a:avLst/>
          </a:prstGeom>
        </p:spPr>
        <p:txBody>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2992599324"/>
      </p:ext>
    </p:extLst>
  </p:cSld>
  <p:clrMapOvr>
    <a:masterClrMapping/>
  </p:clrMapOvr>
  <p:transition spd="slow">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2971" y="1012371"/>
            <a:ext cx="5537729" cy="5113792"/>
          </a:xfrm>
        </p:spPr>
        <p:txBody>
          <a:bodyPr/>
          <a:lstStyle>
            <a:lvl1pPr>
              <a:defRPr sz="2600"/>
            </a:lvl1pPr>
            <a:lvl2pPr>
              <a:defRPr sz="2400"/>
            </a:lvl2pPr>
            <a:lvl3pPr>
              <a:defRPr sz="2200"/>
            </a:lvl3pPr>
            <a:lvl4pPr>
              <a:defRPr sz="20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95300" y="1033154"/>
            <a:ext cx="3259006" cy="50930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3"/>
          <p:cNvSpPr>
            <a:spLocks noGrp="1"/>
          </p:cNvSpPr>
          <p:nvPr>
            <p:ph type="title"/>
          </p:nvPr>
        </p:nvSpPr>
        <p:spPr>
          <a:xfrm>
            <a:off x="160812" y="167761"/>
            <a:ext cx="8407234" cy="497257"/>
          </a:xfrm>
          <a:prstGeom prst="rect">
            <a:avLst/>
          </a:prstGeom>
        </p:spPr>
        <p:txBody>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1795316491"/>
      </p:ext>
    </p:extLst>
  </p:cSld>
  <p:clrMapOvr>
    <a:masterClrMapping/>
  </p:clrMapOvr>
  <p:transition spd="slow">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41645" y="990600"/>
            <a:ext cx="59436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3"/>
          <p:cNvSpPr>
            <a:spLocks noGrp="1"/>
          </p:cNvSpPr>
          <p:nvPr>
            <p:ph type="title"/>
          </p:nvPr>
        </p:nvSpPr>
        <p:spPr>
          <a:xfrm>
            <a:off x="160812" y="167761"/>
            <a:ext cx="8407234" cy="497257"/>
          </a:xfrm>
          <a:prstGeom prst="rect">
            <a:avLst/>
          </a:prstGeom>
        </p:spPr>
        <p:txBody>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1048762992"/>
      </p:ext>
    </p:extLst>
  </p:cSld>
  <p:clrMapOvr>
    <a:masterClrMapping/>
  </p:clrMapOvr>
  <p:transition spd="slow">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354" y="1045029"/>
            <a:ext cx="9180292" cy="52573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p:nvPr>
        </p:nvSpPr>
        <p:spPr>
          <a:xfrm>
            <a:off x="160812" y="167761"/>
            <a:ext cx="8407234" cy="497257"/>
          </a:xfrm>
          <a:prstGeom prst="rect">
            <a:avLst/>
          </a:prstGeom>
        </p:spPr>
        <p:txBody>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2671941439"/>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solidFill>
          <a:schemeClr val="bg1"/>
        </a:solidFill>
        <a:effectLst/>
      </p:bgPr>
    </p:bg>
    <p:spTree>
      <p:nvGrpSpPr>
        <p:cNvPr id="1" name=""/>
        <p:cNvGrpSpPr/>
        <p:nvPr/>
      </p:nvGrpSpPr>
      <p:grpSpPr>
        <a:xfrm>
          <a:off x="0" y="0"/>
          <a:ext cx="0" cy="0"/>
          <a:chOff x="0" y="0"/>
          <a:chExt cx="0" cy="0"/>
        </a:xfrm>
      </p:grpSpPr>
      <p:grpSp>
        <p:nvGrpSpPr>
          <p:cNvPr id="3" name="Group 34"/>
          <p:cNvGrpSpPr>
            <a:grpSpLocks/>
          </p:cNvGrpSpPr>
          <p:nvPr userDrawn="1"/>
        </p:nvGrpSpPr>
        <p:grpSpPr bwMode="auto">
          <a:xfrm>
            <a:off x="877888" y="3440113"/>
            <a:ext cx="7073900" cy="2773362"/>
            <a:chOff x="151" y="906"/>
            <a:chExt cx="5907" cy="2316"/>
          </a:xfrm>
        </p:grpSpPr>
        <p:pic>
          <p:nvPicPr>
            <p:cNvPr id="4" name="Picture 26" descr="px 1unit"/>
            <p:cNvPicPr>
              <a:picLocks noChangeAspect="1" noChangeArrowheads="1"/>
            </p:cNvPicPr>
            <p:nvPr userDrawn="1"/>
          </p:nvPicPr>
          <p:blipFill>
            <a:blip r:embed="rId2" cstate="print">
              <a:lum contrast="12000"/>
            </a:blip>
            <a:srcRect l="56900" r="12187"/>
            <a:stretch>
              <a:fillRect/>
            </a:stretch>
          </p:blipFill>
          <p:spPr bwMode="auto">
            <a:xfrm>
              <a:off x="5207" y="1026"/>
              <a:ext cx="851" cy="2064"/>
            </a:xfrm>
            <a:prstGeom prst="rect">
              <a:avLst/>
            </a:prstGeom>
            <a:noFill/>
            <a:ln w="9525">
              <a:noFill/>
              <a:miter lim="800000"/>
              <a:headEnd/>
              <a:tailEnd/>
            </a:ln>
          </p:spPr>
        </p:pic>
        <p:pic>
          <p:nvPicPr>
            <p:cNvPr id="5" name="Picture 27" descr="MNW Platform of ongc"/>
            <p:cNvPicPr>
              <a:picLocks noChangeAspect="1" noChangeArrowheads="1"/>
            </p:cNvPicPr>
            <p:nvPr userDrawn="1"/>
          </p:nvPicPr>
          <p:blipFill>
            <a:blip r:embed="rId3" cstate="print">
              <a:lum contrast="18000"/>
            </a:blip>
            <a:srcRect l="9875" r="56013"/>
            <a:stretch>
              <a:fillRect/>
            </a:stretch>
          </p:blipFill>
          <p:spPr bwMode="auto">
            <a:xfrm>
              <a:off x="4205" y="1026"/>
              <a:ext cx="936" cy="2064"/>
            </a:xfrm>
            <a:prstGeom prst="rect">
              <a:avLst/>
            </a:prstGeom>
            <a:noFill/>
            <a:ln w="9525">
              <a:noFill/>
              <a:miter lim="800000"/>
              <a:headEnd/>
              <a:tailEnd/>
            </a:ln>
          </p:spPr>
        </p:pic>
        <p:pic>
          <p:nvPicPr>
            <p:cNvPr id="6" name="Picture 28" descr="D1 Platform ongc"/>
            <p:cNvPicPr>
              <a:picLocks noChangeAspect="1" noChangeArrowheads="1"/>
            </p:cNvPicPr>
            <p:nvPr userDrawn="1"/>
          </p:nvPicPr>
          <p:blipFill>
            <a:blip r:embed="rId4" cstate="print">
              <a:lum bright="12000"/>
            </a:blip>
            <a:srcRect l="30008" r="30008"/>
            <a:stretch>
              <a:fillRect/>
            </a:stretch>
          </p:blipFill>
          <p:spPr bwMode="auto">
            <a:xfrm>
              <a:off x="3163" y="1026"/>
              <a:ext cx="976" cy="2064"/>
            </a:xfrm>
            <a:prstGeom prst="rect">
              <a:avLst/>
            </a:prstGeom>
            <a:noFill/>
            <a:ln w="9525">
              <a:noFill/>
              <a:miter lim="800000"/>
              <a:headEnd/>
              <a:tailEnd/>
            </a:ln>
          </p:spPr>
        </p:pic>
        <p:pic>
          <p:nvPicPr>
            <p:cNvPr id="7" name="Picture 29" descr="DSCN2156"/>
            <p:cNvPicPr>
              <a:picLocks noChangeAspect="1" noChangeArrowheads="1"/>
            </p:cNvPicPr>
            <p:nvPr userDrawn="1"/>
          </p:nvPicPr>
          <p:blipFill>
            <a:blip r:embed="rId5" cstate="print">
              <a:lum bright="6000" contrast="18000"/>
            </a:blip>
            <a:srcRect l="16078"/>
            <a:stretch>
              <a:fillRect/>
            </a:stretch>
          </p:blipFill>
          <p:spPr bwMode="auto">
            <a:xfrm>
              <a:off x="2100" y="1026"/>
              <a:ext cx="997" cy="2064"/>
            </a:xfrm>
            <a:prstGeom prst="rect">
              <a:avLst/>
            </a:prstGeom>
            <a:noFill/>
            <a:ln w="9525">
              <a:noFill/>
              <a:miter lim="800000"/>
              <a:headEnd/>
              <a:tailEnd/>
            </a:ln>
          </p:spPr>
        </p:pic>
        <p:pic>
          <p:nvPicPr>
            <p:cNvPr id="8" name="Picture 30" descr="Mathura Ref IOCL"/>
            <p:cNvPicPr>
              <a:picLocks noChangeAspect="1" noChangeArrowheads="1"/>
            </p:cNvPicPr>
            <p:nvPr userDrawn="1"/>
          </p:nvPicPr>
          <p:blipFill>
            <a:blip r:embed="rId6" cstate="print"/>
            <a:srcRect l="44701" r="28200"/>
            <a:stretch>
              <a:fillRect/>
            </a:stretch>
          </p:blipFill>
          <p:spPr bwMode="auto">
            <a:xfrm>
              <a:off x="1124" y="1026"/>
              <a:ext cx="910" cy="2064"/>
            </a:xfrm>
            <a:prstGeom prst="rect">
              <a:avLst/>
            </a:prstGeom>
            <a:noFill/>
            <a:ln w="9525">
              <a:noFill/>
              <a:miter lim="800000"/>
              <a:headEnd/>
              <a:tailEnd/>
            </a:ln>
          </p:spPr>
        </p:pic>
        <p:pic>
          <p:nvPicPr>
            <p:cNvPr id="9" name="Picture 31" descr="Mathura Ref IOCL"/>
            <p:cNvPicPr>
              <a:picLocks noChangeAspect="1" noChangeArrowheads="1"/>
            </p:cNvPicPr>
            <p:nvPr userDrawn="1"/>
          </p:nvPicPr>
          <p:blipFill>
            <a:blip r:embed="rId6" cstate="print"/>
            <a:srcRect r="69305"/>
            <a:stretch>
              <a:fillRect/>
            </a:stretch>
          </p:blipFill>
          <p:spPr bwMode="auto">
            <a:xfrm>
              <a:off x="151" y="1026"/>
              <a:ext cx="907" cy="2064"/>
            </a:xfrm>
            <a:prstGeom prst="rect">
              <a:avLst/>
            </a:prstGeom>
            <a:noFill/>
            <a:ln w="9525">
              <a:noFill/>
              <a:miter lim="800000"/>
              <a:headEnd/>
              <a:tailEnd/>
            </a:ln>
          </p:spPr>
        </p:pic>
        <p:sp>
          <p:nvSpPr>
            <p:cNvPr id="10" name="Rectangle 32"/>
            <p:cNvSpPr>
              <a:spLocks noChangeArrowheads="1"/>
            </p:cNvSpPr>
            <p:nvPr userDrawn="1"/>
          </p:nvSpPr>
          <p:spPr bwMode="gray">
            <a:xfrm>
              <a:off x="151" y="906"/>
              <a:ext cx="5907" cy="240"/>
            </a:xfrm>
            <a:prstGeom prst="rect">
              <a:avLst/>
            </a:prstGeom>
            <a:solidFill>
              <a:schemeClr val="bg1">
                <a:alpha val="50000"/>
              </a:schemeClr>
            </a:solidFill>
            <a:ln w="76200" algn="ctr">
              <a:noFill/>
              <a:miter lim="800000"/>
              <a:headEnd/>
              <a:tailEnd/>
            </a:ln>
            <a:effectLst/>
          </p:spPr>
          <p:txBody>
            <a:bodyPr wrap="none" anchor="ctr"/>
            <a:lstStyle/>
            <a:p>
              <a:pPr>
                <a:defRPr/>
              </a:pPr>
              <a:endParaRPr lang="en-US"/>
            </a:p>
          </p:txBody>
        </p:sp>
        <p:sp>
          <p:nvSpPr>
            <p:cNvPr id="11" name="Rectangle 33"/>
            <p:cNvSpPr>
              <a:spLocks noChangeArrowheads="1"/>
            </p:cNvSpPr>
            <p:nvPr userDrawn="1"/>
          </p:nvSpPr>
          <p:spPr bwMode="gray">
            <a:xfrm>
              <a:off x="151" y="2982"/>
              <a:ext cx="5907" cy="240"/>
            </a:xfrm>
            <a:prstGeom prst="rect">
              <a:avLst/>
            </a:prstGeom>
            <a:solidFill>
              <a:schemeClr val="bg1">
                <a:alpha val="50000"/>
              </a:schemeClr>
            </a:solidFill>
            <a:ln w="76200" algn="ctr">
              <a:noFill/>
              <a:miter lim="800000"/>
              <a:headEnd/>
              <a:tailEnd/>
            </a:ln>
            <a:effectLst/>
          </p:spPr>
          <p:txBody>
            <a:bodyPr wrap="none" anchor="ctr"/>
            <a:lstStyle/>
            <a:p>
              <a:pPr>
                <a:defRPr/>
              </a:pPr>
              <a:endParaRPr lang="en-US"/>
            </a:p>
          </p:txBody>
        </p:sp>
      </p:grpSp>
      <p:sp>
        <p:nvSpPr>
          <p:cNvPr id="12" name="Freeform 15"/>
          <p:cNvSpPr>
            <a:spLocks/>
          </p:cNvSpPr>
          <p:nvPr userDrawn="1"/>
        </p:nvSpPr>
        <p:spPr bwMode="auto">
          <a:xfrm rot="5400000">
            <a:off x="4356894" y="-126206"/>
            <a:ext cx="115888" cy="7073900"/>
          </a:xfrm>
          <a:custGeom>
            <a:avLst/>
            <a:gdLst/>
            <a:ahLst/>
            <a:cxnLst>
              <a:cxn ang="0">
                <a:pos x="0" y="0"/>
              </a:cxn>
              <a:cxn ang="0">
                <a:pos x="0" y="4002"/>
              </a:cxn>
              <a:cxn ang="0">
                <a:pos x="72" y="4002"/>
              </a:cxn>
              <a:cxn ang="0">
                <a:pos x="72" y="0"/>
              </a:cxn>
              <a:cxn ang="0">
                <a:pos x="0" y="0"/>
              </a:cxn>
              <a:cxn ang="0">
                <a:pos x="0" y="0"/>
              </a:cxn>
            </a:cxnLst>
            <a:rect l="0" t="0" r="r" b="b"/>
            <a:pathLst>
              <a:path w="72" h="4002">
                <a:moveTo>
                  <a:pt x="0" y="0"/>
                </a:moveTo>
                <a:lnTo>
                  <a:pt x="0" y="4002"/>
                </a:lnTo>
                <a:lnTo>
                  <a:pt x="72" y="4002"/>
                </a:lnTo>
                <a:lnTo>
                  <a:pt x="72" y="0"/>
                </a:lnTo>
                <a:lnTo>
                  <a:pt x="0" y="0"/>
                </a:lnTo>
                <a:lnTo>
                  <a:pt x="0" y="0"/>
                </a:lnTo>
                <a:close/>
              </a:path>
            </a:pathLst>
          </a:custGeom>
          <a:solidFill>
            <a:srgbClr val="014985"/>
          </a:solidFill>
          <a:ln w="9525">
            <a:noFill/>
            <a:round/>
            <a:headEnd/>
            <a:tailEnd/>
          </a:ln>
        </p:spPr>
        <p:txBody>
          <a:bodyPr/>
          <a:lstStyle/>
          <a:p>
            <a:pPr>
              <a:defRPr/>
            </a:pPr>
            <a:endParaRPr lang="en-US"/>
          </a:p>
        </p:txBody>
      </p:sp>
      <p:sp>
        <p:nvSpPr>
          <p:cNvPr id="13" name="Rectangle 25"/>
          <p:cNvSpPr>
            <a:spLocks noChangeArrowheads="1"/>
          </p:cNvSpPr>
          <p:nvPr userDrawn="1"/>
        </p:nvSpPr>
        <p:spPr bwMode="gray">
          <a:xfrm>
            <a:off x="0" y="0"/>
            <a:ext cx="9906000" cy="625475"/>
          </a:xfrm>
          <a:prstGeom prst="rect">
            <a:avLst/>
          </a:prstGeom>
          <a:gradFill rotWithShape="0">
            <a:gsLst>
              <a:gs pos="0">
                <a:srgbClr val="CBCBCB"/>
              </a:gs>
              <a:gs pos="100000">
                <a:srgbClr val="CBCBCB">
                  <a:gamma/>
                  <a:tint val="0"/>
                  <a:invGamma/>
                </a:srgbClr>
              </a:gs>
            </a:gsLst>
            <a:lin ang="5400000" scaled="1"/>
          </a:gradFill>
          <a:ln w="9525">
            <a:noFill/>
            <a:miter lim="800000"/>
            <a:headEnd/>
            <a:tailEnd/>
          </a:ln>
          <a:effectLst/>
        </p:spPr>
        <p:txBody>
          <a:bodyPr wrap="none" anchor="ctr"/>
          <a:lstStyle/>
          <a:p>
            <a:pPr>
              <a:defRPr/>
            </a:pPr>
            <a:endParaRPr lang="en-US"/>
          </a:p>
        </p:txBody>
      </p:sp>
      <p:sp>
        <p:nvSpPr>
          <p:cNvPr id="3074" name="Rectangle 2"/>
          <p:cNvSpPr>
            <a:spLocks noGrp="1" noChangeArrowheads="1"/>
          </p:cNvSpPr>
          <p:nvPr>
            <p:ph type="ctrTitle" sz="quarter"/>
          </p:nvPr>
        </p:nvSpPr>
        <p:spPr bwMode="white">
          <a:xfrm>
            <a:off x="1385888" y="2600325"/>
            <a:ext cx="6289675" cy="627063"/>
          </a:xfrm>
        </p:spPr>
        <p:txBody>
          <a:bodyPr lIns="100012" tIns="49212" rIns="100012" bIns="49212" anchor="b"/>
          <a:lstStyle>
            <a:lvl1pPr>
              <a:lnSpc>
                <a:spcPct val="105000"/>
              </a:lnSpc>
              <a:defRPr sz="3300"/>
            </a:lvl1pPr>
          </a:lstStyle>
          <a:p>
            <a:r>
              <a:rPr lang="en-GB"/>
              <a:t>Click to edit Master title style</a:t>
            </a:r>
          </a:p>
        </p:txBody>
      </p:sp>
    </p:spTree>
  </p:cSld>
  <p:clrMapOvr>
    <a:masterClrMapping/>
  </p:clrMapOvr>
  <p:transition spd="slow" advTm="1000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78354" y="973777"/>
            <a:ext cx="9149292" cy="5328598"/>
          </a:xfrm>
        </p:spPr>
        <p:txBody>
          <a:bodyPr/>
          <a:lstStyle/>
          <a:p>
            <a:pPr lvl="0"/>
            <a:r>
              <a:rPr lang="en-US" noProof="0" dirty="0" smtClean="0"/>
              <a:t>Click icon to add table</a:t>
            </a:r>
          </a:p>
        </p:txBody>
      </p:sp>
      <p:sp>
        <p:nvSpPr>
          <p:cNvPr id="6" name="Title 3"/>
          <p:cNvSpPr>
            <a:spLocks noGrp="1"/>
          </p:cNvSpPr>
          <p:nvPr>
            <p:ph type="title"/>
          </p:nvPr>
        </p:nvSpPr>
        <p:spPr>
          <a:xfrm>
            <a:off x="160812" y="167761"/>
            <a:ext cx="8407234" cy="497257"/>
          </a:xfrm>
          <a:prstGeom prst="rect">
            <a:avLst/>
          </a:prstGeom>
        </p:spPr>
        <p:txBody>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3111414784"/>
      </p:ext>
    </p:extLst>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5"/>
          <p:cNvSpPr>
            <a:spLocks noGrp="1" noChangeArrowheads="1"/>
          </p:cNvSpPr>
          <p:nvPr>
            <p:ph type="sldNum" sz="quarter" idx="10"/>
          </p:nvPr>
        </p:nvSpPr>
        <p:spPr>
          <a:ln/>
        </p:spPr>
        <p:txBody>
          <a:bodyPr/>
          <a:lstStyle>
            <a:lvl1pPr>
              <a:defRPr/>
            </a:lvl1pPr>
          </a:lstStyle>
          <a:p>
            <a:pPr>
              <a:defRPr/>
            </a:pPr>
            <a:fld id="{9136E4EF-62B2-4ABD-8565-AAFFB8757EDF}" type="slidenum">
              <a:rPr lang="en-US"/>
              <a:pPr>
                <a:defRPr/>
              </a:pPr>
              <a:t>‹#›</a:t>
            </a:fld>
            <a:endParaRPr lang="en-US"/>
          </a:p>
        </p:txBody>
      </p:sp>
    </p:spTree>
  </p:cSld>
  <p:clrMapOvr>
    <a:masterClrMapping/>
  </p:clrMapOvr>
  <p:transition spd="slow"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5"/>
          <p:cNvSpPr>
            <a:spLocks noGrp="1" noChangeArrowheads="1"/>
          </p:cNvSpPr>
          <p:nvPr>
            <p:ph type="sldNum" sz="quarter" idx="10"/>
          </p:nvPr>
        </p:nvSpPr>
        <p:spPr>
          <a:ln/>
        </p:spPr>
        <p:txBody>
          <a:bodyPr/>
          <a:lstStyle>
            <a:lvl1pPr>
              <a:defRPr/>
            </a:lvl1pPr>
          </a:lstStyle>
          <a:p>
            <a:pPr>
              <a:defRPr/>
            </a:pPr>
            <a:fld id="{AC0AF5D4-6920-471A-8B27-4EB4A90B2D33}" type="slidenum">
              <a:rPr lang="en-US"/>
              <a:pPr>
                <a:defRPr/>
              </a:pPr>
              <a:t>‹#›</a:t>
            </a:fld>
            <a:endParaRPr lang="en-US"/>
          </a:p>
        </p:txBody>
      </p:sp>
    </p:spTree>
  </p:cSld>
  <p:clrMapOvr>
    <a:masterClrMapping/>
  </p:clrMapOvr>
  <p:transition spd="slow"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 y="1598613"/>
            <a:ext cx="4632325" cy="152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75225" y="1598613"/>
            <a:ext cx="4632325" cy="1522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5"/>
          <p:cNvSpPr>
            <a:spLocks noGrp="1" noChangeArrowheads="1"/>
          </p:cNvSpPr>
          <p:nvPr>
            <p:ph type="sldNum" sz="quarter" idx="10"/>
          </p:nvPr>
        </p:nvSpPr>
        <p:spPr>
          <a:ln/>
        </p:spPr>
        <p:txBody>
          <a:bodyPr/>
          <a:lstStyle>
            <a:lvl1pPr>
              <a:defRPr/>
            </a:lvl1pPr>
          </a:lstStyle>
          <a:p>
            <a:pPr>
              <a:defRPr/>
            </a:pPr>
            <a:fld id="{6B62FED8-A077-46EC-BE60-30E211B26349}" type="slidenum">
              <a:rPr lang="en-US"/>
              <a:pPr>
                <a:defRPr/>
              </a:pPr>
              <a:t>‹#›</a:t>
            </a:fld>
            <a:endParaRPr lang="en-US"/>
          </a:p>
        </p:txBody>
      </p:sp>
    </p:spTree>
  </p:cSld>
  <p:clrMapOvr>
    <a:masterClrMapping/>
  </p:clrMapOvr>
  <p:transition spd="slow"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5"/>
          <p:cNvSpPr>
            <a:spLocks noGrp="1" noChangeArrowheads="1"/>
          </p:cNvSpPr>
          <p:nvPr>
            <p:ph type="sldNum" sz="quarter" idx="10"/>
          </p:nvPr>
        </p:nvSpPr>
        <p:spPr>
          <a:ln/>
        </p:spPr>
        <p:txBody>
          <a:bodyPr/>
          <a:lstStyle>
            <a:lvl1pPr>
              <a:defRPr/>
            </a:lvl1pPr>
          </a:lstStyle>
          <a:p>
            <a:pPr>
              <a:defRPr/>
            </a:pPr>
            <a:fld id="{6F809ED9-AF72-4F09-8CA4-3593B99EEA5E}" type="slidenum">
              <a:rPr lang="en-US"/>
              <a:pPr>
                <a:defRPr/>
              </a:pPr>
              <a:t>‹#›</a:t>
            </a:fld>
            <a:endParaRPr lang="en-US"/>
          </a:p>
        </p:txBody>
      </p:sp>
    </p:spTree>
  </p:cSld>
  <p:clrMapOvr>
    <a:masterClrMapping/>
  </p:clrMapOvr>
  <p:transition spd="slow"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5"/>
          <p:cNvSpPr>
            <a:spLocks noGrp="1" noChangeArrowheads="1"/>
          </p:cNvSpPr>
          <p:nvPr>
            <p:ph type="sldNum" sz="quarter" idx="10"/>
          </p:nvPr>
        </p:nvSpPr>
        <p:spPr>
          <a:ln/>
        </p:spPr>
        <p:txBody>
          <a:bodyPr/>
          <a:lstStyle>
            <a:lvl1pPr>
              <a:defRPr/>
            </a:lvl1pPr>
          </a:lstStyle>
          <a:p>
            <a:pPr>
              <a:defRPr/>
            </a:pPr>
            <a:fld id="{E572BDBA-4A62-4572-87F3-B6B5707DA778}" type="slidenum">
              <a:rPr lang="en-US"/>
              <a:pPr>
                <a:defRPr/>
              </a:pPr>
              <a:t>‹#›</a:t>
            </a:fld>
            <a:endParaRPr lang="en-US"/>
          </a:p>
        </p:txBody>
      </p:sp>
    </p:spTree>
  </p:cSld>
  <p:clrMapOvr>
    <a:masterClrMapping/>
  </p:clrMapOvr>
  <p:transition spd="slow"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5"/>
          <p:cNvSpPr>
            <a:spLocks noGrp="1" noChangeArrowheads="1"/>
          </p:cNvSpPr>
          <p:nvPr>
            <p:ph type="sldNum" sz="quarter" idx="10"/>
          </p:nvPr>
        </p:nvSpPr>
        <p:spPr>
          <a:ln/>
        </p:spPr>
        <p:txBody>
          <a:bodyPr/>
          <a:lstStyle>
            <a:lvl1pPr>
              <a:defRPr/>
            </a:lvl1pPr>
          </a:lstStyle>
          <a:p>
            <a:pPr>
              <a:defRPr/>
            </a:pPr>
            <a:fld id="{2F17007F-1666-4A34-A068-FA4CA9EEBD05}" type="slidenum">
              <a:rPr lang="en-US"/>
              <a:pPr>
                <a:defRPr/>
              </a:pPr>
              <a:t>‹#›</a:t>
            </a:fld>
            <a:endParaRPr lang="en-US"/>
          </a:p>
        </p:txBody>
      </p:sp>
    </p:spTree>
  </p:cSld>
  <p:clrMapOvr>
    <a:masterClrMapping/>
  </p:clrMapOvr>
  <p:transition spd="slow"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10.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ags" Target="../tags/tag3.xml"/><Relationship Id="rId17" Type="http://schemas.openxmlformats.org/officeDocument/2006/relationships/image" Target="../media/image11.png"/><Relationship Id="rId2" Type="http://schemas.openxmlformats.org/officeDocument/2006/relationships/slideLayout" Target="../slideLayouts/slideLayout25.xml"/><Relationship Id="rId16"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ags" Target="../tags/tag2.xml"/><Relationship Id="rId5" Type="http://schemas.openxmlformats.org/officeDocument/2006/relationships/slideLayout" Target="../slideLayouts/slideLayout28.xml"/><Relationship Id="rId15" Type="http://schemas.openxmlformats.org/officeDocument/2006/relationships/oleObject" Target="../embeddings/oleObject2.bin"/><Relationship Id="rId10" Type="http://schemas.openxmlformats.org/officeDocument/2006/relationships/tags" Target="../tags/tag1.xml"/><Relationship Id="rId4" Type="http://schemas.openxmlformats.org/officeDocument/2006/relationships/slideLayout" Target="../slideLayouts/slideLayout27.xml"/><Relationship Id="rId9" Type="http://schemas.openxmlformats.org/officeDocument/2006/relationships/vmlDrawing" Target="../drawings/vmlDrawing2.v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26"/>
          <p:cNvSpPr>
            <a:spLocks noGrp="1" noChangeArrowheads="1"/>
          </p:cNvSpPr>
          <p:nvPr>
            <p:ph type="body" idx="1"/>
          </p:nvPr>
        </p:nvSpPr>
        <p:spPr bwMode="auto">
          <a:xfrm>
            <a:off x="190500" y="1598613"/>
            <a:ext cx="9417050" cy="1522412"/>
          </a:xfrm>
          <a:prstGeom prst="rect">
            <a:avLst/>
          </a:prstGeom>
          <a:noFill/>
          <a:ln w="9525">
            <a:noFill/>
            <a:miter lim="800000"/>
            <a:headEnd/>
            <a:tailEnd/>
          </a:ln>
        </p:spPr>
        <p:txBody>
          <a:bodyPr vert="horz" wrap="square" lIns="99152" tIns="49576" rIns="99152" bIns="49576"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099" name="Rectangle 427"/>
          <p:cNvSpPr>
            <a:spLocks noGrp="1" noChangeArrowheads="1"/>
          </p:cNvSpPr>
          <p:nvPr>
            <p:ph type="title"/>
          </p:nvPr>
        </p:nvSpPr>
        <p:spPr bwMode="auto">
          <a:xfrm>
            <a:off x="190500" y="130175"/>
            <a:ext cx="9413875" cy="455613"/>
          </a:xfrm>
          <a:prstGeom prst="rect">
            <a:avLst/>
          </a:prstGeom>
          <a:noFill/>
          <a:ln w="9525">
            <a:noFill/>
            <a:miter lim="800000"/>
            <a:headEnd/>
            <a:tailEnd/>
          </a:ln>
        </p:spPr>
        <p:txBody>
          <a:bodyPr vert="horz" wrap="square" lIns="99152" tIns="49576" rIns="99152" bIns="49576" numCol="1" anchor="ctr" anchorCtr="0" compatLnSpc="1">
            <a:prstTxWarp prst="textNoShape">
              <a:avLst/>
            </a:prstTxWarp>
            <a:spAutoFit/>
          </a:bodyPr>
          <a:lstStyle/>
          <a:p>
            <a:pPr lvl="0"/>
            <a:r>
              <a:rPr lang="en-GB" smtClean="0"/>
              <a:t>Click to edit Master title style</a:t>
            </a:r>
          </a:p>
        </p:txBody>
      </p:sp>
      <p:sp>
        <p:nvSpPr>
          <p:cNvPr id="1459" name="Rectangle 435"/>
          <p:cNvSpPr>
            <a:spLocks noGrp="1" noChangeArrowheads="1"/>
          </p:cNvSpPr>
          <p:nvPr>
            <p:ph type="sldNum" sz="quarter" idx="4"/>
          </p:nvPr>
        </p:nvSpPr>
        <p:spPr bwMode="auto">
          <a:xfrm>
            <a:off x="9520238" y="5810250"/>
            <a:ext cx="333375" cy="231775"/>
          </a:xfrm>
          <a:prstGeom prst="rect">
            <a:avLst/>
          </a:prstGeom>
          <a:noFill/>
          <a:ln w="9525">
            <a:noFill/>
            <a:miter lim="800000"/>
            <a:headEnd/>
            <a:tailEnd/>
          </a:ln>
          <a:effectLst/>
        </p:spPr>
        <p:txBody>
          <a:bodyPr vert="horz" wrap="none" lIns="96236" tIns="48118" rIns="96236" bIns="48118" numCol="1" anchor="ctr" anchorCtr="0" compatLnSpc="1">
            <a:prstTxWarp prst="textNoShape">
              <a:avLst/>
            </a:prstTxWarp>
            <a:spAutoFit/>
          </a:bodyPr>
          <a:lstStyle>
            <a:lvl1pPr algn="r">
              <a:lnSpc>
                <a:spcPct val="100000"/>
              </a:lnSpc>
              <a:buClrTx/>
              <a:buFontTx/>
              <a:buNone/>
              <a:defRPr sz="900">
                <a:solidFill>
                  <a:schemeClr val="tx1"/>
                </a:solidFill>
              </a:defRPr>
            </a:lvl1pPr>
          </a:lstStyle>
          <a:p>
            <a:pPr>
              <a:defRPr/>
            </a:pPr>
            <a:fld id="{C68CDB11-2667-416A-B12C-47B487D70C15}" type="slidenum">
              <a:rPr lang="en-US"/>
              <a:pPr>
                <a:defRPr/>
              </a:pPr>
              <a:t>‹#›</a:t>
            </a:fld>
            <a:endParaRPr lang="en-US"/>
          </a:p>
        </p:txBody>
      </p:sp>
      <p:sp>
        <p:nvSpPr>
          <p:cNvPr id="1464" name="Line 440"/>
          <p:cNvSpPr>
            <a:spLocks noChangeShapeType="1"/>
          </p:cNvSpPr>
          <p:nvPr userDrawn="1"/>
        </p:nvSpPr>
        <p:spPr bwMode="auto">
          <a:xfrm flipV="1">
            <a:off x="0" y="6042025"/>
            <a:ext cx="9906000" cy="1588"/>
          </a:xfrm>
          <a:prstGeom prst="line">
            <a:avLst/>
          </a:prstGeom>
          <a:noFill/>
          <a:ln w="19050">
            <a:solidFill>
              <a:srgbClr val="014985"/>
            </a:solidFill>
            <a:round/>
            <a:headEnd/>
            <a:tailEnd/>
          </a:ln>
          <a:effectLst/>
        </p:spPr>
        <p:txBody>
          <a:bodyPr/>
          <a:lstStyle/>
          <a:p>
            <a:pPr>
              <a:defRPr/>
            </a:pPr>
            <a:endParaRPr lang="en-US"/>
          </a:p>
        </p:txBody>
      </p:sp>
      <p:sp>
        <p:nvSpPr>
          <p:cNvPr id="1473" name="Line 449"/>
          <p:cNvSpPr>
            <a:spLocks noChangeShapeType="1"/>
          </p:cNvSpPr>
          <p:nvPr userDrawn="1"/>
        </p:nvSpPr>
        <p:spPr bwMode="auto">
          <a:xfrm>
            <a:off x="0" y="706438"/>
            <a:ext cx="9906000" cy="0"/>
          </a:xfrm>
          <a:prstGeom prst="line">
            <a:avLst/>
          </a:prstGeom>
          <a:noFill/>
          <a:ln w="19050">
            <a:solidFill>
              <a:srgbClr val="014985"/>
            </a:solidFill>
            <a:round/>
            <a:headEnd/>
            <a:tailEnd/>
          </a:ln>
          <a:effectLst/>
        </p:spPr>
        <p:txBody>
          <a:bodyPr/>
          <a:lstStyle/>
          <a:p>
            <a:pPr>
              <a:defRPr/>
            </a:pPr>
            <a:endParaRPr lang="en-US"/>
          </a:p>
        </p:txBody>
      </p:sp>
      <p:pic>
        <p:nvPicPr>
          <p:cNvPr id="4103" name="Picture 459"/>
          <p:cNvPicPr>
            <a:picLocks noChangeAspect="1" noChangeArrowheads="1"/>
          </p:cNvPicPr>
          <p:nvPr userDrawn="1"/>
        </p:nvPicPr>
        <p:blipFill>
          <a:blip r:embed="rId25" cstate="print">
            <a:lum contrast="6000"/>
          </a:blip>
          <a:srcRect/>
          <a:stretch>
            <a:fillRect/>
          </a:stretch>
        </p:blipFill>
        <p:spPr bwMode="auto">
          <a:xfrm>
            <a:off x="3030538" y="6294438"/>
            <a:ext cx="4017962" cy="330200"/>
          </a:xfrm>
          <a:prstGeom prst="rect">
            <a:avLst/>
          </a:prstGeom>
          <a:noFill/>
          <a:ln w="76200" algn="ctr">
            <a:noFill/>
            <a:miter lim="800000"/>
            <a:headEnd/>
            <a:tailEnd/>
          </a:ln>
        </p:spPr>
      </p:pic>
      <p:pic>
        <p:nvPicPr>
          <p:cNvPr id="4104" name="Picture 460" descr="EIL-Masthead"/>
          <p:cNvPicPr>
            <a:picLocks noChangeAspect="1" noChangeArrowheads="1"/>
          </p:cNvPicPr>
          <p:nvPr userDrawn="1"/>
        </p:nvPicPr>
        <p:blipFill>
          <a:blip r:embed="rId26" cstate="print"/>
          <a:srcRect/>
          <a:stretch>
            <a:fillRect/>
          </a:stretch>
        </p:blipFill>
        <p:spPr bwMode="auto">
          <a:xfrm>
            <a:off x="152400" y="6232525"/>
            <a:ext cx="2581275" cy="454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943" r:id="rId1"/>
    <p:sldLayoutId id="2147486920" r:id="rId2"/>
    <p:sldLayoutId id="2147486944" r:id="rId3"/>
    <p:sldLayoutId id="2147486921" r:id="rId4"/>
    <p:sldLayoutId id="2147486922" r:id="rId5"/>
    <p:sldLayoutId id="2147486923" r:id="rId6"/>
    <p:sldLayoutId id="2147486924" r:id="rId7"/>
    <p:sldLayoutId id="2147486925" r:id="rId8"/>
    <p:sldLayoutId id="2147486926" r:id="rId9"/>
    <p:sldLayoutId id="2147486927" r:id="rId10"/>
    <p:sldLayoutId id="2147486928" r:id="rId11"/>
    <p:sldLayoutId id="2147486929" r:id="rId12"/>
    <p:sldLayoutId id="2147486930" r:id="rId13"/>
    <p:sldLayoutId id="2147486931" r:id="rId14"/>
    <p:sldLayoutId id="2147486947" r:id="rId15"/>
    <p:sldLayoutId id="2147486948" r:id="rId16"/>
    <p:sldLayoutId id="2147486952" r:id="rId17"/>
    <p:sldLayoutId id="2147486959" r:id="rId18"/>
    <p:sldLayoutId id="2147486960" r:id="rId19"/>
    <p:sldLayoutId id="2147486997" r:id="rId20"/>
    <p:sldLayoutId id="2147486998" r:id="rId21"/>
    <p:sldLayoutId id="2147487000" r:id="rId22"/>
    <p:sldLayoutId id="2147487001" r:id="rId23"/>
  </p:sldLayoutIdLst>
  <p:transition spd="slow" advTm="10000"/>
  <p:hf hdr="0" ftr="0" dt="0"/>
  <p:txStyles>
    <p:titleStyle>
      <a:lvl1pPr algn="l" defTabSz="1073150" rtl="0" eaLnBrk="0" fontAlgn="base" hangingPunct="0">
        <a:lnSpc>
          <a:spcPct val="98000"/>
        </a:lnSpc>
        <a:spcBef>
          <a:spcPct val="0"/>
        </a:spcBef>
        <a:spcAft>
          <a:spcPct val="0"/>
        </a:spcAft>
        <a:defRPr sz="2400" b="1">
          <a:solidFill>
            <a:srgbClr val="014985"/>
          </a:solidFill>
          <a:latin typeface="+mj-lt"/>
          <a:ea typeface="+mj-ea"/>
          <a:cs typeface="+mj-cs"/>
        </a:defRPr>
      </a:lvl1pPr>
      <a:lvl2pPr algn="l" defTabSz="1073150" rtl="0" eaLnBrk="0" fontAlgn="base" hangingPunct="0">
        <a:lnSpc>
          <a:spcPct val="98000"/>
        </a:lnSpc>
        <a:spcBef>
          <a:spcPct val="0"/>
        </a:spcBef>
        <a:spcAft>
          <a:spcPct val="0"/>
        </a:spcAft>
        <a:defRPr sz="2400" b="1">
          <a:solidFill>
            <a:srgbClr val="014985"/>
          </a:solidFill>
          <a:latin typeface="Arial" pitchFamily="34" charset="0"/>
        </a:defRPr>
      </a:lvl2pPr>
      <a:lvl3pPr algn="l" defTabSz="1073150" rtl="0" eaLnBrk="0" fontAlgn="base" hangingPunct="0">
        <a:lnSpc>
          <a:spcPct val="98000"/>
        </a:lnSpc>
        <a:spcBef>
          <a:spcPct val="0"/>
        </a:spcBef>
        <a:spcAft>
          <a:spcPct val="0"/>
        </a:spcAft>
        <a:defRPr sz="2400" b="1">
          <a:solidFill>
            <a:srgbClr val="014985"/>
          </a:solidFill>
          <a:latin typeface="Arial" pitchFamily="34" charset="0"/>
        </a:defRPr>
      </a:lvl3pPr>
      <a:lvl4pPr algn="l" defTabSz="1073150" rtl="0" eaLnBrk="0" fontAlgn="base" hangingPunct="0">
        <a:lnSpc>
          <a:spcPct val="98000"/>
        </a:lnSpc>
        <a:spcBef>
          <a:spcPct val="0"/>
        </a:spcBef>
        <a:spcAft>
          <a:spcPct val="0"/>
        </a:spcAft>
        <a:defRPr sz="2400" b="1">
          <a:solidFill>
            <a:srgbClr val="014985"/>
          </a:solidFill>
          <a:latin typeface="Arial" pitchFamily="34" charset="0"/>
        </a:defRPr>
      </a:lvl4pPr>
      <a:lvl5pPr algn="l" defTabSz="1073150" rtl="0" eaLnBrk="0" fontAlgn="base" hangingPunct="0">
        <a:lnSpc>
          <a:spcPct val="98000"/>
        </a:lnSpc>
        <a:spcBef>
          <a:spcPct val="0"/>
        </a:spcBef>
        <a:spcAft>
          <a:spcPct val="0"/>
        </a:spcAft>
        <a:defRPr sz="2400" b="1">
          <a:solidFill>
            <a:srgbClr val="014985"/>
          </a:solidFill>
          <a:latin typeface="Arial" pitchFamily="34" charset="0"/>
        </a:defRPr>
      </a:lvl5pPr>
      <a:lvl6pPr marL="457200" algn="l" defTabSz="1073150" rtl="0" eaLnBrk="0" fontAlgn="base" hangingPunct="0">
        <a:lnSpc>
          <a:spcPct val="98000"/>
        </a:lnSpc>
        <a:spcBef>
          <a:spcPct val="0"/>
        </a:spcBef>
        <a:spcAft>
          <a:spcPct val="0"/>
        </a:spcAft>
        <a:defRPr sz="2400" b="1">
          <a:solidFill>
            <a:srgbClr val="014985"/>
          </a:solidFill>
          <a:latin typeface="Arial" pitchFamily="34" charset="0"/>
        </a:defRPr>
      </a:lvl6pPr>
      <a:lvl7pPr marL="914400" algn="l" defTabSz="1073150" rtl="0" eaLnBrk="0" fontAlgn="base" hangingPunct="0">
        <a:lnSpc>
          <a:spcPct val="98000"/>
        </a:lnSpc>
        <a:spcBef>
          <a:spcPct val="0"/>
        </a:spcBef>
        <a:spcAft>
          <a:spcPct val="0"/>
        </a:spcAft>
        <a:defRPr sz="2400" b="1">
          <a:solidFill>
            <a:srgbClr val="014985"/>
          </a:solidFill>
          <a:latin typeface="Arial" pitchFamily="34" charset="0"/>
        </a:defRPr>
      </a:lvl7pPr>
      <a:lvl8pPr marL="1371600" algn="l" defTabSz="1073150" rtl="0" eaLnBrk="0" fontAlgn="base" hangingPunct="0">
        <a:lnSpc>
          <a:spcPct val="98000"/>
        </a:lnSpc>
        <a:spcBef>
          <a:spcPct val="0"/>
        </a:spcBef>
        <a:spcAft>
          <a:spcPct val="0"/>
        </a:spcAft>
        <a:defRPr sz="2400" b="1">
          <a:solidFill>
            <a:srgbClr val="014985"/>
          </a:solidFill>
          <a:latin typeface="Arial" pitchFamily="34" charset="0"/>
        </a:defRPr>
      </a:lvl8pPr>
      <a:lvl9pPr marL="1828800" algn="l" defTabSz="1073150" rtl="0" eaLnBrk="0" fontAlgn="base" hangingPunct="0">
        <a:lnSpc>
          <a:spcPct val="98000"/>
        </a:lnSpc>
        <a:spcBef>
          <a:spcPct val="0"/>
        </a:spcBef>
        <a:spcAft>
          <a:spcPct val="0"/>
        </a:spcAft>
        <a:defRPr sz="2400" b="1">
          <a:solidFill>
            <a:srgbClr val="014985"/>
          </a:solidFill>
          <a:latin typeface="Arial" pitchFamily="34" charset="0"/>
        </a:defRPr>
      </a:lvl9pPr>
    </p:titleStyle>
    <p:bodyStyle>
      <a:lvl1pPr marL="220663" indent="-220663" algn="l" defTabSz="1073150" rtl="0" eaLnBrk="0" fontAlgn="base" hangingPunct="0">
        <a:lnSpc>
          <a:spcPct val="105000"/>
        </a:lnSpc>
        <a:spcBef>
          <a:spcPct val="78000"/>
        </a:spcBef>
        <a:spcAft>
          <a:spcPct val="0"/>
        </a:spcAft>
        <a:buClr>
          <a:srgbClr val="014985"/>
        </a:buClr>
        <a:buFont typeface="Symbol" pitchFamily="18" charset="2"/>
        <a:buChar char="·"/>
        <a:defRPr sz="1600">
          <a:solidFill>
            <a:schemeClr val="tx1"/>
          </a:solidFill>
          <a:latin typeface="+mn-lt"/>
          <a:ea typeface="+mn-ea"/>
          <a:cs typeface="+mn-cs"/>
        </a:defRPr>
      </a:lvl1pPr>
      <a:lvl2pPr marL="442913" indent="-220663" algn="l" defTabSz="1073150" rtl="0" eaLnBrk="0" fontAlgn="base" hangingPunct="0">
        <a:spcBef>
          <a:spcPct val="39000"/>
        </a:spcBef>
        <a:spcAft>
          <a:spcPct val="0"/>
        </a:spcAft>
        <a:buClr>
          <a:srgbClr val="014985"/>
        </a:buClr>
        <a:buChar char="–"/>
        <a:defRPr sz="1600">
          <a:solidFill>
            <a:schemeClr val="tx1"/>
          </a:solidFill>
          <a:latin typeface="+mn-lt"/>
        </a:defRPr>
      </a:lvl2pPr>
      <a:lvl3pPr marL="673100" indent="-228600" algn="l" defTabSz="1073150" rtl="0" eaLnBrk="0" fontAlgn="base" hangingPunct="0">
        <a:spcBef>
          <a:spcPct val="32000"/>
        </a:spcBef>
        <a:spcAft>
          <a:spcPct val="0"/>
        </a:spcAft>
        <a:buClr>
          <a:srgbClr val="014985"/>
        </a:buClr>
        <a:buChar char="–"/>
        <a:defRPr sz="1600">
          <a:solidFill>
            <a:schemeClr val="tx1"/>
          </a:solidFill>
          <a:latin typeface="+mn-lt"/>
        </a:defRPr>
      </a:lvl3pPr>
      <a:lvl4pPr marL="914400" indent="-239713" algn="l" defTabSz="1073150" rtl="0" eaLnBrk="0" fontAlgn="base" hangingPunct="0">
        <a:lnSpc>
          <a:spcPts val="1600"/>
        </a:lnSpc>
        <a:spcBef>
          <a:spcPct val="20000"/>
        </a:spcBef>
        <a:spcAft>
          <a:spcPct val="0"/>
        </a:spcAft>
        <a:buClr>
          <a:srgbClr val="014985"/>
        </a:buClr>
        <a:buChar char="–"/>
        <a:defRPr sz="1600">
          <a:solidFill>
            <a:schemeClr val="tx1"/>
          </a:solidFill>
          <a:latin typeface="Times New Roman" pitchFamily="18" charset="0"/>
        </a:defRPr>
      </a:lvl4pPr>
      <a:lvl5pPr marL="1096963" indent="-180975" algn="l" defTabSz="1073150" rtl="0" eaLnBrk="0" fontAlgn="base" hangingPunct="0">
        <a:lnSpc>
          <a:spcPts val="1600"/>
        </a:lnSpc>
        <a:spcBef>
          <a:spcPct val="20000"/>
        </a:spcBef>
        <a:spcAft>
          <a:spcPct val="0"/>
        </a:spcAft>
        <a:buClr>
          <a:srgbClr val="014985"/>
        </a:buClr>
        <a:buChar char="•"/>
        <a:defRPr sz="1600">
          <a:solidFill>
            <a:schemeClr val="tx1"/>
          </a:solidFill>
          <a:latin typeface="Times New Roman" pitchFamily="18" charset="0"/>
        </a:defRPr>
      </a:lvl5pPr>
      <a:lvl6pPr marL="1554163" indent="-180975" algn="l" defTabSz="1073150" rtl="0" eaLnBrk="0" fontAlgn="base" hangingPunct="0">
        <a:lnSpc>
          <a:spcPts val="1600"/>
        </a:lnSpc>
        <a:spcBef>
          <a:spcPct val="20000"/>
        </a:spcBef>
        <a:spcAft>
          <a:spcPct val="0"/>
        </a:spcAft>
        <a:buClr>
          <a:srgbClr val="014985"/>
        </a:buClr>
        <a:buChar char="•"/>
        <a:defRPr sz="1600">
          <a:solidFill>
            <a:schemeClr val="tx1"/>
          </a:solidFill>
          <a:latin typeface="Times New Roman" pitchFamily="18" charset="0"/>
        </a:defRPr>
      </a:lvl6pPr>
      <a:lvl7pPr marL="2011363" indent="-180975" algn="l" defTabSz="1073150" rtl="0" eaLnBrk="0" fontAlgn="base" hangingPunct="0">
        <a:lnSpc>
          <a:spcPts val="1600"/>
        </a:lnSpc>
        <a:spcBef>
          <a:spcPct val="20000"/>
        </a:spcBef>
        <a:spcAft>
          <a:spcPct val="0"/>
        </a:spcAft>
        <a:buClr>
          <a:srgbClr val="014985"/>
        </a:buClr>
        <a:buChar char="•"/>
        <a:defRPr sz="1600">
          <a:solidFill>
            <a:schemeClr val="tx1"/>
          </a:solidFill>
          <a:latin typeface="Times New Roman" pitchFamily="18" charset="0"/>
        </a:defRPr>
      </a:lvl7pPr>
      <a:lvl8pPr marL="2468563" indent="-180975" algn="l" defTabSz="1073150" rtl="0" eaLnBrk="0" fontAlgn="base" hangingPunct="0">
        <a:lnSpc>
          <a:spcPts val="1600"/>
        </a:lnSpc>
        <a:spcBef>
          <a:spcPct val="20000"/>
        </a:spcBef>
        <a:spcAft>
          <a:spcPct val="0"/>
        </a:spcAft>
        <a:buClr>
          <a:srgbClr val="014985"/>
        </a:buClr>
        <a:buChar char="•"/>
        <a:defRPr sz="1600">
          <a:solidFill>
            <a:schemeClr val="tx1"/>
          </a:solidFill>
          <a:latin typeface="Times New Roman" pitchFamily="18" charset="0"/>
        </a:defRPr>
      </a:lvl8pPr>
      <a:lvl9pPr marL="2925763" indent="-180975" algn="l" defTabSz="1073150" rtl="0" eaLnBrk="0" fontAlgn="base" hangingPunct="0">
        <a:lnSpc>
          <a:spcPts val="1600"/>
        </a:lnSpc>
        <a:spcBef>
          <a:spcPct val="20000"/>
        </a:spcBef>
        <a:spcAft>
          <a:spcPct val="0"/>
        </a:spcAft>
        <a:buClr>
          <a:srgbClr val="014985"/>
        </a:buClr>
        <a:buChar char="•"/>
        <a:defRPr sz="16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FFBFF"/>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body" idx="1"/>
          </p:nvPr>
        </p:nvSpPr>
        <p:spPr bwMode="gray">
          <a:xfrm>
            <a:off x="378354" y="871538"/>
            <a:ext cx="9149292"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22"/>
          <p:cNvSpPr>
            <a:spLocks noChangeArrowheads="1"/>
          </p:cNvSpPr>
          <p:nvPr/>
        </p:nvSpPr>
        <p:spPr bwMode="auto">
          <a:xfrm>
            <a:off x="0" y="6411914"/>
            <a:ext cx="9906000" cy="446087"/>
          </a:xfrm>
          <a:prstGeom prst="rect">
            <a:avLst/>
          </a:prstGeom>
          <a:solidFill>
            <a:schemeClr val="bg1"/>
          </a:solidFill>
          <a:ln w="9525" algn="ctr">
            <a:noFill/>
            <a:round/>
            <a:headEnd/>
            <a:tailEnd/>
          </a:ln>
        </p:spPr>
        <p:txBody>
          <a:bodyPr wrap="none" lIns="72000" tIns="72000" rIns="72000" bIns="72000" anchor="ctr"/>
          <a:lstStyle/>
          <a:p>
            <a:pPr>
              <a:lnSpc>
                <a:spcPct val="100000"/>
              </a:lnSpc>
              <a:spcBef>
                <a:spcPct val="20000"/>
              </a:spcBef>
              <a:buClrTx/>
              <a:buSzPct val="100000"/>
              <a:buFont typeface="Wingdings" pitchFamily="2" charset="2"/>
              <a:buNone/>
              <a:defRPr/>
            </a:pPr>
            <a:endParaRPr lang="en-US" sz="1400" b="1" dirty="0">
              <a:solidFill>
                <a:srgbClr val="000000"/>
              </a:solidFill>
              <a:latin typeface="Arial"/>
            </a:endParaRPr>
          </a:p>
        </p:txBody>
      </p:sp>
      <p:sp>
        <p:nvSpPr>
          <p:cNvPr id="2052" name="Rectangle 2"/>
          <p:cNvSpPr>
            <a:spLocks noChangeArrowheads="1"/>
          </p:cNvSpPr>
          <p:nvPr/>
        </p:nvSpPr>
        <p:spPr bwMode="gray">
          <a:xfrm>
            <a:off x="0" y="0"/>
            <a:ext cx="9906000" cy="795338"/>
          </a:xfrm>
          <a:prstGeom prst="rect">
            <a:avLst/>
          </a:prstGeom>
          <a:solidFill>
            <a:srgbClr val="014985"/>
          </a:solidFill>
          <a:ln w="9525">
            <a:noFill/>
            <a:round/>
            <a:headEnd/>
            <a:tailEnd/>
          </a:ln>
        </p:spPr>
        <p:txBody>
          <a:bodyPr/>
          <a:lstStyle/>
          <a:p>
            <a:pPr>
              <a:lnSpc>
                <a:spcPct val="100000"/>
              </a:lnSpc>
              <a:spcBef>
                <a:spcPct val="20000"/>
              </a:spcBef>
              <a:buClrTx/>
              <a:buSzPct val="100000"/>
              <a:buFont typeface="Wingdings" pitchFamily="2" charset="2"/>
              <a:buNone/>
              <a:defRPr/>
            </a:pPr>
            <a:endParaRPr lang="en-US" sz="1400" b="1" dirty="0">
              <a:solidFill>
                <a:srgbClr val="000000"/>
              </a:solidFill>
              <a:latin typeface="Arial"/>
            </a:endParaRPr>
          </a:p>
        </p:txBody>
      </p:sp>
      <p:sp>
        <p:nvSpPr>
          <p:cNvPr id="2053" name="AcnStamp_ID_207880" hidden="1"/>
          <p:cNvSpPr>
            <a:spLocks noChangeArrowheads="1"/>
          </p:cNvSpPr>
          <p:nvPr>
            <p:custDataLst>
              <p:tags r:id="rId10"/>
            </p:custDataLst>
          </p:nvPr>
        </p:nvSpPr>
        <p:spPr bwMode="gray">
          <a:xfrm>
            <a:off x="5622168" y="1387476"/>
            <a:ext cx="1803892" cy="328295"/>
          </a:xfrm>
          <a:prstGeom prst="leftRightArrow">
            <a:avLst>
              <a:gd name="adj1" fmla="val 100000"/>
              <a:gd name="adj2" fmla="val 0"/>
            </a:avLst>
          </a:prstGeom>
          <a:noFill/>
          <a:ln w="9525" algn="ctr">
            <a:noFill/>
            <a:miter lim="800000"/>
            <a:headEnd/>
            <a:tailEnd/>
          </a:ln>
        </p:spPr>
        <p:txBody>
          <a:bodyPr wrap="none" lIns="0" tIns="25400" rIns="0" bIns="25400">
            <a:spAutoFit/>
          </a:bodyPr>
          <a:lstStyle/>
          <a:p>
            <a:pPr algn="r" eaLnBrk="1" hangingPunct="1">
              <a:lnSpc>
                <a:spcPct val="100000"/>
              </a:lnSpc>
              <a:buClrTx/>
              <a:buFontTx/>
              <a:buNone/>
              <a:defRPr/>
            </a:pPr>
            <a:r>
              <a:rPr lang="en-US" sz="1800" dirty="0">
                <a:solidFill>
                  <a:srgbClr val="000000"/>
                </a:solidFill>
                <a:latin typeface="Arial"/>
              </a:rPr>
              <a:t>MASTER STAMP</a:t>
            </a:r>
          </a:p>
        </p:txBody>
      </p:sp>
      <p:cxnSp>
        <p:nvCxnSpPr>
          <p:cNvPr id="1032" name="AcnStpConnector_ID_207881" hidden="1"/>
          <p:cNvCxnSpPr>
            <a:cxnSpLocks noChangeShapeType="1"/>
            <a:stCxn id="2053" idx="2"/>
            <a:endCxn id="2053" idx="0"/>
          </p:cNvCxnSpPr>
          <p:nvPr>
            <p:custDataLst>
              <p:tags r:id="rId11"/>
            </p:custDataLst>
          </p:nvPr>
        </p:nvCxnSpPr>
        <p:spPr bwMode="gray">
          <a:xfrm>
            <a:off x="5622168" y="1387476"/>
            <a:ext cx="18038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33" name="AcnStpConnector_ID_207882" hidden="1"/>
          <p:cNvCxnSpPr>
            <a:cxnSpLocks noChangeShapeType="1"/>
            <a:stCxn id="2053" idx="4"/>
            <a:endCxn id="2053" idx="6"/>
          </p:cNvCxnSpPr>
          <p:nvPr>
            <p:custDataLst>
              <p:tags r:id="rId12"/>
            </p:custDataLst>
          </p:nvPr>
        </p:nvCxnSpPr>
        <p:spPr bwMode="gray">
          <a:xfrm>
            <a:off x="5622168" y="1715771"/>
            <a:ext cx="180389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034" name="Picture 12" descr="EIL_logo.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836" y="6477000"/>
            <a:ext cx="208954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3"/>
          <p:cNvPicPr>
            <a:picLocks noChangeAspect="1" noChangeArrowheads="1"/>
          </p:cNvPicPr>
          <p:nvPr/>
        </p:nvPicPr>
        <p:blipFill>
          <a:blip r:embed="rId14" cstate="print">
            <a:lum contrast="6000"/>
            <a:extLst>
              <a:ext uri="{28A0092B-C50C-407E-A947-70E740481C1C}">
                <a14:useLocalDpi xmlns:a14="http://schemas.microsoft.com/office/drawing/2010/main" val="0"/>
              </a:ext>
            </a:extLst>
          </a:blip>
          <a:srcRect/>
          <a:stretch>
            <a:fillRect/>
          </a:stretch>
        </p:blipFill>
        <p:spPr bwMode="auto">
          <a:xfrm>
            <a:off x="3542771" y="6510338"/>
            <a:ext cx="302511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pic>
      <p:graphicFrame>
        <p:nvGraphicFramePr>
          <p:cNvPr id="1026" name="Object 7"/>
          <p:cNvGraphicFramePr>
            <a:graphicFrameLocks noChangeAspect="1"/>
          </p:cNvGraphicFramePr>
          <p:nvPr/>
        </p:nvGraphicFramePr>
        <p:xfrm>
          <a:off x="8734823" y="33339"/>
          <a:ext cx="1171178" cy="739775"/>
        </p:xfrm>
        <a:graphic>
          <a:graphicData uri="http://schemas.openxmlformats.org/presentationml/2006/ole">
            <mc:AlternateContent xmlns:mc="http://schemas.openxmlformats.org/markup-compatibility/2006">
              <mc:Choice xmlns:v="urn:schemas-microsoft-com:vml" Requires="v">
                <p:oleObj spid="_x0000_s32801" name="Bitmap Image" r:id="rId15" imgW="1561905" imgH="1047619" progId="PBrush">
                  <p:embed/>
                </p:oleObj>
              </mc:Choice>
              <mc:Fallback>
                <p:oleObj name="Bitmap Image" r:id="rId15" imgW="1561905" imgH="1047619" progId="PBrush">
                  <p:embed/>
                  <p:pic>
                    <p:nvPicPr>
                      <p:cNvPr id="0" name="Picture 10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34823" y="33339"/>
                        <a:ext cx="1171178" cy="739775"/>
                      </a:xfrm>
                      <a:prstGeom prst="rect">
                        <a:avLst/>
                      </a:prstGeom>
                      <a:noFill/>
                      <a:ln>
                        <a:noFill/>
                      </a:ln>
                      <a:effectLst/>
                      <a:extLst>
                        <a:ext uri="{909E8E84-426E-40DD-AFC4-6F175D3DCCD1}">
                          <a14:hiddenFill xmlns:a14="http://schemas.microsoft.com/office/drawing/2010/main">
                            <a:solidFill>
                              <a:srgbClr val="AA11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cxnSp>
        <p:nvCxnSpPr>
          <p:cNvPr id="18" name="Straight Connector 17"/>
          <p:cNvCxnSpPr/>
          <p:nvPr/>
        </p:nvCxnSpPr>
        <p:spPr>
          <a:xfrm>
            <a:off x="0" y="6392864"/>
            <a:ext cx="9906000" cy="158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60" name="TextBox 23"/>
          <p:cNvSpPr txBox="1">
            <a:spLocks noChangeArrowheads="1"/>
          </p:cNvSpPr>
          <p:nvPr/>
        </p:nvSpPr>
        <p:spPr bwMode="auto">
          <a:xfrm>
            <a:off x="7628996" y="6496051"/>
            <a:ext cx="2110185" cy="246063"/>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100000"/>
              </a:lnSpc>
              <a:buClrTx/>
              <a:buFontTx/>
              <a:buNone/>
            </a:pPr>
            <a:fld id="{49FB877F-7D63-4744-96C7-2850998C1476}" type="slidenum">
              <a:rPr lang="en-US" sz="1000" smtClean="0">
                <a:solidFill>
                  <a:srgbClr val="000000"/>
                </a:solidFill>
              </a:rPr>
              <a:pPr algn="r" eaLnBrk="1" hangingPunct="1">
                <a:lnSpc>
                  <a:spcPct val="100000"/>
                </a:lnSpc>
                <a:buClrTx/>
                <a:buFontTx/>
                <a:buNone/>
              </a:pPr>
              <a:t>‹#›</a:t>
            </a:fld>
            <a:endParaRPr lang="en-US" sz="1000" smtClean="0">
              <a:solidFill>
                <a:srgbClr val="000000"/>
              </a:solidFill>
            </a:endParaRPr>
          </a:p>
        </p:txBody>
      </p:sp>
      <p:pic>
        <p:nvPicPr>
          <p:cNvPr id="1038" name="Picture 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27394" y="71438"/>
            <a:ext cx="25281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412146"/>
      </p:ext>
    </p:extLst>
  </p:cSld>
  <p:clrMap bg1="lt1" tx1="dk1" bg2="lt2" tx2="dk2" accent1="accent1" accent2="accent2" accent3="accent3" accent4="accent4" accent5="accent5" accent6="accent6" hlink="hlink" folHlink="folHlink"/>
  <p:sldLayoutIdLst>
    <p:sldLayoutId id="2147486988" r:id="rId1"/>
    <p:sldLayoutId id="2147486989" r:id="rId2"/>
    <p:sldLayoutId id="2147486990" r:id="rId3"/>
    <p:sldLayoutId id="2147486991" r:id="rId4"/>
    <p:sldLayoutId id="2147486992" r:id="rId5"/>
    <p:sldLayoutId id="2147486993" r:id="rId6"/>
    <p:sldLayoutId id="2147486994" r:id="rId7"/>
  </p:sldLayoutIdLst>
  <p:transition spd="slow">
    <p:wipe dir="d"/>
  </p:transition>
  <p:hf hdr="0" ftr="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pitchFamily="34" charset="0"/>
          <a:cs typeface="Arial" pitchFamily="34" charset="0"/>
        </a:defRPr>
      </a:lvl2pPr>
      <a:lvl3pPr algn="l" rtl="0" eaLnBrk="0" fontAlgn="base" hangingPunct="0">
        <a:spcBef>
          <a:spcPct val="0"/>
        </a:spcBef>
        <a:spcAft>
          <a:spcPct val="0"/>
        </a:spcAft>
        <a:defRPr sz="2000" b="1">
          <a:solidFill>
            <a:schemeClr val="bg1"/>
          </a:solidFill>
          <a:latin typeface="Arial" pitchFamily="34" charset="0"/>
          <a:cs typeface="Arial" pitchFamily="34" charset="0"/>
        </a:defRPr>
      </a:lvl3pPr>
      <a:lvl4pPr algn="l" rtl="0" eaLnBrk="0" fontAlgn="base" hangingPunct="0">
        <a:spcBef>
          <a:spcPct val="0"/>
        </a:spcBef>
        <a:spcAft>
          <a:spcPct val="0"/>
        </a:spcAft>
        <a:defRPr sz="2000" b="1">
          <a:solidFill>
            <a:schemeClr val="bg1"/>
          </a:solidFill>
          <a:latin typeface="Arial" pitchFamily="34" charset="0"/>
          <a:cs typeface="Arial" pitchFamily="34" charset="0"/>
        </a:defRPr>
      </a:lvl4pPr>
      <a:lvl5pPr algn="l" rtl="0" eaLnBrk="0" fontAlgn="base" hangingPunct="0">
        <a:spcBef>
          <a:spcPct val="0"/>
        </a:spcBef>
        <a:spcAft>
          <a:spcPct val="0"/>
        </a:spcAft>
        <a:defRPr sz="2000" b="1">
          <a:solidFill>
            <a:schemeClr val="bg1"/>
          </a:solidFill>
          <a:latin typeface="Arial" pitchFamily="34" charset="0"/>
          <a:cs typeface="Arial" pitchFamily="34" charset="0"/>
        </a:defRPr>
      </a:lvl5pPr>
      <a:lvl6pPr marL="457200" algn="l" rtl="0" eaLnBrk="1" fontAlgn="base" hangingPunct="1">
        <a:spcBef>
          <a:spcPct val="0"/>
        </a:spcBef>
        <a:spcAft>
          <a:spcPct val="0"/>
        </a:spcAft>
        <a:defRPr sz="2000" b="1">
          <a:solidFill>
            <a:schemeClr val="bg1"/>
          </a:solidFill>
          <a:latin typeface="Arial" pitchFamily="34" charset="0"/>
          <a:cs typeface="Arial" pitchFamily="34" charset="0"/>
        </a:defRPr>
      </a:lvl6pPr>
      <a:lvl7pPr marL="914400" algn="l" rtl="0" eaLnBrk="1" fontAlgn="base" hangingPunct="1">
        <a:spcBef>
          <a:spcPct val="0"/>
        </a:spcBef>
        <a:spcAft>
          <a:spcPct val="0"/>
        </a:spcAft>
        <a:defRPr sz="2000" b="1">
          <a:solidFill>
            <a:schemeClr val="bg1"/>
          </a:solidFill>
          <a:latin typeface="Arial" pitchFamily="34" charset="0"/>
          <a:cs typeface="Arial" pitchFamily="34" charset="0"/>
        </a:defRPr>
      </a:lvl7pPr>
      <a:lvl8pPr marL="1371600" algn="l" rtl="0" eaLnBrk="1" fontAlgn="base" hangingPunct="1">
        <a:spcBef>
          <a:spcPct val="0"/>
        </a:spcBef>
        <a:spcAft>
          <a:spcPct val="0"/>
        </a:spcAft>
        <a:defRPr sz="2000" b="1">
          <a:solidFill>
            <a:schemeClr val="bg1"/>
          </a:solidFill>
          <a:latin typeface="Arial" pitchFamily="34" charset="0"/>
          <a:cs typeface="Arial" pitchFamily="34" charset="0"/>
        </a:defRPr>
      </a:lvl8pPr>
      <a:lvl9pPr marL="1828800" algn="l" rtl="0" eaLnBrk="1" fontAlgn="base" hangingPunct="1">
        <a:spcBef>
          <a:spcPct val="0"/>
        </a:spcBef>
        <a:spcAft>
          <a:spcPct val="0"/>
        </a:spcAft>
        <a:defRPr sz="2000" b="1">
          <a:solidFill>
            <a:schemeClr val="bg1"/>
          </a:solidFill>
          <a:latin typeface="Arial" pitchFamily="34" charset="0"/>
          <a:cs typeface="Arial" pitchFamily="34" charset="0"/>
        </a:defRPr>
      </a:lvl9pPr>
    </p:titleStyle>
    <p:bodyStyle>
      <a:lvl1pPr marL="176213" indent="-176213" algn="l" rtl="0" eaLnBrk="0" fontAlgn="base" hangingPunct="0">
        <a:spcBef>
          <a:spcPct val="20000"/>
        </a:spcBef>
        <a:spcAft>
          <a:spcPct val="0"/>
        </a:spcAft>
        <a:buClr>
          <a:schemeClr val="tx1"/>
        </a:buClr>
        <a:buSzPct val="75000"/>
        <a:buFont typeface="Wingdings" panose="05000000000000000000" pitchFamily="2" charset="2"/>
        <a:buChar char="q"/>
        <a:defRPr sz="2600">
          <a:solidFill>
            <a:srgbClr val="00040C"/>
          </a:solidFill>
          <a:latin typeface="+mn-lt"/>
          <a:ea typeface="+mn-ea"/>
          <a:cs typeface="+mn-cs"/>
        </a:defRPr>
      </a:lvl1pPr>
      <a:lvl2pPr marL="576263" indent="-285750" algn="l" rtl="0" eaLnBrk="0" fontAlgn="base" hangingPunct="0">
        <a:spcBef>
          <a:spcPct val="20000"/>
        </a:spcBef>
        <a:spcAft>
          <a:spcPct val="0"/>
        </a:spcAft>
        <a:buClr>
          <a:schemeClr val="tx1"/>
        </a:buClr>
        <a:buSzPct val="125000"/>
        <a:buFont typeface="Wingdings" panose="05000000000000000000" pitchFamily="2" charset="2"/>
        <a:buChar char="§"/>
        <a:defRPr sz="2400">
          <a:solidFill>
            <a:srgbClr val="000510"/>
          </a:solidFill>
          <a:latin typeface="+mn-lt"/>
          <a:cs typeface="+mn-cs"/>
        </a:defRPr>
      </a:lvl2pPr>
      <a:lvl3pPr marL="858838" indent="-168275" algn="l" rtl="0" eaLnBrk="0" fontAlgn="base" hangingPunct="0">
        <a:spcBef>
          <a:spcPct val="20000"/>
        </a:spcBef>
        <a:spcAft>
          <a:spcPct val="0"/>
        </a:spcAft>
        <a:buClr>
          <a:schemeClr val="tx1"/>
        </a:buClr>
        <a:buSzPct val="50000"/>
        <a:buFont typeface="Wingdings" panose="05000000000000000000" pitchFamily="2" charset="2"/>
        <a:buChar char="q"/>
        <a:defRPr sz="2200">
          <a:solidFill>
            <a:schemeClr val="tx1"/>
          </a:solidFill>
          <a:latin typeface="+mn-lt"/>
          <a:cs typeface="+mn-cs"/>
        </a:defRPr>
      </a:lvl3pPr>
      <a:lvl4pPr marL="1200150" indent="-227013" algn="l" rtl="0" eaLnBrk="0" fontAlgn="base" hangingPunct="0">
        <a:spcBef>
          <a:spcPct val="20000"/>
        </a:spcBef>
        <a:spcAft>
          <a:spcPct val="0"/>
        </a:spcAft>
        <a:buClr>
          <a:schemeClr val="tx1"/>
        </a:buClr>
        <a:buFont typeface="Wingdings" panose="05000000000000000000" pitchFamily="2" charset="2"/>
        <a:buChar char="§"/>
        <a:defRPr sz="2000">
          <a:solidFill>
            <a:srgbClr val="000510"/>
          </a:solidFill>
          <a:latin typeface="+mn-lt"/>
          <a:cs typeface="+mn-cs"/>
        </a:defRPr>
      </a:lvl4pPr>
      <a:lvl5pPr marL="1481138" indent="-166688" algn="l" rtl="0" eaLnBrk="0" fontAlgn="base" hangingPunct="0">
        <a:spcBef>
          <a:spcPct val="20000"/>
        </a:spcBef>
        <a:spcAft>
          <a:spcPct val="0"/>
        </a:spcAft>
        <a:buClr>
          <a:schemeClr val="tx1"/>
        </a:buClr>
        <a:buSzPct val="25000"/>
        <a:buFont typeface="Wingdings" panose="05000000000000000000" pitchFamily="2" charset="2"/>
        <a:buChar char="q"/>
        <a:defRPr sz="2000">
          <a:solidFill>
            <a:srgbClr val="000510"/>
          </a:solidFill>
          <a:latin typeface="+mn-lt"/>
          <a:cs typeface="+mn-cs"/>
        </a:defRPr>
      </a:lvl5pPr>
      <a:lvl6pPr marL="1938338" indent="-166688" algn="l" rtl="0" eaLnBrk="1" fontAlgn="base" hangingPunct="1">
        <a:spcBef>
          <a:spcPct val="20000"/>
        </a:spcBef>
        <a:spcAft>
          <a:spcPct val="0"/>
        </a:spcAft>
        <a:buClr>
          <a:schemeClr val="tx1"/>
        </a:buClr>
        <a:buChar char="•"/>
        <a:defRPr sz="1200">
          <a:solidFill>
            <a:schemeClr val="tx1"/>
          </a:solidFill>
          <a:latin typeface="+mn-lt"/>
          <a:cs typeface="+mn-cs"/>
        </a:defRPr>
      </a:lvl6pPr>
      <a:lvl7pPr marL="2395538" indent="-166688" algn="l" rtl="0" eaLnBrk="1" fontAlgn="base" hangingPunct="1">
        <a:spcBef>
          <a:spcPct val="20000"/>
        </a:spcBef>
        <a:spcAft>
          <a:spcPct val="0"/>
        </a:spcAft>
        <a:buClr>
          <a:schemeClr val="tx1"/>
        </a:buClr>
        <a:buChar char="•"/>
        <a:defRPr sz="1200">
          <a:solidFill>
            <a:schemeClr val="tx1"/>
          </a:solidFill>
          <a:latin typeface="+mn-lt"/>
          <a:cs typeface="+mn-cs"/>
        </a:defRPr>
      </a:lvl7pPr>
      <a:lvl8pPr marL="2852738" indent="-166688" algn="l" rtl="0" eaLnBrk="1" fontAlgn="base" hangingPunct="1">
        <a:spcBef>
          <a:spcPct val="20000"/>
        </a:spcBef>
        <a:spcAft>
          <a:spcPct val="0"/>
        </a:spcAft>
        <a:buClr>
          <a:schemeClr val="tx1"/>
        </a:buClr>
        <a:buChar char="•"/>
        <a:defRPr sz="1200">
          <a:solidFill>
            <a:schemeClr val="tx1"/>
          </a:solidFill>
          <a:latin typeface="+mn-lt"/>
          <a:cs typeface="+mn-cs"/>
        </a:defRPr>
      </a:lvl8pPr>
      <a:lvl9pPr marL="3309938" indent="-166688" algn="l" rtl="0" eaLnBrk="1" fontAlgn="base" hangingPunct="1">
        <a:spcBef>
          <a:spcPct val="20000"/>
        </a:spcBef>
        <a:spcAft>
          <a:spcPct val="0"/>
        </a:spcAft>
        <a:buClr>
          <a:schemeClr val="tx1"/>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1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68.png"/><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4.xml"/><Relationship Id="rId1" Type="http://schemas.openxmlformats.org/officeDocument/2006/relationships/slideLayout" Target="../slideLayouts/slideLayout23.xml"/><Relationship Id="rId5" Type="http://schemas.openxmlformats.org/officeDocument/2006/relationships/image" Target="../media/image75.jpeg"/><Relationship Id="rId4" Type="http://schemas.openxmlformats.org/officeDocument/2006/relationships/image" Target="../media/image7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image" Target="../media/image82.pn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84.jpe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68.png"/><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7.emf"/><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Freeform 12"/>
          <p:cNvSpPr>
            <a:spLocks/>
          </p:cNvSpPr>
          <p:nvPr/>
        </p:nvSpPr>
        <p:spPr bwMode="gray">
          <a:xfrm rot="5400000">
            <a:off x="4461668" y="1165225"/>
            <a:ext cx="923925" cy="9906000"/>
          </a:xfrm>
          <a:custGeom>
            <a:avLst/>
            <a:gdLst>
              <a:gd name="T0" fmla="*/ 0 w 72"/>
              <a:gd name="T1" fmla="*/ 0 h 4002"/>
              <a:gd name="T2" fmla="*/ 0 w 72"/>
              <a:gd name="T3" fmla="*/ 2147483647 h 4002"/>
              <a:gd name="T4" fmla="*/ 2147483647 w 72"/>
              <a:gd name="T5" fmla="*/ 2147483647 h 4002"/>
              <a:gd name="T6" fmla="*/ 2147483647 w 72"/>
              <a:gd name="T7" fmla="*/ 0 h 4002"/>
              <a:gd name="T8" fmla="*/ 0 w 72"/>
              <a:gd name="T9" fmla="*/ 0 h 4002"/>
              <a:gd name="T10" fmla="*/ 0 w 72"/>
              <a:gd name="T11" fmla="*/ 0 h 4002"/>
              <a:gd name="T12" fmla="*/ 0 60000 65536"/>
              <a:gd name="T13" fmla="*/ 0 60000 65536"/>
              <a:gd name="T14" fmla="*/ 0 60000 65536"/>
              <a:gd name="T15" fmla="*/ 0 60000 65536"/>
              <a:gd name="T16" fmla="*/ 0 60000 65536"/>
              <a:gd name="T17" fmla="*/ 0 60000 65536"/>
              <a:gd name="T18" fmla="*/ 0 w 72"/>
              <a:gd name="T19" fmla="*/ 0 h 4002"/>
              <a:gd name="T20" fmla="*/ 72 w 72"/>
              <a:gd name="T21" fmla="*/ 4002 h 4002"/>
            </a:gdLst>
            <a:ahLst/>
            <a:cxnLst>
              <a:cxn ang="T12">
                <a:pos x="T0" y="T1"/>
              </a:cxn>
              <a:cxn ang="T13">
                <a:pos x="T2" y="T3"/>
              </a:cxn>
              <a:cxn ang="T14">
                <a:pos x="T4" y="T5"/>
              </a:cxn>
              <a:cxn ang="T15">
                <a:pos x="T6" y="T7"/>
              </a:cxn>
              <a:cxn ang="T16">
                <a:pos x="T8" y="T9"/>
              </a:cxn>
              <a:cxn ang="T17">
                <a:pos x="T10" y="T11"/>
              </a:cxn>
            </a:cxnLst>
            <a:rect l="T18" t="T19" r="T20" b="T21"/>
            <a:pathLst>
              <a:path w="72" h="4002">
                <a:moveTo>
                  <a:pt x="0" y="0"/>
                </a:moveTo>
                <a:lnTo>
                  <a:pt x="0" y="4002"/>
                </a:lnTo>
                <a:lnTo>
                  <a:pt x="72" y="4002"/>
                </a:lnTo>
                <a:lnTo>
                  <a:pt x="72" y="0"/>
                </a:lnTo>
                <a:lnTo>
                  <a:pt x="0" y="0"/>
                </a:lnTo>
                <a:close/>
              </a:path>
            </a:pathLst>
          </a:custGeom>
          <a:solidFill>
            <a:srgbClr val="014985"/>
          </a:solidFill>
          <a:ln w="9525">
            <a:noFill/>
            <a:round/>
            <a:headEnd/>
            <a:tailEnd/>
          </a:ln>
        </p:spPr>
        <p:txBody>
          <a:bodyPr/>
          <a:lstStyle/>
          <a:p>
            <a:endParaRPr lang="en-US" dirty="0"/>
          </a:p>
        </p:txBody>
      </p:sp>
      <p:sp>
        <p:nvSpPr>
          <p:cNvPr id="13315" name="Rectangle 23"/>
          <p:cNvSpPr>
            <a:spLocks noChangeArrowheads="1"/>
          </p:cNvSpPr>
          <p:nvPr/>
        </p:nvSpPr>
        <p:spPr bwMode="white">
          <a:xfrm>
            <a:off x="368300" y="296863"/>
            <a:ext cx="4953000" cy="601662"/>
          </a:xfrm>
          <a:prstGeom prst="rect">
            <a:avLst/>
          </a:prstGeom>
          <a:noFill/>
          <a:ln w="12700">
            <a:noFill/>
            <a:prstDash val="dash"/>
            <a:miter lim="800000"/>
            <a:headEnd type="none" w="sm" len="sm"/>
            <a:tailEnd type="none" w="sm" len="sm"/>
          </a:ln>
        </p:spPr>
        <p:txBody>
          <a:bodyPr wrap="none" anchor="ctr">
            <a:spAutoFit/>
          </a:bodyPr>
          <a:lstStyle/>
          <a:p>
            <a:r>
              <a:rPr lang="en-US" sz="3300" b="1" dirty="0">
                <a:solidFill>
                  <a:srgbClr val="014985"/>
                </a:solidFill>
              </a:rPr>
              <a:t>Engineers India Limited</a:t>
            </a:r>
          </a:p>
        </p:txBody>
      </p:sp>
      <p:sp>
        <p:nvSpPr>
          <p:cNvPr id="13316" name="Text Box 2"/>
          <p:cNvSpPr txBox="1">
            <a:spLocks noChangeArrowheads="1"/>
          </p:cNvSpPr>
          <p:nvPr/>
        </p:nvSpPr>
        <p:spPr bwMode="gray">
          <a:xfrm>
            <a:off x="8578850" y="5754688"/>
            <a:ext cx="185738" cy="363537"/>
          </a:xfrm>
          <a:prstGeom prst="rect">
            <a:avLst/>
          </a:prstGeom>
          <a:noFill/>
          <a:ln w="9525">
            <a:noFill/>
            <a:miter lim="800000"/>
            <a:headEnd/>
            <a:tailEnd/>
          </a:ln>
        </p:spPr>
        <p:txBody>
          <a:bodyPr wrap="none">
            <a:spAutoFit/>
          </a:bodyPr>
          <a:lstStyle/>
          <a:p>
            <a:endParaRPr lang="en-US" sz="1800" i="1" dirty="0"/>
          </a:p>
        </p:txBody>
      </p:sp>
      <p:sp>
        <p:nvSpPr>
          <p:cNvPr id="13317" name="Line 29"/>
          <p:cNvSpPr>
            <a:spLocks noChangeShapeType="1"/>
          </p:cNvSpPr>
          <p:nvPr/>
        </p:nvSpPr>
        <p:spPr bwMode="gray">
          <a:xfrm>
            <a:off x="0" y="1216025"/>
            <a:ext cx="9906000" cy="0"/>
          </a:xfrm>
          <a:prstGeom prst="line">
            <a:avLst/>
          </a:prstGeom>
          <a:noFill/>
          <a:ln w="19050">
            <a:solidFill>
              <a:srgbClr val="014985"/>
            </a:solidFill>
            <a:round/>
            <a:headEnd/>
            <a:tailEnd/>
          </a:ln>
        </p:spPr>
        <p:txBody>
          <a:bodyPr/>
          <a:lstStyle/>
          <a:p>
            <a:endParaRPr lang="en-US" dirty="0"/>
          </a:p>
        </p:txBody>
      </p:sp>
      <p:sp>
        <p:nvSpPr>
          <p:cNvPr id="13318" name="Line 38"/>
          <p:cNvSpPr>
            <a:spLocks noChangeShapeType="1"/>
          </p:cNvSpPr>
          <p:nvPr/>
        </p:nvSpPr>
        <p:spPr bwMode="gray">
          <a:xfrm>
            <a:off x="0" y="6488113"/>
            <a:ext cx="9906000" cy="1587"/>
          </a:xfrm>
          <a:prstGeom prst="line">
            <a:avLst/>
          </a:prstGeom>
          <a:noFill/>
          <a:ln w="19050">
            <a:solidFill>
              <a:srgbClr val="014985"/>
            </a:solidFill>
            <a:round/>
            <a:headEnd/>
            <a:tailEnd/>
          </a:ln>
        </p:spPr>
        <p:txBody>
          <a:bodyPr/>
          <a:lstStyle/>
          <a:p>
            <a:endParaRPr lang="en-US" dirty="0"/>
          </a:p>
        </p:txBody>
      </p:sp>
      <p:sp>
        <p:nvSpPr>
          <p:cNvPr id="13319" name="Text Box 41"/>
          <p:cNvSpPr txBox="1">
            <a:spLocks noChangeArrowheads="1"/>
          </p:cNvSpPr>
          <p:nvPr/>
        </p:nvSpPr>
        <p:spPr bwMode="gray">
          <a:xfrm>
            <a:off x="24606" y="5503414"/>
            <a:ext cx="9852025" cy="393121"/>
          </a:xfrm>
          <a:prstGeom prst="rect">
            <a:avLst/>
          </a:prstGeom>
          <a:noFill/>
          <a:ln w="9525">
            <a:noFill/>
            <a:miter lim="800000"/>
            <a:headEnd/>
            <a:tailEnd/>
          </a:ln>
        </p:spPr>
        <p:txBody>
          <a:bodyPr wrap="square">
            <a:spAutoFit/>
          </a:bodyPr>
          <a:lstStyle/>
          <a:p>
            <a:endParaRPr lang="en-US" sz="2000" i="1" dirty="0" smtClean="0"/>
          </a:p>
        </p:txBody>
      </p:sp>
      <p:grpSp>
        <p:nvGrpSpPr>
          <p:cNvPr id="13320" name="Group 17"/>
          <p:cNvGrpSpPr>
            <a:grpSpLocks/>
          </p:cNvGrpSpPr>
          <p:nvPr/>
        </p:nvGrpSpPr>
        <p:grpSpPr bwMode="auto">
          <a:xfrm>
            <a:off x="261938" y="1446576"/>
            <a:ext cx="9377362" cy="1863552"/>
            <a:chOff x="261938" y="1008783"/>
            <a:chExt cx="9377362" cy="3670812"/>
          </a:xfrm>
        </p:grpSpPr>
        <p:pic>
          <p:nvPicPr>
            <p:cNvPr id="13323" name="Picture 77" descr="px 1unit"/>
            <p:cNvPicPr>
              <a:picLocks noChangeAspect="1" noChangeArrowheads="1"/>
            </p:cNvPicPr>
            <p:nvPr/>
          </p:nvPicPr>
          <p:blipFill>
            <a:blip r:embed="rId3" cstate="print">
              <a:lum contrast="12000"/>
            </a:blip>
            <a:srcRect l="56900" r="12187"/>
            <a:stretch>
              <a:fillRect/>
            </a:stretch>
          </p:blipFill>
          <p:spPr bwMode="auto">
            <a:xfrm>
              <a:off x="8266113" y="1402995"/>
              <a:ext cx="1350962" cy="3276600"/>
            </a:xfrm>
            <a:prstGeom prst="rect">
              <a:avLst/>
            </a:prstGeom>
            <a:noFill/>
            <a:ln w="9525">
              <a:noFill/>
              <a:miter lim="800000"/>
              <a:headEnd/>
              <a:tailEnd/>
            </a:ln>
          </p:spPr>
        </p:pic>
        <p:pic>
          <p:nvPicPr>
            <p:cNvPr id="13324" name="Picture 76" descr="MNW Platform of ongc"/>
            <p:cNvPicPr>
              <a:picLocks noChangeAspect="1" noChangeArrowheads="1"/>
            </p:cNvPicPr>
            <p:nvPr/>
          </p:nvPicPr>
          <p:blipFill>
            <a:blip r:embed="rId4" cstate="print">
              <a:lum contrast="18000"/>
            </a:blip>
            <a:srcRect l="9875" r="56013"/>
            <a:stretch>
              <a:fillRect/>
            </a:stretch>
          </p:blipFill>
          <p:spPr bwMode="auto">
            <a:xfrm>
              <a:off x="6675438" y="1402995"/>
              <a:ext cx="1485900" cy="3276600"/>
            </a:xfrm>
            <a:prstGeom prst="rect">
              <a:avLst/>
            </a:prstGeom>
            <a:noFill/>
            <a:ln w="9525">
              <a:noFill/>
              <a:miter lim="800000"/>
              <a:headEnd/>
              <a:tailEnd/>
            </a:ln>
          </p:spPr>
        </p:pic>
        <p:pic>
          <p:nvPicPr>
            <p:cNvPr id="13325" name="Picture 74" descr="D1 Platform ongc"/>
            <p:cNvPicPr>
              <a:picLocks noChangeAspect="1" noChangeArrowheads="1"/>
            </p:cNvPicPr>
            <p:nvPr/>
          </p:nvPicPr>
          <p:blipFill>
            <a:blip r:embed="rId5" cstate="print">
              <a:lum bright="12000"/>
            </a:blip>
            <a:srcRect l="30008" r="30008"/>
            <a:stretch>
              <a:fillRect/>
            </a:stretch>
          </p:blipFill>
          <p:spPr bwMode="auto">
            <a:xfrm>
              <a:off x="5021263" y="1402995"/>
              <a:ext cx="1549400" cy="3276600"/>
            </a:xfrm>
            <a:prstGeom prst="rect">
              <a:avLst/>
            </a:prstGeom>
            <a:noFill/>
            <a:ln w="9525">
              <a:noFill/>
              <a:miter lim="800000"/>
              <a:headEnd/>
              <a:tailEnd/>
            </a:ln>
          </p:spPr>
        </p:pic>
        <p:pic>
          <p:nvPicPr>
            <p:cNvPr id="13326" name="Picture 72" descr="DSCN2156"/>
            <p:cNvPicPr>
              <a:picLocks noChangeAspect="1" noChangeArrowheads="1"/>
            </p:cNvPicPr>
            <p:nvPr/>
          </p:nvPicPr>
          <p:blipFill>
            <a:blip r:embed="rId6" cstate="print">
              <a:lum bright="6000" contrast="18000"/>
            </a:blip>
            <a:srcRect l="16078"/>
            <a:stretch>
              <a:fillRect/>
            </a:stretch>
          </p:blipFill>
          <p:spPr bwMode="auto">
            <a:xfrm>
              <a:off x="3333750" y="1402995"/>
              <a:ext cx="1582737" cy="3276600"/>
            </a:xfrm>
            <a:prstGeom prst="rect">
              <a:avLst/>
            </a:prstGeom>
            <a:noFill/>
            <a:ln w="9525">
              <a:noFill/>
              <a:miter lim="800000"/>
              <a:headEnd/>
              <a:tailEnd/>
            </a:ln>
          </p:spPr>
        </p:pic>
        <p:pic>
          <p:nvPicPr>
            <p:cNvPr id="13327" name="Picture 71" descr="Mathura Ref IOCL"/>
            <p:cNvPicPr>
              <a:picLocks noChangeAspect="1" noChangeArrowheads="1"/>
            </p:cNvPicPr>
            <p:nvPr/>
          </p:nvPicPr>
          <p:blipFill>
            <a:blip r:embed="rId7" cstate="print"/>
            <a:srcRect l="44701" r="28200"/>
            <a:stretch>
              <a:fillRect/>
            </a:stretch>
          </p:blipFill>
          <p:spPr bwMode="auto">
            <a:xfrm>
              <a:off x="1806575" y="1402995"/>
              <a:ext cx="1444625" cy="3276600"/>
            </a:xfrm>
            <a:prstGeom prst="rect">
              <a:avLst/>
            </a:prstGeom>
            <a:noFill/>
            <a:ln w="9525">
              <a:noFill/>
              <a:miter lim="800000"/>
              <a:headEnd/>
              <a:tailEnd/>
            </a:ln>
          </p:spPr>
        </p:pic>
        <p:pic>
          <p:nvPicPr>
            <p:cNvPr id="13328" name="Picture 70" descr="Mathura Ref IOCL"/>
            <p:cNvPicPr>
              <a:picLocks noChangeAspect="1" noChangeArrowheads="1"/>
            </p:cNvPicPr>
            <p:nvPr/>
          </p:nvPicPr>
          <p:blipFill>
            <a:blip r:embed="rId7" cstate="print"/>
            <a:srcRect r="69305"/>
            <a:stretch>
              <a:fillRect/>
            </a:stretch>
          </p:blipFill>
          <p:spPr bwMode="auto">
            <a:xfrm>
              <a:off x="261938" y="1402995"/>
              <a:ext cx="1439862" cy="3276600"/>
            </a:xfrm>
            <a:prstGeom prst="rect">
              <a:avLst/>
            </a:prstGeom>
            <a:noFill/>
            <a:ln w="9525">
              <a:noFill/>
              <a:miter lim="800000"/>
              <a:headEnd/>
              <a:tailEnd/>
            </a:ln>
          </p:spPr>
        </p:pic>
        <p:sp>
          <p:nvSpPr>
            <p:cNvPr id="13329" name="Rectangle 68"/>
            <p:cNvSpPr>
              <a:spLocks noChangeArrowheads="1"/>
            </p:cNvSpPr>
            <p:nvPr/>
          </p:nvSpPr>
          <p:spPr bwMode="gray">
            <a:xfrm>
              <a:off x="261938" y="1008783"/>
              <a:ext cx="9377362" cy="381001"/>
            </a:xfrm>
            <a:prstGeom prst="rect">
              <a:avLst/>
            </a:prstGeom>
            <a:solidFill>
              <a:schemeClr val="bg1">
                <a:alpha val="50195"/>
              </a:schemeClr>
            </a:solidFill>
            <a:ln w="76200" algn="ctr">
              <a:noFill/>
              <a:miter lim="800000"/>
              <a:headEnd/>
              <a:tailEnd/>
            </a:ln>
          </p:spPr>
          <p:txBody>
            <a:bodyPr wrap="none" anchor="ctr"/>
            <a:lstStyle/>
            <a:p>
              <a:endParaRPr lang="en-US" dirty="0"/>
            </a:p>
          </p:txBody>
        </p:sp>
      </p:grpSp>
      <p:pic>
        <p:nvPicPr>
          <p:cNvPr id="13321" name="Picture 82" descr="EIL-Masthead"/>
          <p:cNvPicPr>
            <a:picLocks noChangeAspect="1" noChangeArrowheads="1"/>
          </p:cNvPicPr>
          <p:nvPr/>
        </p:nvPicPr>
        <p:blipFill>
          <a:blip r:embed="rId8" cstate="print"/>
          <a:srcRect/>
          <a:stretch>
            <a:fillRect/>
          </a:stretch>
        </p:blipFill>
        <p:spPr bwMode="auto">
          <a:xfrm>
            <a:off x="6229350" y="298450"/>
            <a:ext cx="3409950" cy="600075"/>
          </a:xfrm>
          <a:prstGeom prst="rect">
            <a:avLst/>
          </a:prstGeom>
          <a:noFill/>
          <a:ln w="9525">
            <a:noFill/>
            <a:miter lim="800000"/>
            <a:headEnd/>
            <a:tailEnd/>
          </a:ln>
        </p:spPr>
      </p:pic>
      <p:sp>
        <p:nvSpPr>
          <p:cNvPr id="18" name="Text Box 41"/>
          <p:cNvSpPr txBox="1">
            <a:spLocks noChangeArrowheads="1"/>
          </p:cNvSpPr>
          <p:nvPr/>
        </p:nvSpPr>
        <p:spPr bwMode="gray">
          <a:xfrm>
            <a:off x="326230" y="4132239"/>
            <a:ext cx="9248776" cy="513410"/>
          </a:xfrm>
          <a:prstGeom prst="rect">
            <a:avLst/>
          </a:prstGeom>
          <a:noFill/>
          <a:ln w="9525">
            <a:noFill/>
            <a:miter lim="800000"/>
            <a:headEnd/>
            <a:tailEnd/>
          </a:ln>
        </p:spPr>
        <p:txBody>
          <a:bodyPr wrap="square">
            <a:spAutoFit/>
          </a:bodyPr>
          <a:lstStyle/>
          <a:p>
            <a:r>
              <a:rPr lang="en-US" sz="2800" b="1" dirty="0" smtClean="0">
                <a:solidFill>
                  <a:schemeClr val="tx1">
                    <a:lumMod val="75000"/>
                    <a:lumOff val="25000"/>
                  </a:schemeClr>
                </a:solidFill>
              </a:rPr>
              <a:t>Surface and Underground Coal </a:t>
            </a:r>
            <a:r>
              <a:rPr lang="en-US" sz="2800" b="1" dirty="0" smtClean="0">
                <a:solidFill>
                  <a:schemeClr val="tx1">
                    <a:lumMod val="75000"/>
                    <a:lumOff val="25000"/>
                  </a:schemeClr>
                </a:solidFill>
              </a:rPr>
              <a:t>Gasification</a:t>
            </a:r>
          </a:p>
        </p:txBody>
      </p:sp>
      <p:sp>
        <p:nvSpPr>
          <p:cNvPr id="2" name="Rectangle 1"/>
          <p:cNvSpPr/>
          <p:nvPr/>
        </p:nvSpPr>
        <p:spPr>
          <a:xfrm>
            <a:off x="1586486" y="5727624"/>
            <a:ext cx="5933428" cy="1191095"/>
          </a:xfrm>
          <a:prstGeom prst="rect">
            <a:avLst/>
          </a:prstGeom>
        </p:spPr>
        <p:txBody>
          <a:bodyPr wrap="square">
            <a:spAutoFit/>
          </a:bodyPr>
          <a:lstStyle/>
          <a:p>
            <a:r>
              <a:rPr lang="en-IN" sz="2400" dirty="0"/>
              <a:t>6th Coal Summit, New </a:t>
            </a:r>
            <a:r>
              <a:rPr lang="en-IN" sz="2400" dirty="0" smtClean="0"/>
              <a:t>Delhi </a:t>
            </a:r>
          </a:p>
          <a:p>
            <a:r>
              <a:rPr lang="en-US" sz="2000" i="1" dirty="0" smtClean="0"/>
              <a:t>7 </a:t>
            </a:r>
            <a:r>
              <a:rPr lang="en-US" sz="2000" i="1" dirty="0"/>
              <a:t>Sept. </a:t>
            </a:r>
            <a:r>
              <a:rPr lang="en-US" sz="2000" i="1" dirty="0"/>
              <a:t>2016</a:t>
            </a:r>
          </a:p>
          <a:p>
            <a:endParaRPr lang="en-IN" sz="2400" dirty="0"/>
          </a:p>
        </p:txBody>
      </p:sp>
    </p:spTree>
  </p:cSld>
  <p:clrMapOvr>
    <a:masterClrMapping/>
  </p:clrMapOvr>
  <p:transition spd="slow"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 y="78565"/>
            <a:ext cx="9413875" cy="552552"/>
          </a:xfrm>
        </p:spPr>
        <p:txBody>
          <a:bodyPr/>
          <a:lstStyle/>
          <a:p>
            <a:pPr lvl="0" defTabSz="914400">
              <a:lnSpc>
                <a:spcPct val="105000"/>
              </a:lnSpc>
            </a:pPr>
            <a:r>
              <a:rPr lang="en-IN" sz="2800" dirty="0">
                <a:solidFill>
                  <a:schemeClr val="tx1"/>
                </a:solidFill>
              </a:rPr>
              <a:t>Major</a:t>
            </a:r>
            <a:r>
              <a:rPr lang="en-IN" sz="2800" dirty="0">
                <a:solidFill>
                  <a:schemeClr val="tx1"/>
                </a:solidFill>
                <a:latin typeface="inherit"/>
              </a:rPr>
              <a:t> </a:t>
            </a:r>
            <a:r>
              <a:rPr lang="en-IN" sz="2800" dirty="0">
                <a:solidFill>
                  <a:schemeClr val="tx1"/>
                </a:solidFill>
              </a:rPr>
              <a:t>Characteristics of Indian Coal </a:t>
            </a:r>
            <a:r>
              <a:rPr lang="en-IN" dirty="0" smtClean="0">
                <a:solidFill>
                  <a:schemeClr val="tx1"/>
                </a:solidFill>
              </a:rPr>
              <a:t> - Examples</a:t>
            </a:r>
            <a:endParaRPr lang="en-IN" sz="1800" dirty="0"/>
          </a:p>
        </p:txBody>
      </p:sp>
      <p:pic>
        <p:nvPicPr>
          <p:cNvPr id="5" name="Picture 4"/>
          <p:cNvPicPr>
            <a:picLocks noChangeAspect="1"/>
          </p:cNvPicPr>
          <p:nvPr/>
        </p:nvPicPr>
        <p:blipFill>
          <a:blip r:embed="rId3" cstate="print"/>
          <a:stretch>
            <a:fillRect/>
          </a:stretch>
        </p:blipFill>
        <p:spPr>
          <a:xfrm>
            <a:off x="1221581" y="790742"/>
            <a:ext cx="7529512" cy="5028850"/>
          </a:xfrm>
          <a:prstGeom prst="rect">
            <a:avLst/>
          </a:prstGeom>
          <a:ln w="19050">
            <a:solidFill>
              <a:srgbClr val="7030A0"/>
            </a:solidFill>
          </a:ln>
        </p:spPr>
      </p:pic>
      <p:sp>
        <p:nvSpPr>
          <p:cNvPr id="6" name="TextBox 3"/>
          <p:cNvSpPr txBox="1">
            <a:spLocks noChangeArrowheads="1"/>
          </p:cNvSpPr>
          <p:nvPr/>
        </p:nvSpPr>
        <p:spPr bwMode="auto">
          <a:xfrm>
            <a:off x="0" y="5803550"/>
            <a:ext cx="9550400" cy="286232"/>
          </a:xfrm>
          <a:prstGeom prst="rect">
            <a:avLst/>
          </a:prstGeom>
          <a:noFill/>
          <a:ln w="9525">
            <a:noFill/>
            <a:miter lim="800000"/>
            <a:headEnd/>
            <a:tailEnd/>
          </a:ln>
        </p:spPr>
        <p:txBody>
          <a:bodyPr wrap="square">
            <a:spAutoFit/>
          </a:bodyPr>
          <a:lstStyle/>
          <a:p>
            <a:r>
              <a:rPr lang="en-US" i="1" dirty="0">
                <a:solidFill>
                  <a:schemeClr val="tx1"/>
                </a:solidFill>
              </a:rPr>
              <a:t>Ref: </a:t>
            </a:r>
            <a:r>
              <a:rPr lang="en-US" i="1" dirty="0" err="1">
                <a:solidFill>
                  <a:schemeClr val="tx1"/>
                </a:solidFill>
              </a:rPr>
              <a:t>Iyengar</a:t>
            </a:r>
            <a:r>
              <a:rPr lang="en-US" i="1" dirty="0">
                <a:solidFill>
                  <a:schemeClr val="tx1"/>
                </a:solidFill>
              </a:rPr>
              <a:t>, R.K. &amp; </a:t>
            </a:r>
            <a:r>
              <a:rPr lang="en-US" i="1" dirty="0" err="1">
                <a:solidFill>
                  <a:schemeClr val="tx1"/>
                </a:solidFill>
              </a:rPr>
              <a:t>Haque</a:t>
            </a:r>
            <a:r>
              <a:rPr lang="en-US" i="1" dirty="0">
                <a:solidFill>
                  <a:schemeClr val="tx1"/>
                </a:solidFill>
              </a:rPr>
              <a:t> R. </a:t>
            </a:r>
            <a:r>
              <a:rPr lang="en-US" i="1" dirty="0" smtClean="0">
                <a:solidFill>
                  <a:schemeClr val="tx1"/>
                </a:solidFill>
              </a:rPr>
              <a:t>Gasification </a:t>
            </a:r>
            <a:r>
              <a:rPr lang="en-US" i="1" dirty="0">
                <a:solidFill>
                  <a:schemeClr val="tx1"/>
                </a:solidFill>
              </a:rPr>
              <a:t>of high-ash Indian coals for power generation. Fuel Processing Technology, 27 </a:t>
            </a:r>
            <a:r>
              <a:rPr lang="en-US" i="1" dirty="0" smtClean="0">
                <a:solidFill>
                  <a:schemeClr val="tx1"/>
                </a:solidFill>
              </a:rPr>
              <a:t>(1991) </a:t>
            </a:r>
            <a:r>
              <a:rPr lang="en-US" i="1" dirty="0">
                <a:solidFill>
                  <a:schemeClr val="tx1"/>
                </a:solidFill>
              </a:rPr>
              <a:t>247-262</a:t>
            </a:r>
          </a:p>
        </p:txBody>
      </p:sp>
      <p:sp>
        <p:nvSpPr>
          <p:cNvPr id="7" name="Rectangle 6"/>
          <p:cNvSpPr/>
          <p:nvPr/>
        </p:nvSpPr>
        <p:spPr bwMode="auto">
          <a:xfrm>
            <a:off x="1423686" y="2581154"/>
            <a:ext cx="7327407" cy="173621"/>
          </a:xfrm>
          <a:prstGeom prst="rect">
            <a:avLst/>
          </a:prstGeom>
          <a:solidFill>
            <a:schemeClr val="accent1">
              <a:alpha val="17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US" sz="1200" b="0" i="0" u="none" strike="noStrike" cap="none" normalizeH="0" baseline="0" smtClean="0">
              <a:ln>
                <a:noFill/>
              </a:ln>
              <a:solidFill>
                <a:schemeClr val="bg1"/>
              </a:solidFill>
              <a:effectLst/>
              <a:latin typeface="Arial" pitchFamily="34" charset="0"/>
            </a:endParaRPr>
          </a:p>
        </p:txBody>
      </p:sp>
      <p:sp>
        <p:nvSpPr>
          <p:cNvPr id="8" name="Rectangle 7"/>
          <p:cNvSpPr/>
          <p:nvPr/>
        </p:nvSpPr>
        <p:spPr bwMode="auto">
          <a:xfrm>
            <a:off x="1390873" y="4132837"/>
            <a:ext cx="7360220" cy="173621"/>
          </a:xfrm>
          <a:prstGeom prst="rect">
            <a:avLst/>
          </a:prstGeom>
          <a:solidFill>
            <a:srgbClr val="0B3D0B">
              <a:alpha val="14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US" sz="1200" b="0" i="0" u="none" strike="noStrike" cap="none" normalizeH="0" baseline="0" smtClean="0">
              <a:ln>
                <a:noFill/>
              </a:ln>
              <a:solidFill>
                <a:schemeClr val="bg1"/>
              </a:solidFill>
              <a:effectLst/>
              <a:latin typeface="Arial" pitchFamily="34" charset="0"/>
            </a:endParaRPr>
          </a:p>
        </p:txBody>
      </p:sp>
      <p:sp>
        <p:nvSpPr>
          <p:cNvPr id="9" name="Rectangle 8"/>
          <p:cNvSpPr/>
          <p:nvPr/>
        </p:nvSpPr>
        <p:spPr bwMode="auto">
          <a:xfrm>
            <a:off x="1404521" y="4362763"/>
            <a:ext cx="7346572" cy="509488"/>
          </a:xfrm>
          <a:prstGeom prst="rect">
            <a:avLst/>
          </a:prstGeom>
          <a:solidFill>
            <a:srgbClr val="7030A0">
              <a:alpha val="14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US" sz="1200" b="0" i="0" u="none" strike="noStrike" cap="none" normalizeH="0" baseline="0" smtClean="0">
              <a:ln>
                <a:noFill/>
              </a:ln>
              <a:solidFill>
                <a:schemeClr val="bg1"/>
              </a:solidFill>
              <a:effectLst/>
              <a:latin typeface="Arial" pitchFamily="34" charset="0"/>
            </a:endParaRPr>
          </a:p>
        </p:txBody>
      </p:sp>
      <p:sp>
        <p:nvSpPr>
          <p:cNvPr id="10" name="Rectangle 9"/>
          <p:cNvSpPr/>
          <p:nvPr/>
        </p:nvSpPr>
        <p:spPr bwMode="auto">
          <a:xfrm>
            <a:off x="1414103" y="3759794"/>
            <a:ext cx="7327407" cy="173621"/>
          </a:xfrm>
          <a:prstGeom prst="rect">
            <a:avLst/>
          </a:prstGeom>
          <a:solidFill>
            <a:srgbClr val="00B0F0">
              <a:alpha val="16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US" sz="1200" b="0" i="0" u="none" strike="noStrike" cap="none" normalizeH="0" baseline="0" smtClean="0">
              <a:ln>
                <a:noFill/>
              </a:ln>
              <a:solidFill>
                <a:schemeClr val="bg1"/>
              </a:solidFill>
              <a:effectLst/>
              <a:latin typeface="Arial" pitchFamily="34" charset="0"/>
            </a:endParaRPr>
          </a:p>
        </p:txBody>
      </p:sp>
      <p:cxnSp>
        <p:nvCxnSpPr>
          <p:cNvPr id="11" name="Straight Connector 10"/>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998272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14701" y="3928904"/>
            <a:ext cx="6291619" cy="2122808"/>
          </a:xfrm>
          <a:prstGeom prst="round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smtClean="0">
              <a:ln>
                <a:noFill/>
              </a:ln>
              <a:solidFill>
                <a:schemeClr val="bg1"/>
              </a:solidFill>
              <a:effectLst/>
              <a:latin typeface="Arial" pitchFamily="34" charset="0"/>
            </a:endParaRPr>
          </a:p>
        </p:txBody>
      </p:sp>
      <p:sp>
        <p:nvSpPr>
          <p:cNvPr id="10" name="Rounded Rectangle 9"/>
          <p:cNvSpPr/>
          <p:nvPr/>
        </p:nvSpPr>
        <p:spPr bwMode="auto">
          <a:xfrm>
            <a:off x="86033" y="1949379"/>
            <a:ext cx="6291618" cy="1979525"/>
          </a:xfrm>
          <a:prstGeom prst="round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smtClean="0">
              <a:ln>
                <a:noFill/>
              </a:ln>
              <a:solidFill>
                <a:schemeClr val="bg1"/>
              </a:solidFill>
              <a:effectLst/>
              <a:latin typeface="Arial" pitchFamily="34" charset="0"/>
            </a:endParaRPr>
          </a:p>
        </p:txBody>
      </p:sp>
      <p:sp>
        <p:nvSpPr>
          <p:cNvPr id="3" name="Rounded Rectangle 2"/>
          <p:cNvSpPr/>
          <p:nvPr/>
        </p:nvSpPr>
        <p:spPr bwMode="auto">
          <a:xfrm>
            <a:off x="109183" y="747849"/>
            <a:ext cx="6268468" cy="1201531"/>
          </a:xfrm>
          <a:prstGeom prst="round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smtClean="0">
              <a:ln>
                <a:noFill/>
              </a:ln>
              <a:solidFill>
                <a:schemeClr val="bg1"/>
              </a:solidFill>
              <a:effectLst/>
              <a:latin typeface="Arial" pitchFamily="34" charset="0"/>
            </a:endParaRPr>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solidFill>
                  <a:srgbClr val="000000"/>
                </a:solidFill>
              </a:rPr>
              <a:pPr>
                <a:defRPr/>
              </a:pPr>
              <a:t>11</a:t>
            </a:fld>
            <a:endParaRPr lang="en-US">
              <a:solidFill>
                <a:srgbClr val="000000"/>
              </a:solidFill>
            </a:endParaRPr>
          </a:p>
        </p:txBody>
      </p:sp>
      <p:sp>
        <p:nvSpPr>
          <p:cNvPr id="5" name="Rectangle 4"/>
          <p:cNvSpPr/>
          <p:nvPr/>
        </p:nvSpPr>
        <p:spPr>
          <a:xfrm>
            <a:off x="109182" y="724698"/>
            <a:ext cx="6268469" cy="4842864"/>
          </a:xfrm>
          <a:prstGeom prst="rect">
            <a:avLst/>
          </a:prstGeom>
        </p:spPr>
        <p:txBody>
          <a:bodyPr wrap="square">
            <a:spAutoFit/>
          </a:bodyPr>
          <a:lstStyle/>
          <a:p>
            <a:pPr algn="l">
              <a:buClr>
                <a:srgbClr val="FF0000"/>
              </a:buClr>
            </a:pPr>
            <a:r>
              <a:rPr lang="en-US" sz="1800" b="1" dirty="0" smtClean="0">
                <a:solidFill>
                  <a:schemeClr val="accent6">
                    <a:lumMod val="75000"/>
                  </a:schemeClr>
                </a:solidFill>
              </a:rPr>
              <a:t>ENTRAINED BED TECHNOLOGY</a:t>
            </a:r>
            <a:endParaRPr lang="en-IN" sz="1800" b="1" dirty="0" smtClean="0">
              <a:solidFill>
                <a:schemeClr val="accent6">
                  <a:lumMod val="75000"/>
                </a:schemeClr>
              </a:solidFill>
            </a:endParaRPr>
          </a:p>
          <a:p>
            <a:pPr marL="285750" indent="-285750" algn="l">
              <a:buClr>
                <a:srgbClr val="0070C0"/>
              </a:buClr>
              <a:buFontTx/>
              <a:buChar char="-"/>
            </a:pPr>
            <a:r>
              <a:rPr lang="en-IN" sz="1600" dirty="0" smtClean="0">
                <a:solidFill>
                  <a:srgbClr val="0070C0"/>
                </a:solidFill>
              </a:rPr>
              <a:t>High </a:t>
            </a:r>
            <a:r>
              <a:rPr lang="en-IN" sz="1600" dirty="0">
                <a:solidFill>
                  <a:srgbClr val="0070C0"/>
                </a:solidFill>
              </a:rPr>
              <a:t>ash content with a high melting point </a:t>
            </a:r>
            <a:r>
              <a:rPr lang="en-IN" sz="1600" dirty="0" smtClean="0">
                <a:solidFill>
                  <a:srgbClr val="0070C0"/>
                </a:solidFill>
              </a:rPr>
              <a:t>- difficulties </a:t>
            </a:r>
            <a:r>
              <a:rPr lang="en-IN" sz="1600" dirty="0">
                <a:solidFill>
                  <a:srgbClr val="0070C0"/>
                </a:solidFill>
              </a:rPr>
              <a:t>to all </a:t>
            </a:r>
            <a:endParaRPr lang="en-IN" sz="1600" dirty="0" smtClean="0">
              <a:solidFill>
                <a:srgbClr val="0070C0"/>
              </a:solidFill>
            </a:endParaRPr>
          </a:p>
          <a:p>
            <a:pPr algn="l">
              <a:buClr>
                <a:srgbClr val="0070C0"/>
              </a:buClr>
            </a:pPr>
            <a:r>
              <a:rPr lang="en-IN" sz="1600" dirty="0" smtClean="0">
                <a:solidFill>
                  <a:srgbClr val="0070C0"/>
                </a:solidFill>
              </a:rPr>
              <a:t>     slagging processes - to </a:t>
            </a:r>
            <a:r>
              <a:rPr lang="en-IN" sz="1600" dirty="0">
                <a:solidFill>
                  <a:srgbClr val="0070C0"/>
                </a:solidFill>
              </a:rPr>
              <a:t>be looked non-</a:t>
            </a:r>
            <a:r>
              <a:rPr lang="en-IN" sz="1600" dirty="0" err="1">
                <a:solidFill>
                  <a:srgbClr val="0070C0"/>
                </a:solidFill>
              </a:rPr>
              <a:t>slagging</a:t>
            </a:r>
            <a:r>
              <a:rPr lang="en-IN" sz="1600" dirty="0">
                <a:solidFill>
                  <a:srgbClr val="0070C0"/>
                </a:solidFill>
              </a:rPr>
              <a:t> </a:t>
            </a:r>
            <a:r>
              <a:rPr lang="en-IN" sz="1600" dirty="0" smtClean="0">
                <a:solidFill>
                  <a:srgbClr val="0070C0"/>
                </a:solidFill>
              </a:rPr>
              <a:t>processes.                                  </a:t>
            </a:r>
            <a:r>
              <a:rPr lang="en-US" sz="1600" dirty="0" smtClean="0">
                <a:solidFill>
                  <a:srgbClr val="0070C0"/>
                </a:solidFill>
              </a:rPr>
              <a:t>penetration of slag into refractory line </a:t>
            </a:r>
            <a:endParaRPr lang="en-IN" sz="1600" dirty="0" smtClean="0">
              <a:solidFill>
                <a:srgbClr val="0070C0"/>
              </a:solidFill>
            </a:endParaRPr>
          </a:p>
          <a:p>
            <a:pPr marL="0" lvl="2" algn="l">
              <a:buClr>
                <a:srgbClr val="FF0000"/>
              </a:buClr>
            </a:pPr>
            <a:endParaRPr lang="en-IN" sz="1600" dirty="0" smtClean="0">
              <a:solidFill>
                <a:schemeClr val="tx1"/>
              </a:solidFill>
            </a:endParaRPr>
          </a:p>
          <a:p>
            <a:pPr algn="l">
              <a:buClr>
                <a:srgbClr val="FF0000"/>
              </a:buClr>
            </a:pPr>
            <a:r>
              <a:rPr lang="en-US" sz="1800" b="1" dirty="0" smtClean="0">
                <a:solidFill>
                  <a:schemeClr val="accent6">
                    <a:lumMod val="75000"/>
                  </a:schemeClr>
                </a:solidFill>
              </a:rPr>
              <a:t>FIXED </a:t>
            </a:r>
            <a:r>
              <a:rPr lang="en-US" sz="1800" b="1" dirty="0">
                <a:solidFill>
                  <a:schemeClr val="accent6">
                    <a:lumMod val="75000"/>
                  </a:schemeClr>
                </a:solidFill>
              </a:rPr>
              <a:t>BED (MOVING BED) TECHNOLOGY </a:t>
            </a:r>
          </a:p>
          <a:p>
            <a:pPr marL="285750" indent="-285750" algn="l">
              <a:buClr>
                <a:srgbClr val="0070C0"/>
              </a:buClr>
              <a:buFont typeface="Wingdings" panose="05000000000000000000" pitchFamily="2" charset="2"/>
              <a:buChar char="ü"/>
            </a:pPr>
            <a:r>
              <a:rPr lang="en-US" sz="1600" dirty="0">
                <a:solidFill>
                  <a:srgbClr val="0070C0"/>
                </a:solidFill>
              </a:rPr>
              <a:t>Byproducts including tar, phenols, </a:t>
            </a:r>
            <a:r>
              <a:rPr lang="en-US" sz="1600" dirty="0" smtClean="0">
                <a:solidFill>
                  <a:srgbClr val="0070C0"/>
                </a:solidFill>
              </a:rPr>
              <a:t>ammonia, BTX naphtha </a:t>
            </a:r>
            <a:r>
              <a:rPr lang="en-US" sz="1600" dirty="0" err="1">
                <a:solidFill>
                  <a:srgbClr val="0070C0"/>
                </a:solidFill>
              </a:rPr>
              <a:t>etc</a:t>
            </a:r>
            <a:r>
              <a:rPr lang="en-US" sz="1600" dirty="0">
                <a:solidFill>
                  <a:srgbClr val="0070C0"/>
                </a:solidFill>
              </a:rPr>
              <a:t> </a:t>
            </a:r>
            <a:r>
              <a:rPr lang="en-US" sz="1600" dirty="0" smtClean="0">
                <a:solidFill>
                  <a:srgbClr val="0070C0"/>
                </a:solidFill>
              </a:rPr>
              <a:t>– marketing on </a:t>
            </a:r>
            <a:r>
              <a:rPr lang="en-US" sz="1600" dirty="0">
                <a:solidFill>
                  <a:srgbClr val="0070C0"/>
                </a:solidFill>
              </a:rPr>
              <a:t>sustained basis.</a:t>
            </a:r>
          </a:p>
          <a:p>
            <a:pPr marL="285750" indent="-285750" algn="l">
              <a:buClr>
                <a:srgbClr val="0070C0"/>
              </a:buClr>
              <a:buFont typeface="Wingdings" panose="05000000000000000000" pitchFamily="2" charset="2"/>
              <a:buChar char="ü"/>
            </a:pPr>
            <a:r>
              <a:rPr lang="en-US" sz="1600" dirty="0">
                <a:solidFill>
                  <a:srgbClr val="0070C0"/>
                </a:solidFill>
              </a:rPr>
              <a:t>For high ash coals availability factor of gasifier- spare gasifier needed</a:t>
            </a:r>
          </a:p>
          <a:p>
            <a:pPr marL="285750" indent="-285750" algn="l">
              <a:buClr>
                <a:srgbClr val="0070C0"/>
              </a:buClr>
              <a:buFont typeface="Wingdings" panose="05000000000000000000" pitchFamily="2" charset="2"/>
              <a:buChar char="ü"/>
            </a:pPr>
            <a:r>
              <a:rPr lang="en-US" sz="1600" dirty="0">
                <a:solidFill>
                  <a:srgbClr val="0070C0"/>
                </a:solidFill>
              </a:rPr>
              <a:t>Coal washing &amp; or blending of low ash coal is necessary for Indian coal </a:t>
            </a:r>
          </a:p>
          <a:p>
            <a:pPr algn="l">
              <a:buClr>
                <a:srgbClr val="FF0000"/>
              </a:buClr>
            </a:pPr>
            <a:r>
              <a:rPr lang="en-IN" sz="1800" b="1" dirty="0" smtClean="0">
                <a:solidFill>
                  <a:schemeClr val="accent6">
                    <a:lumMod val="75000"/>
                  </a:schemeClr>
                </a:solidFill>
              </a:rPr>
              <a:t>FLUIDIZED </a:t>
            </a:r>
            <a:r>
              <a:rPr lang="en-IN" sz="1800" b="1" dirty="0">
                <a:solidFill>
                  <a:schemeClr val="accent6">
                    <a:lumMod val="75000"/>
                  </a:schemeClr>
                </a:solidFill>
              </a:rPr>
              <a:t>BED GASIFICATION </a:t>
            </a:r>
          </a:p>
          <a:p>
            <a:pPr marL="285750" indent="-285750" algn="l">
              <a:buClr>
                <a:srgbClr val="0070C0"/>
              </a:buClr>
              <a:buFont typeface="Wingdings" panose="05000000000000000000" pitchFamily="2" charset="2"/>
              <a:buChar char="ü"/>
            </a:pPr>
            <a:r>
              <a:rPr lang="en-IN" sz="1600" dirty="0">
                <a:solidFill>
                  <a:srgbClr val="0070C0"/>
                </a:solidFill>
              </a:rPr>
              <a:t> Provides better mixing, particle- gas contact &amp; heat transfer</a:t>
            </a:r>
          </a:p>
          <a:p>
            <a:pPr marL="285750" indent="-285750" algn="l">
              <a:buClr>
                <a:srgbClr val="0070C0"/>
              </a:buClr>
              <a:buFont typeface="Wingdings" panose="05000000000000000000" pitchFamily="2" charset="2"/>
              <a:buChar char="ü"/>
            </a:pPr>
            <a:r>
              <a:rPr lang="en-IN" sz="1600" dirty="0">
                <a:solidFill>
                  <a:srgbClr val="0070C0"/>
                </a:solidFill>
              </a:rPr>
              <a:t> Long residence time</a:t>
            </a:r>
          </a:p>
          <a:p>
            <a:pPr marL="285750" indent="-285750" algn="l">
              <a:buClr>
                <a:srgbClr val="0070C0"/>
              </a:buClr>
              <a:buFont typeface="Wingdings" panose="05000000000000000000" pitchFamily="2" charset="2"/>
              <a:buChar char="ü"/>
            </a:pPr>
            <a:r>
              <a:rPr lang="en-IN" sz="1600" dirty="0">
                <a:solidFill>
                  <a:srgbClr val="0070C0"/>
                </a:solidFill>
              </a:rPr>
              <a:t> High carbon conversion at moderate operating temperature</a:t>
            </a:r>
          </a:p>
          <a:p>
            <a:pPr marL="285750" indent="-285750" algn="l">
              <a:buClr>
                <a:srgbClr val="0070C0"/>
              </a:buClr>
              <a:buFont typeface="Wingdings" panose="05000000000000000000" pitchFamily="2" charset="2"/>
              <a:buChar char="ü"/>
            </a:pPr>
            <a:r>
              <a:rPr lang="en-IN" sz="1600" dirty="0">
                <a:solidFill>
                  <a:srgbClr val="0070C0"/>
                </a:solidFill>
              </a:rPr>
              <a:t> Little or no tar, oils, phenols &amp; other liquids</a:t>
            </a:r>
          </a:p>
          <a:p>
            <a:pPr marL="285750" indent="-285750" algn="l">
              <a:buClr>
                <a:srgbClr val="0070C0"/>
              </a:buClr>
              <a:buFont typeface="Wingdings" panose="05000000000000000000" pitchFamily="2" charset="2"/>
              <a:buChar char="ü"/>
            </a:pPr>
            <a:r>
              <a:rPr lang="en-IN" sz="1600" dirty="0">
                <a:solidFill>
                  <a:srgbClr val="0070C0"/>
                </a:solidFill>
              </a:rPr>
              <a:t> Avoids ash agglomeration for high ash fusion temperature</a:t>
            </a:r>
          </a:p>
        </p:txBody>
      </p:sp>
      <p:sp>
        <p:nvSpPr>
          <p:cNvPr id="2" name="Rectangle 1"/>
          <p:cNvSpPr/>
          <p:nvPr/>
        </p:nvSpPr>
        <p:spPr>
          <a:xfrm>
            <a:off x="109182" y="160154"/>
            <a:ext cx="8880529" cy="513410"/>
          </a:xfrm>
          <a:prstGeom prst="rect">
            <a:avLst/>
          </a:prstGeom>
        </p:spPr>
        <p:txBody>
          <a:bodyPr wrap="square">
            <a:spAutoFit/>
          </a:bodyPr>
          <a:lstStyle/>
          <a:p>
            <a:pPr algn="l"/>
            <a:r>
              <a:rPr lang="en-IN" sz="2800" b="1" kern="0" dirty="0" smtClean="0">
                <a:solidFill>
                  <a:schemeClr val="tx1"/>
                </a:solidFill>
                <a:latin typeface="Arial"/>
              </a:rPr>
              <a:t>Suitability of Fluidized Bed for </a:t>
            </a:r>
            <a:r>
              <a:rPr lang="en-IN" sz="2800" b="1" kern="0" dirty="0">
                <a:solidFill>
                  <a:schemeClr val="tx1"/>
                </a:solidFill>
                <a:latin typeface="Arial"/>
              </a:rPr>
              <a:t>I</a:t>
            </a:r>
            <a:r>
              <a:rPr lang="en-IN" sz="2800" b="1" kern="0" dirty="0" smtClean="0">
                <a:solidFill>
                  <a:schemeClr val="tx1"/>
                </a:solidFill>
                <a:latin typeface="Arial"/>
              </a:rPr>
              <a:t>ndian Coal </a:t>
            </a:r>
            <a:endParaRPr lang="en-IN" sz="1600" dirty="0">
              <a:solidFill>
                <a:schemeClr val="tx1"/>
              </a:solidFill>
            </a:endParaRPr>
          </a:p>
        </p:txBody>
      </p:sp>
      <p:pic>
        <p:nvPicPr>
          <p:cNvPr id="33794" name="Picture 2"/>
          <p:cNvPicPr>
            <a:picLocks noChangeAspect="1" noChangeArrowheads="1"/>
          </p:cNvPicPr>
          <p:nvPr/>
        </p:nvPicPr>
        <p:blipFill>
          <a:blip r:embed="rId3" cstate="print"/>
          <a:srcRect/>
          <a:stretch>
            <a:fillRect/>
          </a:stretch>
        </p:blipFill>
        <p:spPr bwMode="auto">
          <a:xfrm>
            <a:off x="6759089" y="747849"/>
            <a:ext cx="2946350" cy="1797120"/>
          </a:xfrm>
          <a:prstGeom prst="rect">
            <a:avLst/>
          </a:prstGeom>
          <a:noFill/>
          <a:ln w="9525">
            <a:noFill/>
            <a:miter lim="800000"/>
            <a:headEnd/>
            <a:tailEnd/>
          </a:ln>
          <a:effectLst/>
        </p:spPr>
      </p:pic>
      <p:pic>
        <p:nvPicPr>
          <p:cNvPr id="33795" name="Picture 3"/>
          <p:cNvPicPr>
            <a:picLocks noChangeAspect="1" noChangeArrowheads="1"/>
          </p:cNvPicPr>
          <p:nvPr/>
        </p:nvPicPr>
        <p:blipFill>
          <a:blip r:embed="rId4" cstate="print"/>
          <a:srcRect/>
          <a:stretch>
            <a:fillRect/>
          </a:stretch>
        </p:blipFill>
        <p:spPr bwMode="auto">
          <a:xfrm>
            <a:off x="6759089" y="2538425"/>
            <a:ext cx="3090650" cy="1837887"/>
          </a:xfrm>
          <a:prstGeom prst="rect">
            <a:avLst/>
          </a:prstGeom>
          <a:noFill/>
          <a:ln w="9525">
            <a:noFill/>
            <a:miter lim="800000"/>
            <a:headEnd/>
            <a:tailEnd/>
          </a:ln>
          <a:effectLst/>
        </p:spPr>
      </p:pic>
      <p:pic>
        <p:nvPicPr>
          <p:cNvPr id="33796" name="Picture 4"/>
          <p:cNvPicPr>
            <a:picLocks noChangeAspect="1" noChangeArrowheads="1"/>
          </p:cNvPicPr>
          <p:nvPr/>
        </p:nvPicPr>
        <p:blipFill>
          <a:blip r:embed="rId5" cstate="print"/>
          <a:srcRect/>
          <a:stretch>
            <a:fillRect/>
          </a:stretch>
        </p:blipFill>
        <p:spPr bwMode="auto">
          <a:xfrm>
            <a:off x="6597039" y="4457338"/>
            <a:ext cx="3233424" cy="1805264"/>
          </a:xfrm>
          <a:prstGeom prst="rect">
            <a:avLst/>
          </a:prstGeom>
          <a:noFill/>
          <a:ln w="9525">
            <a:noFill/>
            <a:miter lim="800000"/>
            <a:headEnd/>
            <a:tailEnd/>
          </a:ln>
          <a:effectLst/>
        </p:spPr>
      </p:pic>
      <p:pic>
        <p:nvPicPr>
          <p:cNvPr id="33797" name="Picture 5"/>
          <p:cNvPicPr>
            <a:picLocks noChangeAspect="1" noChangeArrowheads="1"/>
          </p:cNvPicPr>
          <p:nvPr/>
        </p:nvPicPr>
        <p:blipFill>
          <a:blip r:embed="rId6" cstate="print"/>
          <a:srcRect/>
          <a:stretch>
            <a:fillRect/>
          </a:stretch>
        </p:blipFill>
        <p:spPr bwMode="auto">
          <a:xfrm>
            <a:off x="4114864" y="5490546"/>
            <a:ext cx="577014" cy="435591"/>
          </a:xfrm>
          <a:prstGeom prst="rect">
            <a:avLst/>
          </a:prstGeom>
          <a:noFill/>
          <a:ln w="9525">
            <a:noFill/>
            <a:miter lim="800000"/>
            <a:headEnd/>
            <a:tailEnd/>
          </a:ln>
          <a:effectLst>
            <a:outerShdw blurRad="63500" dist="50800" dir="5400000" algn="ctr" rotWithShape="0">
              <a:srgbClr val="000000">
                <a:alpha val="0"/>
              </a:srgbClr>
            </a:outerShdw>
          </a:effectLst>
        </p:spPr>
      </p:pic>
      <p:sp>
        <p:nvSpPr>
          <p:cNvPr id="6" name="Rectangle 5"/>
          <p:cNvSpPr/>
          <p:nvPr/>
        </p:nvSpPr>
        <p:spPr>
          <a:xfrm>
            <a:off x="1902480" y="5403642"/>
            <a:ext cx="2189234" cy="609398"/>
          </a:xfrm>
          <a:prstGeom prst="rect">
            <a:avLst/>
          </a:prstGeom>
          <a:noFill/>
        </p:spPr>
        <p:txBody>
          <a:bodyPr wrap="square" lIns="91440" tIns="45720" rIns="91440" bIns="45720">
            <a:spAutoFit/>
          </a:bodyPr>
          <a:lstStyle/>
          <a:p>
            <a:pPr algn="ctr"/>
            <a:r>
              <a:rPr lang="en-US"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Suitable</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127034253"/>
      </p:ext>
    </p:extLst>
  </p:cSld>
  <p:clrMapOvr>
    <a:masterClrMapping/>
  </p:clrMapOvr>
  <p:transition spd="slow"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7"/>
                                        </p:tgtEl>
                                        <p:attrNameLst>
                                          <p:attrName>style.visibility</p:attrName>
                                        </p:attrNameLst>
                                      </p:cBhvr>
                                      <p:to>
                                        <p:strVal val="visible"/>
                                      </p:to>
                                    </p:set>
                                    <p:anim calcmode="lin" valueType="num">
                                      <p:cBhvr additive="base">
                                        <p:cTn id="11" dur="500" fill="hold"/>
                                        <p:tgtEl>
                                          <p:spTgt spid="33797"/>
                                        </p:tgtEl>
                                        <p:attrNameLst>
                                          <p:attrName>ppt_x</p:attrName>
                                        </p:attrNameLst>
                                      </p:cBhvr>
                                      <p:tavLst>
                                        <p:tav tm="0">
                                          <p:val>
                                            <p:strVal val="#ppt_x"/>
                                          </p:val>
                                        </p:tav>
                                        <p:tav tm="100000">
                                          <p:val>
                                            <p:strVal val="#ppt_x"/>
                                          </p:val>
                                        </p:tav>
                                      </p:tavLst>
                                    </p:anim>
                                    <p:anim calcmode="lin" valueType="num">
                                      <p:cBhvr additive="base">
                                        <p:cTn id="12"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73661426"/>
              </p:ext>
            </p:extLst>
          </p:nvPr>
        </p:nvGraphicFramePr>
        <p:xfrm>
          <a:off x="14516" y="685317"/>
          <a:ext cx="9891484" cy="6172683"/>
        </p:xfrm>
        <a:graphic>
          <a:graphicData uri="http://schemas.openxmlformats.org/drawingml/2006/table">
            <a:tbl>
              <a:tblPr>
                <a:tableStyleId>{5C22544A-7EE6-4342-B048-85BDC9FD1C3A}</a:tableStyleId>
              </a:tblPr>
              <a:tblGrid>
                <a:gridCol w="1369441"/>
                <a:gridCol w="1234793"/>
                <a:gridCol w="1234793"/>
                <a:gridCol w="646740"/>
                <a:gridCol w="1028111"/>
                <a:gridCol w="1247928"/>
                <a:gridCol w="620681"/>
                <a:gridCol w="2508997"/>
              </a:tblGrid>
              <a:tr h="181199">
                <a:tc>
                  <a:txBody>
                    <a:bodyPr/>
                    <a:lstStyle/>
                    <a:p>
                      <a:pPr algn="l" rtl="0" fontAlgn="t"/>
                      <a:r>
                        <a:rPr lang="en-IN" sz="1200" b="1" u="none" strike="noStrike" dirty="0">
                          <a:effectLst/>
                        </a:rPr>
                        <a:t>Plant</a:t>
                      </a:r>
                      <a:endParaRPr lang="en-IN" sz="1200" b="1"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200" b="1" u="none" strike="noStrike">
                          <a:effectLst/>
                        </a:rPr>
                        <a:t>Application</a:t>
                      </a:r>
                      <a:endParaRPr lang="en-IN" sz="1200" b="1"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200" b="1" u="none" strike="noStrike" dirty="0">
                          <a:effectLst/>
                        </a:rPr>
                        <a:t>Technology</a:t>
                      </a:r>
                      <a:endParaRPr lang="en-IN" sz="1200" b="1"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200" b="1" u="none" strike="noStrike" dirty="0">
                          <a:effectLst/>
                        </a:rPr>
                        <a:t>Feed</a:t>
                      </a:r>
                      <a:endParaRPr lang="en-IN" sz="1200" b="1"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200" b="1" u="none" strike="noStrike" dirty="0">
                          <a:effectLst/>
                        </a:rPr>
                        <a:t>Capacity </a:t>
                      </a:r>
                      <a:endParaRPr lang="en-IN" sz="1200" b="1"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200" b="1" u="none" strike="noStrike" dirty="0">
                          <a:effectLst/>
                        </a:rPr>
                        <a:t>Commissioned</a:t>
                      </a:r>
                      <a:endParaRPr lang="en-IN" sz="1200" b="1"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200" b="1" u="none" strike="noStrike" dirty="0">
                          <a:effectLst/>
                        </a:rPr>
                        <a:t>Closed</a:t>
                      </a:r>
                      <a:endParaRPr lang="en-IN" sz="1200" b="1"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200" b="1" u="none" strike="noStrike" dirty="0">
                          <a:effectLst/>
                        </a:rPr>
                        <a:t>Remarks</a:t>
                      </a:r>
                      <a:endParaRPr lang="en-IN" sz="1200" b="1"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r>
              <a:tr h="196544">
                <a:tc>
                  <a:txBody>
                    <a:bodyPr/>
                    <a:lstStyle/>
                    <a:p>
                      <a:pPr algn="l" rtl="0" fontAlgn="t"/>
                      <a:r>
                        <a:rPr lang="en-IN" sz="1100" u="none" strike="noStrike" dirty="0" err="1">
                          <a:effectLst/>
                        </a:rPr>
                        <a:t>Ramagundam</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dirty="0">
                          <a:effectLst/>
                        </a:rPr>
                        <a:t>Fertilizer</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rowSpan="3">
                  <a:txBody>
                    <a:bodyPr/>
                    <a:lstStyle/>
                    <a:p>
                      <a:pPr algn="ctr" rtl="0" fontAlgn="t"/>
                      <a:r>
                        <a:rPr lang="en-IN" sz="1100" u="none" strike="noStrike" dirty="0">
                          <a:effectLst/>
                        </a:rPr>
                        <a:t>Entrained Bed</a:t>
                      </a:r>
                      <a:br>
                        <a:rPr lang="en-IN" sz="1100" u="none" strike="noStrike" dirty="0">
                          <a:effectLst/>
                        </a:rPr>
                      </a:br>
                      <a:r>
                        <a:rPr lang="en-IN" sz="1100" u="none" strike="noStrike" dirty="0">
                          <a:effectLst/>
                        </a:rPr>
                        <a:t/>
                      </a:r>
                      <a:br>
                        <a:rPr lang="en-IN" sz="1100" u="none" strike="noStrike" dirty="0">
                          <a:effectLst/>
                        </a:rPr>
                      </a:br>
                      <a:r>
                        <a:rPr lang="en-IN" sz="1100" u="none" strike="noStrike" dirty="0">
                          <a:effectLst/>
                        </a:rPr>
                        <a:t>(</a:t>
                      </a:r>
                      <a:r>
                        <a:rPr lang="en-IN" sz="1100" u="none" strike="noStrike" dirty="0" err="1">
                          <a:effectLst/>
                        </a:rPr>
                        <a:t>Koppers-Totzek</a:t>
                      </a:r>
                      <a:r>
                        <a:rPr lang="en-IN" sz="1100" u="none" strike="noStrike" dirty="0">
                          <a:effectLst/>
                        </a:rPr>
                        <a:t>, Atm. Pressure)</a:t>
                      </a:r>
                      <a:br>
                        <a:rPr lang="en-IN" sz="1100" u="none" strike="noStrike" dirty="0">
                          <a:effectLst/>
                        </a:rPr>
                      </a:br>
                      <a:r>
                        <a:rPr lang="en-IN" sz="1100" u="none" strike="noStrike" dirty="0">
                          <a:effectLst/>
                        </a:rPr>
                        <a:t/>
                      </a:r>
                      <a:br>
                        <a:rPr lang="en-IN" sz="1100" u="none" strike="noStrike" dirty="0">
                          <a:effectLst/>
                        </a:rPr>
                      </a:br>
                      <a:r>
                        <a:rPr lang="en-IN" sz="1100" u="none" strike="noStrike" dirty="0">
                          <a:effectLst/>
                        </a:rPr>
                        <a:t>Actual Capacity Utilization : 50-65 %  </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dirty="0">
                          <a:effectLst/>
                        </a:rPr>
                        <a:t>Coal</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dirty="0">
                          <a:effectLst/>
                        </a:rPr>
                        <a:t>3000 TPD</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ctr" rtl="0" fontAlgn="ctr"/>
                      <a:r>
                        <a:rPr lang="en-IN" sz="1100" u="none" strike="noStrike" dirty="0">
                          <a:effectLst/>
                        </a:rPr>
                        <a:t>1980</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tx2">
                        <a:lumMod val="20000"/>
                        <a:lumOff val="80000"/>
                      </a:schemeClr>
                    </a:solidFill>
                  </a:tcPr>
                </a:tc>
                <a:tc>
                  <a:txBody>
                    <a:bodyPr/>
                    <a:lstStyle/>
                    <a:p>
                      <a:pPr algn="ctr" rtl="0" fontAlgn="ctr"/>
                      <a:r>
                        <a:rPr lang="en-IN" sz="1100" u="none" strike="noStrike" dirty="0">
                          <a:effectLst/>
                        </a:rPr>
                        <a:t>1999</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tx2">
                        <a:lumMod val="20000"/>
                        <a:lumOff val="80000"/>
                      </a:schemeClr>
                    </a:solidFill>
                  </a:tcPr>
                </a:tc>
                <a:tc rowSpan="2">
                  <a:txBody>
                    <a:bodyPr/>
                    <a:lstStyle/>
                    <a:p>
                      <a:pPr algn="l" rtl="0" fontAlgn="t"/>
                      <a:r>
                        <a:rPr lang="en-IN" sz="1100" u="none" strike="noStrike" dirty="0">
                          <a:effectLst/>
                        </a:rPr>
                        <a:t>Ash Content (Design/Actual) </a:t>
                      </a:r>
                      <a:br>
                        <a:rPr lang="en-IN" sz="1100" u="none" strike="noStrike" dirty="0">
                          <a:effectLst/>
                        </a:rPr>
                      </a:br>
                      <a:r>
                        <a:rPr lang="en-IN" sz="1100" u="none" strike="noStrike" dirty="0">
                          <a:effectLst/>
                        </a:rPr>
                        <a:t>19% </a:t>
                      </a:r>
                      <a:r>
                        <a:rPr lang="en-IN" sz="1100" u="none" strike="noStrike" dirty="0" err="1">
                          <a:effectLst/>
                        </a:rPr>
                        <a:t>Vs</a:t>
                      </a:r>
                      <a:r>
                        <a:rPr lang="en-IN" sz="1100" u="none" strike="noStrike" dirty="0">
                          <a:effectLst/>
                        </a:rPr>
                        <a:t> 35 (Max 46) </a:t>
                      </a:r>
                      <a:br>
                        <a:rPr lang="en-IN" sz="1100" u="none" strike="noStrike" dirty="0">
                          <a:effectLst/>
                        </a:rPr>
                      </a:br>
                      <a:r>
                        <a:rPr lang="en-IN" sz="1100" u="none" strike="noStrike" dirty="0">
                          <a:effectLst/>
                        </a:rPr>
                        <a:t> </a:t>
                      </a:r>
                      <a:br>
                        <a:rPr lang="en-IN" sz="1100" u="none" strike="noStrike" dirty="0">
                          <a:effectLst/>
                        </a:rPr>
                      </a:br>
                      <a:r>
                        <a:rPr lang="en-IN" sz="1100" u="none" strike="noStrike" dirty="0">
                          <a:effectLst/>
                        </a:rPr>
                        <a:t>Moisture Content (Design/Actual)</a:t>
                      </a:r>
                      <a:br>
                        <a:rPr lang="en-IN" sz="1100" u="none" strike="noStrike" dirty="0">
                          <a:effectLst/>
                        </a:rPr>
                      </a:br>
                      <a:r>
                        <a:rPr lang="en-IN" sz="1100" u="none" strike="noStrike" dirty="0">
                          <a:effectLst/>
                        </a:rPr>
                        <a:t>8% </a:t>
                      </a:r>
                      <a:r>
                        <a:rPr lang="en-IN" sz="1100" u="none" strike="noStrike" dirty="0" err="1">
                          <a:effectLst/>
                        </a:rPr>
                        <a:t>Vs</a:t>
                      </a:r>
                      <a:r>
                        <a:rPr lang="en-IN" sz="1100" u="none" strike="noStrike" dirty="0">
                          <a:effectLst/>
                        </a:rPr>
                        <a:t> 15-22% </a:t>
                      </a:r>
                      <a:endParaRPr lang="en-IN" sz="1100" b="0" i="1"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r>
              <a:tr h="652292">
                <a:tc>
                  <a:txBody>
                    <a:bodyPr/>
                    <a:lstStyle/>
                    <a:p>
                      <a:pPr algn="l" rtl="0" fontAlgn="t"/>
                      <a:r>
                        <a:rPr lang="en-IN" sz="1100" u="none" strike="noStrike" dirty="0" err="1">
                          <a:effectLst/>
                        </a:rPr>
                        <a:t>Talcher</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dirty="0">
                          <a:effectLst/>
                        </a:rPr>
                        <a:t>Fertilizer</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vMerge="1">
                  <a:txBody>
                    <a:bodyPr/>
                    <a:lstStyle/>
                    <a:p>
                      <a:endParaRPr lang="en-IN"/>
                    </a:p>
                  </a:txBody>
                  <a:tcPr/>
                </a:tc>
                <a:tc>
                  <a:txBody>
                    <a:bodyPr/>
                    <a:lstStyle/>
                    <a:p>
                      <a:pPr algn="l" rtl="0" fontAlgn="t"/>
                      <a:r>
                        <a:rPr lang="en-IN" sz="1100" u="none" strike="noStrike">
                          <a:effectLst/>
                        </a:rPr>
                        <a:t>Coal</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a:effectLst/>
                        </a:rPr>
                        <a:t>3000 TPD</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ctr" rtl="0" fontAlgn="ctr"/>
                      <a:r>
                        <a:rPr lang="en-IN" sz="1100" u="none" strike="noStrike" dirty="0">
                          <a:effectLst/>
                        </a:rPr>
                        <a:t>1980</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tx2">
                        <a:lumMod val="20000"/>
                        <a:lumOff val="80000"/>
                      </a:schemeClr>
                    </a:solidFill>
                  </a:tcPr>
                </a:tc>
                <a:tc>
                  <a:txBody>
                    <a:bodyPr/>
                    <a:lstStyle/>
                    <a:p>
                      <a:pPr algn="ctr" rtl="0" fontAlgn="ctr"/>
                      <a:r>
                        <a:rPr lang="en-IN" sz="1100" u="none" strike="noStrike">
                          <a:effectLst/>
                        </a:rPr>
                        <a:t>1999</a:t>
                      </a:r>
                      <a:endParaRPr lang="en-IN" sz="1100" b="0" i="0" u="none" strike="noStrike">
                        <a:solidFill>
                          <a:srgbClr val="FFFF00"/>
                        </a:solidFill>
                        <a:effectLst/>
                        <a:latin typeface="Arial" panose="020B0604020202020204" pitchFamily="34" charset="0"/>
                      </a:endParaRPr>
                    </a:p>
                  </a:txBody>
                  <a:tcPr marL="2138" marR="2138" marT="2138" marB="0" anchor="ctr">
                    <a:solidFill>
                      <a:schemeClr val="tx2">
                        <a:lumMod val="20000"/>
                        <a:lumOff val="80000"/>
                      </a:schemeClr>
                    </a:solidFill>
                  </a:tcPr>
                </a:tc>
                <a:tc vMerge="1">
                  <a:txBody>
                    <a:bodyPr/>
                    <a:lstStyle/>
                    <a:p>
                      <a:endParaRPr lang="en-IN"/>
                    </a:p>
                  </a:txBody>
                  <a:tcPr/>
                </a:tc>
              </a:tr>
              <a:tr h="508113">
                <a:tc>
                  <a:txBody>
                    <a:bodyPr/>
                    <a:lstStyle/>
                    <a:p>
                      <a:pPr algn="l" rtl="0" fontAlgn="t"/>
                      <a:r>
                        <a:rPr lang="en-IN" sz="1100" u="none" strike="noStrike" dirty="0" err="1">
                          <a:effectLst/>
                        </a:rPr>
                        <a:t>Neyveli</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dirty="0">
                          <a:effectLst/>
                        </a:rPr>
                        <a:t>Fertilizer</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vMerge="1">
                  <a:txBody>
                    <a:bodyPr/>
                    <a:lstStyle/>
                    <a:p>
                      <a:endParaRPr lang="en-IN"/>
                    </a:p>
                  </a:txBody>
                  <a:tcPr/>
                </a:tc>
                <a:tc>
                  <a:txBody>
                    <a:bodyPr/>
                    <a:lstStyle/>
                    <a:p>
                      <a:pPr algn="l" rtl="0" fontAlgn="t"/>
                      <a:r>
                        <a:rPr lang="en-IN" sz="1100" u="none" strike="noStrike" dirty="0">
                          <a:effectLst/>
                        </a:rPr>
                        <a:t>Lignite</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dirty="0">
                          <a:effectLst/>
                        </a:rPr>
                        <a:t>770 TPD</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ctr" rtl="0" fontAlgn="ctr"/>
                      <a:r>
                        <a:rPr lang="en-IN" sz="1100" u="none" strike="noStrike" dirty="0">
                          <a:effectLst/>
                        </a:rPr>
                        <a:t>1969</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tx2">
                        <a:lumMod val="20000"/>
                        <a:lumOff val="80000"/>
                      </a:schemeClr>
                    </a:solidFill>
                  </a:tcPr>
                </a:tc>
                <a:tc>
                  <a:txBody>
                    <a:bodyPr/>
                    <a:lstStyle/>
                    <a:p>
                      <a:pPr algn="ctr" rtl="0" fontAlgn="ctr"/>
                      <a:r>
                        <a:rPr lang="en-IN" sz="1100" u="none" strike="noStrike" dirty="0">
                          <a:effectLst/>
                        </a:rPr>
                        <a:t>1976</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tx2">
                        <a:lumMod val="20000"/>
                        <a:lumOff val="80000"/>
                      </a:schemeClr>
                    </a:solidFill>
                  </a:tcPr>
                </a:tc>
                <a:tc>
                  <a:txBody>
                    <a:bodyPr/>
                    <a:lstStyle/>
                    <a:p>
                      <a:pPr algn="l" rtl="0" fontAlgn="t"/>
                      <a:r>
                        <a:rPr lang="en-IN" sz="1100" u="none" strike="noStrike" dirty="0">
                          <a:effectLst/>
                        </a:rPr>
                        <a:t>Major deviation in Lignite Properties</a:t>
                      </a:r>
                      <a:endParaRPr lang="en-IN" sz="1100" b="0" i="1"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r>
              <a:tr h="503290">
                <a:tc>
                  <a:txBody>
                    <a:bodyPr/>
                    <a:lstStyle/>
                    <a:p>
                      <a:pPr algn="l" rtl="0" fontAlgn="t"/>
                      <a:r>
                        <a:rPr lang="en-IN" sz="1100" u="none" strike="noStrike" dirty="0">
                          <a:effectLst/>
                        </a:rPr>
                        <a:t>BHEL </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IGCC (Power)</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ctr" rtl="0" fontAlgn="t"/>
                      <a:r>
                        <a:rPr lang="en-IN" sz="1100" u="none" strike="noStrike" dirty="0">
                          <a:effectLst/>
                        </a:rPr>
                        <a:t>Moving Bed (BHEL)</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Coal</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ctr" fontAlgn="t"/>
                      <a:r>
                        <a:rPr lang="en-IN" sz="1100" u="none" strike="noStrike" dirty="0">
                          <a:effectLst/>
                        </a:rPr>
                        <a:t>Pilot</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ctr" fontAlgn="ctr"/>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bg1"/>
                    </a:solidFill>
                  </a:tcPr>
                </a:tc>
                <a:tc>
                  <a:txBody>
                    <a:bodyPr/>
                    <a:lstStyle/>
                    <a:p>
                      <a:pPr algn="ctr" fontAlgn="ctr"/>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bg1"/>
                    </a:solidFill>
                  </a:tcPr>
                </a:tc>
                <a:tc>
                  <a:txBody>
                    <a:bodyPr/>
                    <a:lstStyle/>
                    <a:p>
                      <a:pPr algn="l" rtl="0" fontAlgn="t"/>
                      <a:r>
                        <a:rPr lang="en-IN" sz="1100" u="none" strike="noStrike" dirty="0" smtClean="0">
                          <a:effectLst/>
                        </a:rPr>
                        <a:t>stopped </a:t>
                      </a:r>
                      <a:r>
                        <a:rPr lang="en-IN" sz="1100" u="none" strike="noStrike" dirty="0">
                          <a:effectLst/>
                        </a:rPr>
                        <a:t>due to poor performance of the gas cooler and the gasifier was replaced by a fluidised bed</a:t>
                      </a:r>
                      <a:endParaRPr lang="en-IN" sz="1100" b="0" i="1" u="none" strike="noStrike" dirty="0">
                        <a:solidFill>
                          <a:srgbClr val="FFFF00"/>
                        </a:solidFill>
                        <a:effectLst/>
                        <a:latin typeface="Arial" panose="020B0604020202020204" pitchFamily="34" charset="0"/>
                      </a:endParaRPr>
                    </a:p>
                  </a:txBody>
                  <a:tcPr marL="2138" marR="2138" marT="2138" marB="0">
                    <a:solidFill>
                      <a:schemeClr val="bg1"/>
                    </a:solidFill>
                  </a:tcPr>
                </a:tc>
              </a:tr>
              <a:tr h="379460">
                <a:tc>
                  <a:txBody>
                    <a:bodyPr/>
                    <a:lstStyle/>
                    <a:p>
                      <a:pPr algn="l" rtl="0" fontAlgn="t"/>
                      <a:r>
                        <a:rPr lang="en-IN" sz="1100" u="none" strike="noStrike">
                          <a:effectLst/>
                        </a:rPr>
                        <a:t>BHEL </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dirty="0">
                          <a:effectLst/>
                        </a:rPr>
                        <a:t>IGCC (Power)</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ctr" rtl="0" fontAlgn="t"/>
                      <a:r>
                        <a:rPr lang="en-IN" sz="1100" u="none" strike="noStrike" dirty="0">
                          <a:effectLst/>
                        </a:rPr>
                        <a:t>Fluidised Bed (BHEL)</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dirty="0">
                          <a:effectLst/>
                        </a:rPr>
                        <a:t>Coal</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ctr" fontAlgn="t"/>
                      <a:r>
                        <a:rPr lang="en-IN" sz="1100" u="none" strike="noStrike" dirty="0">
                          <a:effectLst/>
                        </a:rPr>
                        <a:t>Pilot / Prototype</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ctr" fontAlgn="ctr"/>
                      <a:r>
                        <a:rPr lang="en-IN" sz="1100" u="none" strike="noStrike">
                          <a:effectLst/>
                        </a:rPr>
                        <a:t> </a:t>
                      </a:r>
                      <a:endParaRPr lang="en-IN" sz="1100" b="0" i="0" u="none" strike="noStrike">
                        <a:solidFill>
                          <a:srgbClr val="FFFF00"/>
                        </a:solidFill>
                        <a:effectLst/>
                        <a:latin typeface="Arial" panose="020B0604020202020204" pitchFamily="34" charset="0"/>
                      </a:endParaRPr>
                    </a:p>
                  </a:txBody>
                  <a:tcPr marL="2138" marR="2138" marT="2138" marB="0" anchor="ctr">
                    <a:solidFill>
                      <a:schemeClr val="tx2">
                        <a:lumMod val="20000"/>
                        <a:lumOff val="80000"/>
                      </a:schemeClr>
                    </a:solidFill>
                  </a:tcPr>
                </a:tc>
                <a:tc>
                  <a:txBody>
                    <a:bodyPr/>
                    <a:lstStyle/>
                    <a:p>
                      <a:pPr algn="ctr" fontAlgn="ctr"/>
                      <a:r>
                        <a:rPr lang="en-IN" sz="1100" u="none" strike="noStrike">
                          <a:effectLst/>
                        </a:rPr>
                        <a:t> </a:t>
                      </a:r>
                      <a:endParaRPr lang="en-IN" sz="1100" b="0" i="0" u="none" strike="noStrike">
                        <a:solidFill>
                          <a:srgbClr val="FFFF00"/>
                        </a:solidFill>
                        <a:effectLst/>
                        <a:latin typeface="Arial" panose="020B0604020202020204" pitchFamily="34" charset="0"/>
                      </a:endParaRPr>
                    </a:p>
                  </a:txBody>
                  <a:tcPr marL="2138" marR="2138" marT="2138" marB="0" anchor="ctr">
                    <a:solidFill>
                      <a:schemeClr val="tx2">
                        <a:lumMod val="20000"/>
                        <a:lumOff val="80000"/>
                      </a:schemeClr>
                    </a:solidFill>
                  </a:tcPr>
                </a:tc>
                <a:tc>
                  <a:txBody>
                    <a:bodyPr/>
                    <a:lstStyle/>
                    <a:p>
                      <a:pPr algn="l" rtl="0" fontAlgn="t"/>
                      <a:r>
                        <a:rPr lang="en-IN" sz="1100" u="none" strike="noStrike" dirty="0">
                          <a:effectLst/>
                        </a:rPr>
                        <a:t>Ready for demonstration - 168 t/d air-blown </a:t>
                      </a:r>
                      <a:r>
                        <a:rPr lang="en-IN" sz="1100" u="none" strike="noStrike" dirty="0" smtClean="0">
                          <a:effectLst/>
                        </a:rPr>
                        <a:t>gasifier for Indian Coal</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r>
              <a:tr h="330454">
                <a:tc>
                  <a:txBody>
                    <a:bodyPr/>
                    <a:lstStyle/>
                    <a:p>
                      <a:pPr algn="l" rtl="0" fontAlgn="t"/>
                      <a:r>
                        <a:rPr lang="en-IN" sz="1100" u="none" strike="noStrike" dirty="0">
                          <a:effectLst/>
                        </a:rPr>
                        <a:t>JSPL </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DRI</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ctr" rtl="0" fontAlgn="t"/>
                      <a:r>
                        <a:rPr lang="en-IN" sz="1100" u="none" strike="noStrike" dirty="0">
                          <a:effectLst/>
                        </a:rPr>
                        <a:t>Moving Bed</a:t>
                      </a:r>
                      <a:br>
                        <a:rPr lang="en-IN" sz="1100" u="none" strike="noStrike" dirty="0">
                          <a:effectLst/>
                        </a:rPr>
                      </a:br>
                      <a:r>
                        <a:rPr lang="en-IN" sz="1100" u="none" strike="noStrike" dirty="0">
                          <a:effectLst/>
                        </a:rPr>
                        <a:t>    (Lurgi)</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Coal</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ctr" fontAlgn="t"/>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ctr" fontAlgn="ctr"/>
                      <a:r>
                        <a:rPr lang="en-IN" sz="1100" u="none" strike="noStrike" dirty="0">
                          <a:effectLst/>
                        </a:rPr>
                        <a:t>2014</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bg1"/>
                    </a:solidFill>
                  </a:tcPr>
                </a:tc>
                <a:tc>
                  <a:txBody>
                    <a:bodyPr/>
                    <a:lstStyle/>
                    <a:p>
                      <a:pPr algn="ctr" fontAlgn="ctr"/>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bg1"/>
                    </a:solidFill>
                  </a:tcPr>
                </a:tc>
                <a:tc>
                  <a:txBody>
                    <a:bodyPr/>
                    <a:lstStyle/>
                    <a:p>
                      <a:pPr algn="l" rtl="0" fontAlgn="t"/>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r>
              <a:tr h="340722">
                <a:tc>
                  <a:txBody>
                    <a:bodyPr/>
                    <a:lstStyle/>
                    <a:p>
                      <a:pPr algn="l" rtl="0" fontAlgn="t"/>
                      <a:r>
                        <a:rPr lang="en-IN" sz="1100" u="none" strike="noStrike">
                          <a:effectLst/>
                        </a:rPr>
                        <a:t>Jindal Synfuels</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dirty="0">
                          <a:effectLst/>
                        </a:rPr>
                        <a:t>CTL (Liquid Fuels)</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a:effectLst/>
                        </a:rPr>
                        <a:t> </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a:effectLst/>
                        </a:rPr>
                        <a:t>Coal</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ctr" fontAlgn="t"/>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gridSpan="2">
                  <a:txBody>
                    <a:bodyPr/>
                    <a:lstStyle/>
                    <a:p>
                      <a:pPr algn="ctr" fontAlgn="ctr"/>
                      <a:r>
                        <a:rPr lang="en-IN" sz="1100" u="none" strike="noStrike" dirty="0">
                          <a:effectLst/>
                        </a:rPr>
                        <a:t>Delayed / </a:t>
                      </a:r>
                      <a:r>
                        <a:rPr lang="en-IN" sz="1100" u="none" strike="noStrike" dirty="0" err="1">
                          <a:effectLst/>
                        </a:rPr>
                        <a:t>Abondoned</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tx2">
                        <a:lumMod val="20000"/>
                        <a:lumOff val="80000"/>
                      </a:schemeClr>
                    </a:solidFill>
                  </a:tcPr>
                </a:tc>
                <a:tc hMerge="1">
                  <a:txBody>
                    <a:bodyPr/>
                    <a:lstStyle/>
                    <a:p>
                      <a:endParaRPr lang="en-IN"/>
                    </a:p>
                  </a:txBody>
                  <a:tcPr/>
                </a:tc>
                <a:tc>
                  <a:txBody>
                    <a:bodyPr/>
                    <a:lstStyle/>
                    <a:p>
                      <a:pPr algn="l" rtl="0" fontAlgn="t"/>
                      <a:r>
                        <a:rPr lang="en-IN" sz="1100" u="none" strike="noStrike">
                          <a:effectLst/>
                        </a:rPr>
                        <a:t> </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r>
              <a:tr h="340722">
                <a:tc>
                  <a:txBody>
                    <a:bodyPr/>
                    <a:lstStyle/>
                    <a:p>
                      <a:pPr algn="l" rtl="0" fontAlgn="t"/>
                      <a:r>
                        <a:rPr lang="en-IN" sz="1100" u="none" strike="noStrike" dirty="0">
                          <a:effectLst/>
                        </a:rPr>
                        <a:t>TATA-SASOL</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CTL (Liquid Fuels)</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Coal</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ctr" fontAlgn="t"/>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gridSpan="2">
                  <a:txBody>
                    <a:bodyPr/>
                    <a:lstStyle/>
                    <a:p>
                      <a:pPr algn="ctr" fontAlgn="ctr"/>
                      <a:r>
                        <a:rPr lang="en-IN" sz="1100" u="none" strike="noStrike" dirty="0">
                          <a:effectLst/>
                        </a:rPr>
                        <a:t>Delayed / </a:t>
                      </a:r>
                      <a:r>
                        <a:rPr lang="en-IN" sz="1100" u="none" strike="noStrike" dirty="0" err="1">
                          <a:effectLst/>
                        </a:rPr>
                        <a:t>Abondoned</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bg1"/>
                    </a:solidFill>
                  </a:tcPr>
                </a:tc>
                <a:tc hMerge="1">
                  <a:txBody>
                    <a:bodyPr/>
                    <a:lstStyle/>
                    <a:p>
                      <a:endParaRPr lang="en-IN"/>
                    </a:p>
                  </a:txBody>
                  <a:tcPr/>
                </a:tc>
                <a:tc>
                  <a:txBody>
                    <a:bodyPr/>
                    <a:lstStyle/>
                    <a:p>
                      <a:pPr algn="l" rtl="0" fontAlgn="t"/>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r>
              <a:tr h="441525">
                <a:tc>
                  <a:txBody>
                    <a:bodyPr/>
                    <a:lstStyle/>
                    <a:p>
                      <a:pPr algn="l" rtl="0" fontAlgn="t"/>
                      <a:r>
                        <a:rPr lang="en-IN" sz="1100" u="none" strike="noStrike">
                          <a:effectLst/>
                        </a:rPr>
                        <a:t>Kerala State Govt Project, Kochi</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a:effectLst/>
                        </a:rPr>
                        <a:t>IGCC (Power)</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a:effectLst/>
                        </a:rPr>
                        <a:t>Petcoke</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a:effectLst/>
                        </a:rPr>
                        <a:t> </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gridSpan="2">
                  <a:txBody>
                    <a:bodyPr/>
                    <a:lstStyle/>
                    <a:p>
                      <a:pPr algn="ctr" fontAlgn="ctr"/>
                      <a:r>
                        <a:rPr lang="en-IN" sz="1100" u="none" strike="noStrike" dirty="0">
                          <a:effectLst/>
                        </a:rPr>
                        <a:t>Delayed / </a:t>
                      </a:r>
                      <a:r>
                        <a:rPr lang="en-IN" sz="1100" u="none" strike="noStrike" dirty="0" err="1">
                          <a:effectLst/>
                        </a:rPr>
                        <a:t>Abondoned</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tx2">
                        <a:lumMod val="20000"/>
                        <a:lumOff val="80000"/>
                      </a:schemeClr>
                    </a:solidFill>
                  </a:tcPr>
                </a:tc>
                <a:tc hMerge="1">
                  <a:txBody>
                    <a:bodyPr/>
                    <a:lstStyle/>
                    <a:p>
                      <a:endParaRPr lang="en-IN"/>
                    </a:p>
                  </a:txBody>
                  <a:tcPr/>
                </a:tc>
                <a:tc>
                  <a:txBody>
                    <a:bodyPr/>
                    <a:lstStyle/>
                    <a:p>
                      <a:pPr algn="l" rtl="0" fontAlgn="t"/>
                      <a:r>
                        <a:rPr lang="en-IN" sz="1100" u="none" strike="noStrike">
                          <a:effectLst/>
                        </a:rPr>
                        <a:t> </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r>
              <a:tr h="749176">
                <a:tc>
                  <a:txBody>
                    <a:bodyPr/>
                    <a:lstStyle/>
                    <a:p>
                      <a:pPr algn="l" rtl="0" fontAlgn="t"/>
                      <a:r>
                        <a:rPr lang="en-IN" sz="1100" u="none" strike="noStrike" dirty="0">
                          <a:effectLst/>
                        </a:rPr>
                        <a:t>Reliance Industries Ltd., Jamnagar</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Polygen</a:t>
                      </a:r>
                      <a:br>
                        <a:rPr lang="en-IN" sz="1100" u="none" strike="noStrike" dirty="0">
                          <a:effectLst/>
                        </a:rPr>
                      </a:br>
                      <a:r>
                        <a:rPr lang="en-IN" sz="1100" u="none" strike="noStrike" dirty="0">
                          <a:effectLst/>
                        </a:rPr>
                        <a:t>(H2, SNG,FG, Power, Chemicals)</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Entrained Bed </a:t>
                      </a:r>
                      <a:br>
                        <a:rPr lang="en-IN" sz="1100" u="none" strike="noStrike" dirty="0">
                          <a:effectLst/>
                        </a:rPr>
                      </a:br>
                      <a:r>
                        <a:rPr lang="en-IN" sz="1100" u="none" strike="noStrike" dirty="0">
                          <a:effectLst/>
                        </a:rPr>
                        <a:t>CB&amp;I (erstwhile </a:t>
                      </a:r>
                      <a:r>
                        <a:rPr lang="en-IN" sz="1100" u="none" strike="noStrike" dirty="0" err="1">
                          <a:effectLst/>
                        </a:rPr>
                        <a:t>ConocoPhilips</a:t>
                      </a:r>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Petcoke</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ctr"/>
                      <a:r>
                        <a:rPr lang="en-IN" sz="1100" u="none" strike="noStrike" dirty="0">
                          <a:effectLst/>
                        </a:rPr>
                        <a:t> </a:t>
                      </a:r>
                      <a:r>
                        <a:rPr lang="en-IN" sz="1100" u="none" strike="noStrike" dirty="0" smtClean="0">
                          <a:effectLst/>
                        </a:rPr>
                        <a:t>       Ongoing</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bg1"/>
                    </a:solidFill>
                  </a:tcPr>
                </a:tc>
                <a:tc>
                  <a:txBody>
                    <a:bodyPr/>
                    <a:lstStyle/>
                    <a:p>
                      <a:pPr algn="l" rtl="0" fontAlgn="ctr"/>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bg1"/>
                    </a:solidFill>
                  </a:tcPr>
                </a:tc>
                <a:tc>
                  <a:txBody>
                    <a:bodyPr/>
                    <a:lstStyle/>
                    <a:p>
                      <a:pPr algn="l" rtl="0" fontAlgn="t"/>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r>
              <a:tr h="494633">
                <a:tc>
                  <a:txBody>
                    <a:bodyPr/>
                    <a:lstStyle/>
                    <a:p>
                      <a:pPr algn="l" rtl="0" fontAlgn="t"/>
                      <a:r>
                        <a:rPr lang="en-IN" sz="1100" u="none" strike="noStrike">
                          <a:effectLst/>
                        </a:rPr>
                        <a:t>Adani Group </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b="0" i="0" kern="1200" dirty="0" smtClean="0">
                          <a:solidFill>
                            <a:schemeClr val="dk1"/>
                          </a:solidFill>
                          <a:effectLst/>
                          <a:latin typeface="+mn-lt"/>
                          <a:ea typeface="+mn-ea"/>
                          <a:cs typeface="+mn-cs"/>
                        </a:rPr>
                        <a:t>Coal to Poly-generation (CTP) Project</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dirty="0">
                          <a:effectLst/>
                        </a:rPr>
                        <a:t> </a:t>
                      </a:r>
                      <a:r>
                        <a:rPr lang="en-IN" sz="1100" u="none" strike="noStrike" dirty="0" smtClean="0">
                          <a:effectLst/>
                        </a:rPr>
                        <a:t>Aug 2015</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endParaRPr lang="en-IN" sz="1100" dirty="0"/>
                    </a:p>
                  </a:txBody>
                  <a:tcPr marL="2138" marR="2138" marT="2138" marB="0">
                    <a:solidFill>
                      <a:schemeClr val="tx2">
                        <a:lumMod val="20000"/>
                        <a:lumOff val="80000"/>
                      </a:schemeClr>
                    </a:solidFill>
                  </a:tcPr>
                </a:tc>
                <a:tc>
                  <a:txBody>
                    <a:bodyPr/>
                    <a:lstStyle/>
                    <a:p>
                      <a:pPr algn="l" rtl="0" fontAlgn="t"/>
                      <a:r>
                        <a:rPr lang="en-IN" sz="1100" u="none" strike="noStrike" kern="1200" dirty="0" smtClean="0">
                          <a:solidFill>
                            <a:schemeClr val="dk1"/>
                          </a:solidFill>
                          <a:effectLst/>
                          <a:latin typeface="+mn-lt"/>
                          <a:ea typeface="+mn-ea"/>
                          <a:cs typeface="+mn-cs"/>
                        </a:rPr>
                        <a:t>Signed a </a:t>
                      </a:r>
                      <a:r>
                        <a:rPr lang="en-IN" sz="1100" u="none" strike="noStrike" kern="1200" dirty="0" err="1" smtClean="0">
                          <a:solidFill>
                            <a:schemeClr val="dk1"/>
                          </a:solidFill>
                          <a:effectLst/>
                          <a:latin typeface="+mn-lt"/>
                          <a:ea typeface="+mn-ea"/>
                          <a:cs typeface="+mn-cs"/>
                        </a:rPr>
                        <a:t>MoU</a:t>
                      </a:r>
                      <a:r>
                        <a:rPr lang="en-IN" sz="1100" u="none" strike="noStrike" kern="1200" dirty="0" smtClean="0">
                          <a:solidFill>
                            <a:schemeClr val="dk1"/>
                          </a:solidFill>
                          <a:effectLst/>
                          <a:latin typeface="+mn-lt"/>
                          <a:ea typeface="+mn-ea"/>
                          <a:cs typeface="+mn-cs"/>
                        </a:rPr>
                        <a:t> with the government of Chhattisgarh</a:t>
                      </a:r>
                      <a:endParaRPr lang="en-IN" sz="1100" u="none" strike="noStrike" kern="1200" dirty="0">
                        <a:solidFill>
                          <a:schemeClr val="dk1"/>
                        </a:solidFill>
                        <a:effectLst/>
                        <a:latin typeface="+mn-lt"/>
                        <a:ea typeface="+mn-ea"/>
                        <a:cs typeface="+mn-cs"/>
                      </a:endParaRPr>
                    </a:p>
                  </a:txBody>
                  <a:tcPr marL="2138" marR="2138" marT="2138" marB="0" anchor="ctr">
                    <a:solidFill>
                      <a:schemeClr val="tx2">
                        <a:lumMod val="20000"/>
                        <a:lumOff val="80000"/>
                      </a:schemeClr>
                    </a:solidFill>
                  </a:tcPr>
                </a:tc>
                <a:tc>
                  <a:txBody>
                    <a:bodyPr/>
                    <a:lstStyle/>
                    <a:p>
                      <a:pPr algn="l" rtl="0" fontAlgn="ctr"/>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tx2">
                        <a:lumMod val="20000"/>
                        <a:lumOff val="80000"/>
                      </a:schemeClr>
                    </a:solidFill>
                  </a:tcPr>
                </a:tc>
                <a:tc>
                  <a:txBody>
                    <a:bodyPr/>
                    <a:lstStyle/>
                    <a:p>
                      <a:pPr algn="l" rtl="0" fontAlgn="t"/>
                      <a:r>
                        <a:rPr lang="en-IN" sz="1100" u="none" strike="noStrike" dirty="0">
                          <a:effectLst/>
                        </a:rPr>
                        <a:t> </a:t>
                      </a:r>
                      <a:r>
                        <a:rPr lang="en-IN" sz="1100" u="none" strike="noStrike" dirty="0" smtClean="0">
                          <a:effectLst/>
                        </a:rPr>
                        <a:t>First Coal to </a:t>
                      </a:r>
                      <a:r>
                        <a:rPr lang="en-IN" sz="1100" u="none" strike="noStrike" dirty="0" err="1" smtClean="0">
                          <a:effectLst/>
                        </a:rPr>
                        <a:t>Polygeneration</a:t>
                      </a:r>
                      <a:r>
                        <a:rPr lang="en-IN" sz="1100" u="none" strike="noStrike" dirty="0" smtClean="0">
                          <a:effectLst/>
                        </a:rPr>
                        <a:t> Project</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r>
              <a:tr h="358879">
                <a:tc>
                  <a:txBody>
                    <a:bodyPr/>
                    <a:lstStyle/>
                    <a:p>
                      <a:pPr algn="l" rtl="0" fontAlgn="t"/>
                      <a:r>
                        <a:rPr lang="en-IN" sz="1100" u="none" strike="noStrike" dirty="0">
                          <a:effectLst/>
                        </a:rPr>
                        <a:t>ONGC</a:t>
                      </a:r>
                      <a:br>
                        <a:rPr lang="en-IN" sz="1100" u="none" strike="noStrike" dirty="0">
                          <a:effectLst/>
                        </a:rPr>
                      </a:br>
                      <a:r>
                        <a:rPr lang="en-IN" sz="1100" u="none" strike="noStrike" dirty="0">
                          <a:effectLst/>
                        </a:rPr>
                        <a:t>(</a:t>
                      </a:r>
                      <a:r>
                        <a:rPr lang="en-IN" sz="1100" u="none" strike="noStrike" dirty="0" err="1">
                          <a:effectLst/>
                        </a:rPr>
                        <a:t>Vastan</a:t>
                      </a:r>
                      <a:r>
                        <a:rPr lang="en-IN" sz="1100" u="none" strike="noStrike" dirty="0">
                          <a:effectLst/>
                        </a:rPr>
                        <a:t> </a:t>
                      </a:r>
                      <a:r>
                        <a:rPr lang="en-IN" sz="1100" u="none" strike="noStrike" dirty="0" smtClean="0">
                          <a:effectLst/>
                        </a:rPr>
                        <a:t>Gujarat</a:t>
                      </a:r>
                      <a:r>
                        <a:rPr lang="en-IN" sz="1100" u="none" strike="noStrike" dirty="0">
                          <a:effectLst/>
                        </a:rPr>
                        <a:t>)</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UCG</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Pilot</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t"/>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c>
                  <a:txBody>
                    <a:bodyPr/>
                    <a:lstStyle/>
                    <a:p>
                      <a:pPr algn="l" rtl="0" fontAlgn="ctr"/>
                      <a:r>
                        <a:rPr lang="en-IN" sz="1100" u="none" strike="noStrike" dirty="0">
                          <a:effectLst/>
                        </a:rPr>
                        <a:t> </a:t>
                      </a:r>
                      <a:r>
                        <a:rPr lang="en-IN" sz="1100" u="none" strike="noStrike" dirty="0" smtClean="0">
                          <a:effectLst/>
                        </a:rPr>
                        <a:t>Efforts underway</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bg1"/>
                    </a:solidFill>
                  </a:tcPr>
                </a:tc>
                <a:tc>
                  <a:txBody>
                    <a:bodyPr/>
                    <a:lstStyle/>
                    <a:p>
                      <a:pPr algn="l" rtl="0" fontAlgn="ctr"/>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bg1"/>
                    </a:solidFill>
                  </a:tcPr>
                </a:tc>
                <a:tc>
                  <a:txBody>
                    <a:bodyPr/>
                    <a:lstStyle/>
                    <a:p>
                      <a:pPr algn="l" rtl="0" fontAlgn="t"/>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bg1"/>
                    </a:solidFill>
                  </a:tcPr>
                </a:tc>
              </a:tr>
              <a:tr h="645033">
                <a:tc>
                  <a:txBody>
                    <a:bodyPr/>
                    <a:lstStyle/>
                    <a:p>
                      <a:pPr algn="l" rtl="0" fontAlgn="t"/>
                      <a:r>
                        <a:rPr lang="en-IN" sz="1100" u="none" strike="noStrike">
                          <a:effectLst/>
                        </a:rPr>
                        <a:t>CIL + GAIL + RCF</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gridSpan="2">
                  <a:txBody>
                    <a:bodyPr/>
                    <a:lstStyle/>
                    <a:p>
                      <a:pPr algn="l" rtl="0" fontAlgn="t"/>
                      <a:r>
                        <a:rPr lang="en-IN" sz="1100" u="none" strike="noStrike" dirty="0">
                          <a:effectLst/>
                        </a:rPr>
                        <a:t> </a:t>
                      </a:r>
                      <a:r>
                        <a:rPr lang="en-IN" sz="1100" b="0" i="0" kern="1200" dirty="0" smtClean="0">
                          <a:solidFill>
                            <a:schemeClr val="dk1"/>
                          </a:solidFill>
                          <a:effectLst/>
                          <a:latin typeface="+mn-lt"/>
                          <a:ea typeface="+mn-ea"/>
                          <a:cs typeface="+mn-cs"/>
                        </a:rPr>
                        <a:t>3850 MTPD Urea plant, 2700 MTPD Ammonia plant, 850 MTPD Nitric Acid plant, 1000 MTPD Ammonium Nitrate plant.</a:t>
                      </a:r>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hMerge="1">
                  <a:txBody>
                    <a:bodyPr/>
                    <a:lstStyle/>
                    <a:p>
                      <a:pPr algn="l" rtl="0" fontAlgn="t"/>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a:effectLst/>
                        </a:rPr>
                        <a:t> </a:t>
                      </a:r>
                      <a:endParaRPr lang="en-IN" sz="1100" b="0" i="0" u="none" strike="noStrike">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t"/>
                      <a:r>
                        <a:rPr lang="en-IN" sz="1100" u="none" strike="noStrike" dirty="0">
                          <a:effectLst/>
                        </a:rPr>
                        <a:t> </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c>
                  <a:txBody>
                    <a:bodyPr/>
                    <a:lstStyle/>
                    <a:p>
                      <a:pPr algn="l" rtl="0" fontAlgn="ctr"/>
                      <a:r>
                        <a:rPr lang="en-IN" sz="1100" u="none" strike="noStrike" dirty="0">
                          <a:effectLst/>
                        </a:rPr>
                        <a:t> </a:t>
                      </a:r>
                      <a:r>
                        <a:rPr lang="en-IN" sz="1100" u="none" strike="noStrike" dirty="0" smtClean="0">
                          <a:effectLst/>
                        </a:rPr>
                        <a:t>2015-16</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tx2">
                        <a:lumMod val="20000"/>
                        <a:lumOff val="80000"/>
                      </a:schemeClr>
                    </a:solidFill>
                  </a:tcPr>
                </a:tc>
                <a:tc>
                  <a:txBody>
                    <a:bodyPr/>
                    <a:lstStyle/>
                    <a:p>
                      <a:pPr algn="l" rtl="0" fontAlgn="ctr"/>
                      <a:r>
                        <a:rPr lang="en-IN" sz="1100" u="none" strike="noStrike" dirty="0">
                          <a:effectLst/>
                        </a:rPr>
                        <a:t> </a:t>
                      </a:r>
                      <a:r>
                        <a:rPr lang="en-IN" sz="1100" u="none" strike="noStrike" dirty="0" smtClean="0">
                          <a:effectLst/>
                        </a:rPr>
                        <a:t>start-up expected2019</a:t>
                      </a:r>
                      <a:endParaRPr lang="en-IN" sz="1100" b="0" i="0" u="none" strike="noStrike" dirty="0">
                        <a:solidFill>
                          <a:srgbClr val="FFFF00"/>
                        </a:solidFill>
                        <a:effectLst/>
                        <a:latin typeface="Arial" panose="020B0604020202020204" pitchFamily="34" charset="0"/>
                      </a:endParaRPr>
                    </a:p>
                  </a:txBody>
                  <a:tcPr marL="2138" marR="2138" marT="2138" marB="0" anchor="ctr">
                    <a:solidFill>
                      <a:schemeClr val="tx2">
                        <a:lumMod val="20000"/>
                        <a:lumOff val="80000"/>
                      </a:schemeClr>
                    </a:solidFill>
                  </a:tcPr>
                </a:tc>
                <a:tc>
                  <a:txBody>
                    <a:bodyPr/>
                    <a:lstStyle/>
                    <a:p>
                      <a:pPr algn="l" rtl="0" fontAlgn="t"/>
                      <a:r>
                        <a:rPr lang="en-IN" sz="1100" u="none" strike="noStrike" dirty="0">
                          <a:effectLst/>
                        </a:rPr>
                        <a:t> </a:t>
                      </a:r>
                      <a:r>
                        <a:rPr lang="en-IN" sz="1100" u="none" strike="noStrike" dirty="0" smtClean="0">
                          <a:effectLst/>
                        </a:rPr>
                        <a:t>Revival of fertilizer</a:t>
                      </a:r>
                      <a:r>
                        <a:rPr lang="en-IN" sz="1100" u="none" strike="noStrike" baseline="0" dirty="0" smtClean="0">
                          <a:effectLst/>
                        </a:rPr>
                        <a:t> complex at </a:t>
                      </a:r>
                      <a:r>
                        <a:rPr lang="en-IN" sz="1100" u="none" strike="noStrike" baseline="0" dirty="0" err="1" smtClean="0">
                          <a:effectLst/>
                        </a:rPr>
                        <a:t>Talcher</a:t>
                      </a:r>
                      <a:endParaRPr lang="en-IN" sz="1100" u="none" strike="noStrike" baseline="0" dirty="0" smtClean="0">
                        <a:effectLst/>
                      </a:endParaRPr>
                    </a:p>
                    <a:p>
                      <a:pPr algn="l" rtl="0" fontAlgn="t"/>
                      <a:r>
                        <a:rPr lang="en-IN" sz="1100" u="none" strike="noStrike" dirty="0" smtClean="0">
                          <a:effectLst/>
                        </a:rPr>
                        <a:t>to</a:t>
                      </a:r>
                      <a:r>
                        <a:rPr lang="en-IN" sz="1100" u="none" strike="noStrike" baseline="0" dirty="0" smtClean="0">
                          <a:effectLst/>
                        </a:rPr>
                        <a:t> increase domestic Urea capacity. </a:t>
                      </a:r>
                    </a:p>
                    <a:p>
                      <a:pPr algn="l" rtl="0" fontAlgn="t"/>
                      <a:r>
                        <a:rPr lang="en-IN" sz="1100" u="none" strike="noStrike" dirty="0" smtClean="0">
                          <a:effectLst/>
                        </a:rPr>
                        <a:t>DFR Completed. Construction activities likely to start</a:t>
                      </a:r>
                      <a:endParaRPr lang="en-IN" sz="1100" b="0" i="0" u="none" strike="noStrike" dirty="0">
                        <a:solidFill>
                          <a:srgbClr val="FFFF00"/>
                        </a:solidFill>
                        <a:effectLst/>
                        <a:latin typeface="Arial" panose="020B0604020202020204" pitchFamily="34" charset="0"/>
                      </a:endParaRPr>
                    </a:p>
                  </a:txBody>
                  <a:tcPr marL="2138" marR="2138" marT="2138" marB="0">
                    <a:solidFill>
                      <a:schemeClr val="tx2">
                        <a:lumMod val="20000"/>
                        <a:lumOff val="80000"/>
                      </a:schemeClr>
                    </a:solidFill>
                  </a:tcPr>
                </a:tc>
              </a:tr>
            </a:tbl>
          </a:graphicData>
        </a:graphic>
      </p:graphicFrame>
      <p:sp>
        <p:nvSpPr>
          <p:cNvPr id="3" name="Rectangle 2"/>
          <p:cNvSpPr>
            <a:spLocks noChangeArrowheads="1"/>
          </p:cNvSpPr>
          <p:nvPr/>
        </p:nvSpPr>
        <p:spPr bwMode="auto">
          <a:xfrm>
            <a:off x="0" y="75795"/>
            <a:ext cx="6494772" cy="406348"/>
          </a:xfrm>
          <a:prstGeom prst="rect">
            <a:avLst/>
          </a:prstGeom>
          <a:noFill/>
          <a:ln w="9525">
            <a:noFill/>
            <a:miter lim="800000"/>
            <a:headEnd/>
            <a:tailEnd/>
          </a:ln>
        </p:spPr>
        <p:txBody>
          <a:bodyPr lIns="92075" tIns="46038" rIns="92075" bIns="46038" anchor="ctr"/>
          <a:lstStyle/>
          <a:p>
            <a:pPr algn="l" eaLnBrk="1" fontAlgn="auto" hangingPunct="1">
              <a:lnSpc>
                <a:spcPct val="100000"/>
              </a:lnSpc>
              <a:spcBef>
                <a:spcPts val="0"/>
              </a:spcBef>
              <a:spcAft>
                <a:spcPts val="0"/>
              </a:spcAft>
              <a:buClrTx/>
              <a:buFontTx/>
              <a:buNone/>
            </a:pPr>
            <a:r>
              <a:rPr lang="en-US" sz="2800" b="1" dirty="0" smtClean="0">
                <a:solidFill>
                  <a:schemeClr val="tx1"/>
                </a:solidFill>
              </a:rPr>
              <a:t>Gasification</a:t>
            </a:r>
            <a:r>
              <a:rPr lang="en-US" sz="2800" b="1" dirty="0">
                <a:solidFill>
                  <a:schemeClr val="tx1"/>
                </a:solidFill>
              </a:rPr>
              <a:t>: </a:t>
            </a:r>
            <a:r>
              <a:rPr lang="en-US" sz="2800" b="1" dirty="0" smtClean="0">
                <a:solidFill>
                  <a:schemeClr val="tx1"/>
                </a:solidFill>
              </a:rPr>
              <a:t>Ind</a:t>
            </a:r>
            <a:r>
              <a:rPr lang="en-US" sz="2800" b="1" dirty="0">
                <a:solidFill>
                  <a:schemeClr val="tx1"/>
                </a:solidFill>
              </a:rPr>
              <a:t>i</a:t>
            </a:r>
            <a:r>
              <a:rPr lang="en-US" sz="2800" b="1" dirty="0" smtClean="0">
                <a:solidFill>
                  <a:schemeClr val="tx1"/>
                </a:solidFill>
              </a:rPr>
              <a:t>an Scenario</a:t>
            </a:r>
            <a:endParaRPr lang="en-US" sz="2800" dirty="0">
              <a:solidFill>
                <a:schemeClr val="tx1"/>
              </a:solidFill>
            </a:endParaRPr>
          </a:p>
        </p:txBody>
      </p:sp>
    </p:spTree>
    <p:extLst>
      <p:ext uri="{BB962C8B-B14F-4D97-AF65-F5344CB8AC3E}">
        <p14:creationId xmlns:p14="http://schemas.microsoft.com/office/powerpoint/2010/main" val="2501796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12" y="155182"/>
            <a:ext cx="8407234" cy="522415"/>
          </a:xfrm>
        </p:spPr>
        <p:txBody>
          <a:bodyPr/>
          <a:lstStyle/>
          <a:p>
            <a:r>
              <a:rPr lang="en-US" dirty="0">
                <a:solidFill>
                  <a:schemeClr val="tx1"/>
                </a:solidFill>
              </a:rPr>
              <a:t>China </a:t>
            </a:r>
            <a:r>
              <a:rPr lang="en-US" dirty="0" smtClean="0">
                <a:solidFill>
                  <a:schemeClr val="tx1"/>
                </a:solidFill>
              </a:rPr>
              <a:t>Gasification- Applications</a:t>
            </a:r>
            <a:endParaRPr lang="en-IN" dirty="0"/>
          </a:p>
        </p:txBody>
      </p:sp>
      <p:cxnSp>
        <p:nvCxnSpPr>
          <p:cNvPr id="5" name="Straight Connector 4"/>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pic>
        <p:nvPicPr>
          <p:cNvPr id="6" name="Picture 5"/>
          <p:cNvPicPr/>
          <p:nvPr/>
        </p:nvPicPr>
        <p:blipFill>
          <a:blip r:embed="rId3" cstate="print"/>
          <a:srcRect/>
          <a:stretch>
            <a:fillRect/>
          </a:stretch>
        </p:blipFill>
        <p:spPr bwMode="auto">
          <a:xfrm>
            <a:off x="1485900" y="979710"/>
            <a:ext cx="7082146" cy="4392390"/>
          </a:xfrm>
          <a:prstGeom prst="rect">
            <a:avLst/>
          </a:prstGeom>
          <a:noFill/>
          <a:ln w="22225">
            <a:solidFill>
              <a:schemeClr val="tx1"/>
            </a:solidFill>
            <a:miter lim="800000"/>
            <a:headEnd/>
            <a:tailEnd/>
          </a:ln>
        </p:spPr>
      </p:pic>
    </p:spTree>
    <p:extLst>
      <p:ext uri="{BB962C8B-B14F-4D97-AF65-F5344CB8AC3E}">
        <p14:creationId xmlns:p14="http://schemas.microsoft.com/office/powerpoint/2010/main" val="1714327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Coal Gasification Projects - Trend</a:t>
            </a:r>
            <a:endParaRPr lang="en-US" dirty="0"/>
          </a:p>
        </p:txBody>
      </p:sp>
      <p:pic>
        <p:nvPicPr>
          <p:cNvPr id="3" name="Picture 2"/>
          <p:cNvPicPr/>
          <p:nvPr/>
        </p:nvPicPr>
        <p:blipFill>
          <a:blip r:embed="rId3" cstate="print"/>
          <a:srcRect/>
          <a:stretch>
            <a:fillRect/>
          </a:stretch>
        </p:blipFill>
        <p:spPr bwMode="auto">
          <a:xfrm>
            <a:off x="825830" y="879477"/>
            <a:ext cx="8187541" cy="4850452"/>
          </a:xfrm>
          <a:prstGeom prst="rect">
            <a:avLst/>
          </a:prstGeom>
          <a:noFill/>
          <a:ln w="222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31555"/>
            <a:ext cx="9413875" cy="522415"/>
          </a:xfrm>
        </p:spPr>
        <p:txBody>
          <a:bodyPr/>
          <a:lstStyle/>
          <a:p>
            <a:r>
              <a:rPr lang="en-US" sz="2800" dirty="0" smtClean="0">
                <a:solidFill>
                  <a:schemeClr val="tx1"/>
                </a:solidFill>
              </a:rPr>
              <a:t>Applications of Coal Gasification</a:t>
            </a:r>
            <a:endParaRPr lang="en-IN" sz="2800" dirty="0">
              <a:solidFill>
                <a:schemeClr val="tx1"/>
              </a:solidFill>
            </a:endParaRPr>
          </a:p>
        </p:txBody>
      </p:sp>
      <p:pic>
        <p:nvPicPr>
          <p:cNvPr id="3" name="Picture 2"/>
          <p:cNvPicPr>
            <a:picLocks noChangeAspect="1"/>
          </p:cNvPicPr>
          <p:nvPr/>
        </p:nvPicPr>
        <p:blipFill rotWithShape="1">
          <a:blip r:embed="rId3" cstate="print"/>
          <a:srcRect l="562" t="1910" r="1016" b="2016"/>
          <a:stretch/>
        </p:blipFill>
        <p:spPr>
          <a:xfrm>
            <a:off x="190500" y="783772"/>
            <a:ext cx="9529763" cy="4898554"/>
          </a:xfrm>
          <a:prstGeom prst="rect">
            <a:avLst/>
          </a:prstGeom>
          <a:ln w="19050">
            <a:solidFill>
              <a:schemeClr val="tx2">
                <a:lumMod val="75000"/>
              </a:schemeClr>
            </a:solidFill>
          </a:ln>
        </p:spPr>
      </p:pic>
      <p:sp>
        <p:nvSpPr>
          <p:cNvPr id="4" name="Rectangle 3"/>
          <p:cNvSpPr/>
          <p:nvPr/>
        </p:nvSpPr>
        <p:spPr>
          <a:xfrm>
            <a:off x="4301429" y="5756129"/>
            <a:ext cx="5604571" cy="318549"/>
          </a:xfrm>
          <a:prstGeom prst="rect">
            <a:avLst/>
          </a:prstGeom>
          <a:solidFill>
            <a:srgbClr val="FFFF00">
              <a:alpha val="19000"/>
            </a:srgbClr>
          </a:solidFill>
          <a:ln>
            <a:noFill/>
          </a:ln>
        </p:spPr>
        <p:txBody>
          <a:bodyPr wrap="square">
            <a:spAutoFit/>
          </a:bodyPr>
          <a:lstStyle/>
          <a:p>
            <a:r>
              <a:rPr lang="en-IN" sz="1400" b="1" i="1" dirty="0">
                <a:solidFill>
                  <a:srgbClr val="666666"/>
                </a:solidFill>
              </a:rPr>
              <a:t>Gasifiers  once solved energy problems - they might, yet again.</a:t>
            </a:r>
            <a:endParaRPr lang="en-IN" sz="1400" dirty="0"/>
          </a:p>
        </p:txBody>
      </p:sp>
      <p:cxnSp>
        <p:nvCxnSpPr>
          <p:cNvPr id="5" name="Straight Connector 4"/>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210879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774"/>
            <a:ext cx="9413875" cy="522415"/>
          </a:xfrm>
        </p:spPr>
        <p:txBody>
          <a:bodyPr/>
          <a:lstStyle/>
          <a:p>
            <a:r>
              <a:rPr lang="en-US" sz="2800" dirty="0">
                <a:solidFill>
                  <a:schemeClr val="tx1"/>
                </a:solidFill>
              </a:rPr>
              <a:t>Syngas Cleaning &amp; </a:t>
            </a:r>
            <a:r>
              <a:rPr lang="en-US" sz="2800" dirty="0" smtClean="0">
                <a:solidFill>
                  <a:schemeClr val="tx1"/>
                </a:solidFill>
              </a:rPr>
              <a:t>Conditioning</a:t>
            </a:r>
            <a:endParaRPr lang="en-IN"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16</a:t>
            </a:fld>
            <a:endParaRPr lang="en-US"/>
          </a:p>
        </p:txBody>
      </p:sp>
      <p:pic>
        <p:nvPicPr>
          <p:cNvPr id="5" name="Picture 4"/>
          <p:cNvPicPr>
            <a:picLocks noChangeAspect="1"/>
          </p:cNvPicPr>
          <p:nvPr/>
        </p:nvPicPr>
        <p:blipFill>
          <a:blip r:embed="rId3" cstate="print"/>
          <a:stretch>
            <a:fillRect/>
          </a:stretch>
        </p:blipFill>
        <p:spPr>
          <a:xfrm>
            <a:off x="115339" y="714928"/>
            <a:ext cx="9591430" cy="5456237"/>
          </a:xfrm>
          <a:prstGeom prst="rect">
            <a:avLst/>
          </a:prstGeom>
          <a:ln w="25400">
            <a:solidFill>
              <a:schemeClr val="tx1"/>
            </a:solidFill>
          </a:ln>
        </p:spPr>
      </p:pic>
      <p:cxnSp>
        <p:nvCxnSpPr>
          <p:cNvPr id="14" name="Straight Connector 13"/>
          <p:cNvCxnSpPr/>
          <p:nvPr/>
        </p:nvCxnSpPr>
        <p:spPr bwMode="auto">
          <a:xfrm>
            <a:off x="2870200" y="719378"/>
            <a:ext cx="12700" cy="54530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bwMode="auto">
          <a:xfrm>
            <a:off x="4446927" y="719378"/>
            <a:ext cx="12700" cy="54530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bwMode="auto">
          <a:xfrm>
            <a:off x="6261100" y="713711"/>
            <a:ext cx="12700" cy="54530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bwMode="auto">
          <a:xfrm>
            <a:off x="8369300" y="713711"/>
            <a:ext cx="12700" cy="545300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13" name="Group 12"/>
          <p:cNvGrpSpPr/>
          <p:nvPr/>
        </p:nvGrpSpPr>
        <p:grpSpPr>
          <a:xfrm>
            <a:off x="95495" y="954314"/>
            <a:ext cx="9631118" cy="4581773"/>
            <a:chOff x="95495" y="954314"/>
            <a:chExt cx="9631118" cy="4581773"/>
          </a:xfrm>
        </p:grpSpPr>
        <p:cxnSp>
          <p:nvCxnSpPr>
            <p:cNvPr id="6" name="Straight Connector 5"/>
            <p:cNvCxnSpPr/>
            <p:nvPr/>
          </p:nvCxnSpPr>
          <p:spPr bwMode="auto">
            <a:xfrm>
              <a:off x="135183" y="1791628"/>
              <a:ext cx="9591430" cy="36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bwMode="auto">
            <a:xfrm>
              <a:off x="135183" y="2022808"/>
              <a:ext cx="9591430" cy="36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bwMode="auto">
            <a:xfrm>
              <a:off x="115339" y="3513887"/>
              <a:ext cx="9591430" cy="36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bwMode="auto">
            <a:xfrm>
              <a:off x="115339" y="3763067"/>
              <a:ext cx="9591430" cy="36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bwMode="auto">
            <a:xfrm>
              <a:off x="95495" y="4183624"/>
              <a:ext cx="9591430" cy="36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bwMode="auto">
            <a:xfrm>
              <a:off x="115339" y="4406209"/>
              <a:ext cx="9591430" cy="36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bwMode="auto">
            <a:xfrm>
              <a:off x="95495" y="5500087"/>
              <a:ext cx="9591430" cy="36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bwMode="auto">
            <a:xfrm>
              <a:off x="121934" y="954314"/>
              <a:ext cx="95848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 name="6-Point Star 2"/>
          <p:cNvSpPr/>
          <p:nvPr/>
        </p:nvSpPr>
        <p:spPr bwMode="auto">
          <a:xfrm>
            <a:off x="2381002" y="1350045"/>
            <a:ext cx="5316419" cy="3971943"/>
          </a:xfrm>
          <a:prstGeom prst="star6">
            <a:avLst>
              <a:gd name="adj" fmla="val 24212"/>
              <a:gd name="hf" fmla="val 115470"/>
            </a:avLst>
          </a:prstGeom>
          <a:solidFill>
            <a:schemeClr val="bg1">
              <a:lumMod val="95000"/>
              <a:alpha val="10000"/>
            </a:schemeClr>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r>
              <a:rPr lang="en-US"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Syngas </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treatment and quality are critical</a:t>
            </a:r>
            <a:endParaRPr kumimoji="0" lang="en-IN" sz="2800" b="1" i="0" u="none" strike="noStrike" normalizeH="0" baseline="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cxnSp>
        <p:nvCxnSpPr>
          <p:cNvPr id="20" name="Straight Connector 19"/>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57598825"/>
      </p:ext>
    </p:extLst>
  </p:cSld>
  <p:clrMapOvr>
    <a:masterClrMapping/>
  </p:clrMapOvr>
  <p:transition spd="slow"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3" y="123226"/>
            <a:ext cx="9413875" cy="522415"/>
          </a:xfrm>
        </p:spPr>
        <p:txBody>
          <a:bodyPr/>
          <a:lstStyle/>
          <a:p>
            <a:r>
              <a:rPr lang="en-IN" sz="2800" dirty="0">
                <a:solidFill>
                  <a:schemeClr val="tx1"/>
                </a:solidFill>
              </a:rPr>
              <a:t>Coal liquefaction technologies for synthetic </a:t>
            </a:r>
            <a:r>
              <a:rPr lang="en-IN" sz="2800" dirty="0" smtClean="0">
                <a:solidFill>
                  <a:schemeClr val="tx1"/>
                </a:solidFill>
              </a:rPr>
              <a:t>fuels </a:t>
            </a:r>
            <a:r>
              <a:rPr lang="en-IN" dirty="0" smtClean="0">
                <a:solidFill>
                  <a:schemeClr val="tx1"/>
                </a:solidFill>
              </a:rPr>
              <a:t>(1)</a:t>
            </a:r>
            <a:endParaRPr lang="en-IN" sz="2800" dirty="0">
              <a:solidFill>
                <a:schemeClr val="tx1"/>
              </a:solidFill>
            </a:endParaRPr>
          </a:p>
        </p:txBody>
      </p:sp>
      <p:sp>
        <p:nvSpPr>
          <p:cNvPr id="4" name="Slide Number Placeholder 3"/>
          <p:cNvSpPr>
            <a:spLocks noGrp="1"/>
          </p:cNvSpPr>
          <p:nvPr>
            <p:ph type="sldNum" sz="quarter" idx="10"/>
          </p:nvPr>
        </p:nvSpPr>
        <p:spPr>
          <a:xfrm>
            <a:off x="9520238" y="5649829"/>
            <a:ext cx="333375" cy="231775"/>
          </a:xfrm>
        </p:spPr>
        <p:txBody>
          <a:bodyPr/>
          <a:lstStyle/>
          <a:p>
            <a:pPr>
              <a:defRPr/>
            </a:pPr>
            <a:fld id="{9136E4EF-62B2-4ABD-8565-AAFFB8757EDF}" type="slidenum">
              <a:rPr lang="en-US" smtClean="0">
                <a:solidFill>
                  <a:srgbClr val="000000"/>
                </a:solidFill>
              </a:rPr>
              <a:pPr>
                <a:defRPr/>
              </a:pPr>
              <a:t>17</a:t>
            </a:fld>
            <a:endParaRPr lang="en-US">
              <a:solidFill>
                <a:srgbClr val="000000"/>
              </a:solidFill>
            </a:endParaRPr>
          </a:p>
        </p:txBody>
      </p:sp>
      <p:sp>
        <p:nvSpPr>
          <p:cNvPr id="5" name="TextBox 4"/>
          <p:cNvSpPr txBox="1"/>
          <p:nvPr/>
        </p:nvSpPr>
        <p:spPr>
          <a:xfrm>
            <a:off x="894473" y="702374"/>
            <a:ext cx="2444901" cy="332912"/>
          </a:xfrm>
          <a:prstGeom prst="rect">
            <a:avLst/>
          </a:prstGeom>
          <a:noFill/>
        </p:spPr>
        <p:txBody>
          <a:bodyPr wrap="none" rtlCol="0">
            <a:spAutoFit/>
          </a:bodyPr>
          <a:lstStyle/>
          <a:p>
            <a:r>
              <a:rPr lang="en-US" sz="1600" b="1" dirty="0" smtClean="0">
                <a:solidFill>
                  <a:srgbClr val="0070C0"/>
                </a:solidFill>
              </a:rPr>
              <a:t>Direct </a:t>
            </a:r>
            <a:r>
              <a:rPr lang="en-US" sz="1600" b="1" dirty="0">
                <a:solidFill>
                  <a:srgbClr val="0070C0"/>
                </a:solidFill>
              </a:rPr>
              <a:t>coal liquefaction</a:t>
            </a:r>
            <a:endParaRPr lang="en-IN" sz="1600" b="1" dirty="0">
              <a:solidFill>
                <a:srgbClr val="0070C0"/>
              </a:solidFill>
            </a:endParaRPr>
          </a:p>
        </p:txBody>
      </p:sp>
      <p:sp>
        <p:nvSpPr>
          <p:cNvPr id="3" name="Rectangle 2"/>
          <p:cNvSpPr/>
          <p:nvPr/>
        </p:nvSpPr>
        <p:spPr>
          <a:xfrm>
            <a:off x="68291" y="4058769"/>
            <a:ext cx="4655074" cy="2622769"/>
          </a:xfrm>
          <a:prstGeom prst="rect">
            <a:avLst/>
          </a:prstGeom>
          <a:solidFill>
            <a:srgbClr val="FFFFCC"/>
          </a:solidFill>
          <a:ln w="19050" algn="ctr">
            <a:solidFill>
              <a:srgbClr val="FF0000"/>
            </a:solidFill>
            <a:miter lim="800000"/>
            <a:headEnd/>
            <a:tailEnd/>
          </a:ln>
          <a:effectLst>
            <a:outerShdw dist="71842" dir="2700000" algn="ctr" rotWithShape="0">
              <a:schemeClr val="bg2">
                <a:alpha val="50000"/>
              </a:schemeClr>
            </a:outerShdw>
          </a:effectLst>
        </p:spPr>
        <p:txBody>
          <a:bodyPr>
            <a:spAutoFit/>
          </a:bodyPr>
          <a:lstStyle/>
          <a:p>
            <a:pPr marL="342900" lvl="0" indent="-342900" algn="l">
              <a:spcBef>
                <a:spcPct val="15000"/>
              </a:spcBef>
              <a:buClrTx/>
              <a:buFont typeface="Arial" panose="020B0604020202020204" pitchFamily="34" charset="0"/>
              <a:buChar char="•"/>
              <a:defRPr/>
            </a:pPr>
            <a:r>
              <a:rPr lang="en-US" sz="1600" b="1" dirty="0" smtClean="0">
                <a:solidFill>
                  <a:schemeClr val="tx2"/>
                </a:solidFill>
                <a:latin typeface="Arial" charset="0"/>
              </a:rPr>
              <a:t>High efficiency potential</a:t>
            </a:r>
          </a:p>
          <a:p>
            <a:pPr marL="342900" lvl="0" indent="-342900" algn="l">
              <a:spcBef>
                <a:spcPct val="15000"/>
              </a:spcBef>
              <a:buClrTx/>
              <a:buFont typeface="Arial" panose="020B0604020202020204" pitchFamily="34" charset="0"/>
              <a:buChar char="•"/>
              <a:defRPr/>
            </a:pPr>
            <a:r>
              <a:rPr lang="en-US" sz="1600" b="1" dirty="0" smtClean="0">
                <a:solidFill>
                  <a:schemeClr val="tx2"/>
                </a:solidFill>
                <a:latin typeface="Arial" charset="0"/>
              </a:rPr>
              <a:t>No aromatics, high-octane gasoline, low-</a:t>
            </a:r>
            <a:r>
              <a:rPr lang="en-US" sz="1600" b="1" dirty="0" err="1" smtClean="0">
                <a:solidFill>
                  <a:schemeClr val="tx2"/>
                </a:solidFill>
                <a:latin typeface="Arial" charset="0"/>
              </a:rPr>
              <a:t>cetane</a:t>
            </a:r>
            <a:r>
              <a:rPr lang="en-US" sz="1600" b="1" dirty="0" smtClean="0">
                <a:solidFill>
                  <a:schemeClr val="tx2"/>
                </a:solidFill>
                <a:latin typeface="Arial" charset="0"/>
              </a:rPr>
              <a:t> diesel </a:t>
            </a:r>
          </a:p>
          <a:p>
            <a:pPr marL="342900" indent="-342900" algn="l">
              <a:spcBef>
                <a:spcPct val="15000"/>
              </a:spcBef>
              <a:buClrTx/>
              <a:buFont typeface="Arial" panose="020B0604020202020204" pitchFamily="34" charset="0"/>
              <a:buChar char="•"/>
              <a:defRPr/>
            </a:pPr>
            <a:r>
              <a:rPr lang="en-US" sz="1600" b="1" dirty="0" smtClean="0">
                <a:solidFill>
                  <a:schemeClr val="tx2"/>
                </a:solidFill>
                <a:latin typeface="Arial" charset="0"/>
              </a:rPr>
              <a:t>Products w/ higher energy density</a:t>
            </a:r>
          </a:p>
          <a:p>
            <a:pPr marL="342900" indent="-342900" algn="l">
              <a:spcBef>
                <a:spcPct val="15000"/>
              </a:spcBef>
              <a:buClrTx/>
              <a:buFont typeface="Arial" panose="020B0604020202020204" pitchFamily="34" charset="0"/>
              <a:buChar char="•"/>
              <a:defRPr/>
            </a:pPr>
            <a:r>
              <a:rPr lang="en-US" sz="1600" b="1" dirty="0" smtClean="0">
                <a:solidFill>
                  <a:schemeClr val="tx2"/>
                </a:solidFill>
                <a:latin typeface="Arial" charset="0"/>
              </a:rPr>
              <a:t>Water &amp; air emissions issues </a:t>
            </a:r>
          </a:p>
          <a:p>
            <a:pPr marL="342900" indent="-342900" algn="l">
              <a:spcBef>
                <a:spcPct val="15000"/>
              </a:spcBef>
              <a:buClrTx/>
              <a:buFont typeface="Arial" panose="020B0604020202020204" pitchFamily="34" charset="0"/>
              <a:buChar char="•"/>
              <a:defRPr/>
            </a:pPr>
            <a:r>
              <a:rPr lang="en-US" sz="1600" b="1" dirty="0" smtClean="0">
                <a:solidFill>
                  <a:schemeClr val="tx2"/>
                </a:solidFill>
                <a:latin typeface="Arial" charset="0"/>
              </a:rPr>
              <a:t>Higher operating expenses</a:t>
            </a:r>
          </a:p>
          <a:p>
            <a:pPr marL="342900" indent="-342900" algn="l">
              <a:spcBef>
                <a:spcPct val="15000"/>
              </a:spcBef>
              <a:buClrTx/>
              <a:buFont typeface="Arial" panose="020B0604020202020204" pitchFamily="34" charset="0"/>
              <a:buChar char="•"/>
              <a:defRPr/>
            </a:pPr>
            <a:r>
              <a:rPr lang="en-US" sz="1600" b="1" dirty="0" smtClean="0">
                <a:solidFill>
                  <a:schemeClr val="tx2"/>
                </a:solidFill>
                <a:latin typeface="Arial" charset="0"/>
              </a:rPr>
              <a:t>1 Commercial plant at  China by Shenhua (~US$1.5 billion)</a:t>
            </a:r>
          </a:p>
          <a:p>
            <a:pPr marL="342900" indent="-342900" algn="l">
              <a:spcBef>
                <a:spcPct val="15000"/>
              </a:spcBef>
              <a:buClrTx/>
              <a:buFont typeface="Arial" panose="020B0604020202020204" pitchFamily="34" charset="0"/>
              <a:buChar char="•"/>
              <a:defRPr/>
            </a:pPr>
            <a:r>
              <a:rPr lang="en-US" sz="1600" b="1" dirty="0" smtClean="0">
                <a:solidFill>
                  <a:schemeClr val="tx2"/>
                </a:solidFill>
                <a:latin typeface="Arial" charset="0"/>
              </a:rPr>
              <a:t>(~25000 BPD , 3.5 million t/a coal)</a:t>
            </a:r>
            <a:endParaRPr lang="en-IN" sz="1600" b="1" dirty="0" smtClean="0">
              <a:solidFill>
                <a:schemeClr val="tx2"/>
              </a:solidFill>
              <a:latin typeface="Arial" charset="0"/>
            </a:endParaRPr>
          </a:p>
        </p:txBody>
      </p:sp>
      <p:sp>
        <p:nvSpPr>
          <p:cNvPr id="6" name="Rectangle 5"/>
          <p:cNvSpPr/>
          <p:nvPr/>
        </p:nvSpPr>
        <p:spPr>
          <a:xfrm>
            <a:off x="5129027" y="4045664"/>
            <a:ext cx="4724586" cy="2603790"/>
          </a:xfrm>
          <a:prstGeom prst="rect">
            <a:avLst/>
          </a:prstGeom>
          <a:solidFill>
            <a:srgbClr val="FFFFCC"/>
          </a:solidFill>
          <a:ln w="19050" algn="ctr">
            <a:solidFill>
              <a:srgbClr val="FF0000"/>
            </a:solidFill>
            <a:miter lim="800000"/>
            <a:headEnd/>
            <a:tailEnd/>
          </a:ln>
          <a:effectLst>
            <a:outerShdw dist="71842" dir="2700000" algn="ctr" rotWithShape="0">
              <a:schemeClr val="bg2">
                <a:alpha val="50000"/>
              </a:schemeClr>
            </a:outerShdw>
          </a:effectLst>
        </p:spPr>
        <p:txBody>
          <a:bodyPr>
            <a:spAutoFit/>
          </a:bodyPr>
          <a:lstStyle/>
          <a:p>
            <a:pPr marL="342900" indent="-342900" algn="l">
              <a:spcBef>
                <a:spcPct val="15000"/>
              </a:spcBef>
              <a:buClrTx/>
              <a:buFont typeface="Arial" panose="020B0604020202020204" pitchFamily="34" charset="0"/>
              <a:buChar char="•"/>
              <a:defRPr/>
            </a:pPr>
            <a:r>
              <a:rPr lang="en-US" sz="1600" b="1" dirty="0" smtClean="0">
                <a:solidFill>
                  <a:schemeClr val="tx2"/>
                </a:solidFill>
                <a:latin typeface="Arial" charset="0"/>
              </a:rPr>
              <a:t>Mature &amp; established but complex, less efficient - fewer BTUs per gallon</a:t>
            </a:r>
          </a:p>
          <a:p>
            <a:pPr marL="342900" indent="-342900" algn="l">
              <a:spcBef>
                <a:spcPct val="15000"/>
              </a:spcBef>
              <a:buClrTx/>
              <a:buFont typeface="Arial" panose="020B0604020202020204" pitchFamily="34" charset="0"/>
              <a:buChar char="•"/>
              <a:defRPr/>
            </a:pPr>
            <a:r>
              <a:rPr lang="en-US" sz="1600" b="1" dirty="0" smtClean="0">
                <a:solidFill>
                  <a:schemeClr val="tx2"/>
                </a:solidFill>
                <a:latin typeface="Arial" charset="0"/>
              </a:rPr>
              <a:t>Low-octane gasoline, ultra-clean diesel </a:t>
            </a:r>
          </a:p>
          <a:p>
            <a:pPr marL="342900" indent="-342900" algn="l">
              <a:spcBef>
                <a:spcPct val="15000"/>
              </a:spcBef>
              <a:buClrTx/>
              <a:buFont typeface="Arial" panose="020B0604020202020204" pitchFamily="34" charset="0"/>
              <a:buChar char="•"/>
              <a:defRPr/>
            </a:pPr>
            <a:r>
              <a:rPr lang="en-US" sz="1600" b="1" dirty="0" smtClean="0">
                <a:solidFill>
                  <a:schemeClr val="tx2"/>
                </a:solidFill>
                <a:latin typeface="Arial" charset="0"/>
              </a:rPr>
              <a:t>CO</a:t>
            </a:r>
            <a:r>
              <a:rPr lang="en-US" sz="1600" b="1" baseline="-25000" dirty="0" smtClean="0">
                <a:solidFill>
                  <a:schemeClr val="tx2"/>
                </a:solidFill>
                <a:latin typeface="Arial" charset="0"/>
              </a:rPr>
              <a:t>2</a:t>
            </a:r>
            <a:r>
              <a:rPr lang="en-US" sz="1600" b="1" dirty="0" smtClean="0">
                <a:solidFill>
                  <a:schemeClr val="tx2"/>
                </a:solidFill>
                <a:latin typeface="Arial" charset="0"/>
              </a:rPr>
              <a:t> capture &amp; power co-production </a:t>
            </a:r>
          </a:p>
          <a:p>
            <a:pPr marL="342900" indent="-342900" algn="l">
              <a:spcBef>
                <a:spcPct val="15000"/>
              </a:spcBef>
              <a:buClrTx/>
              <a:buFont typeface="Arial" panose="020B0604020202020204" pitchFamily="34" charset="0"/>
              <a:buChar char="•"/>
              <a:defRPr/>
            </a:pPr>
            <a:r>
              <a:rPr lang="en-US" sz="1600" b="1" dirty="0" smtClean="0">
                <a:solidFill>
                  <a:schemeClr val="tx2"/>
                </a:solidFill>
                <a:latin typeface="Arial" charset="0"/>
              </a:rPr>
              <a:t>Use existing refining technologies</a:t>
            </a:r>
          </a:p>
          <a:p>
            <a:pPr marL="342900" indent="-342900" algn="l">
              <a:spcBef>
                <a:spcPct val="15000"/>
              </a:spcBef>
              <a:buClrTx/>
              <a:buFont typeface="Arial" panose="020B0604020202020204" pitchFamily="34" charset="0"/>
              <a:buChar char="•"/>
              <a:defRPr/>
            </a:pPr>
            <a:r>
              <a:rPr lang="en-US" sz="1600" b="1" dirty="0" smtClean="0">
                <a:solidFill>
                  <a:schemeClr val="tx2"/>
                </a:solidFill>
                <a:latin typeface="Arial" charset="0"/>
              </a:rPr>
              <a:t>Meet all current &amp; projected specifications for sulfur &amp; aromatic </a:t>
            </a:r>
          </a:p>
          <a:p>
            <a:pPr marL="342900" indent="-342900" algn="l">
              <a:spcBef>
                <a:spcPct val="15000"/>
              </a:spcBef>
              <a:buClrTx/>
              <a:buFont typeface="Arial" panose="020B0604020202020204" pitchFamily="34" charset="0"/>
              <a:buChar char="•"/>
              <a:defRPr/>
            </a:pPr>
            <a:r>
              <a:rPr lang="en-US" sz="1600" b="1" dirty="0" smtClean="0">
                <a:solidFill>
                  <a:schemeClr val="tx2"/>
                </a:solidFill>
                <a:latin typeface="Arial" charset="0"/>
              </a:rPr>
              <a:t>Production capacity &gt;390000 bpd w/ largest operation by Sasol, South Africa </a:t>
            </a:r>
          </a:p>
        </p:txBody>
      </p:sp>
      <p:sp>
        <p:nvSpPr>
          <p:cNvPr id="18" name="Rectangle 17"/>
          <p:cNvSpPr/>
          <p:nvPr/>
        </p:nvSpPr>
        <p:spPr>
          <a:xfrm>
            <a:off x="5288590" y="682763"/>
            <a:ext cx="4231648" cy="609398"/>
          </a:xfrm>
          <a:prstGeom prst="rect">
            <a:avLst/>
          </a:prstGeom>
        </p:spPr>
        <p:txBody>
          <a:bodyPr wrap="square">
            <a:spAutoFit/>
          </a:bodyPr>
          <a:lstStyle/>
          <a:p>
            <a:r>
              <a:rPr lang="en-US" sz="1600" b="1" dirty="0">
                <a:solidFill>
                  <a:srgbClr val="0070C0"/>
                </a:solidFill>
              </a:rPr>
              <a:t>I</a:t>
            </a:r>
            <a:r>
              <a:rPr lang="en-US" sz="1600" b="1" dirty="0" smtClean="0">
                <a:solidFill>
                  <a:srgbClr val="0070C0"/>
                </a:solidFill>
              </a:rPr>
              <a:t>ndirect </a:t>
            </a:r>
            <a:r>
              <a:rPr lang="en-US" sz="1600" b="1" dirty="0">
                <a:solidFill>
                  <a:srgbClr val="0070C0"/>
                </a:solidFill>
              </a:rPr>
              <a:t>coal </a:t>
            </a:r>
            <a:r>
              <a:rPr lang="en-US" sz="1600" b="1" dirty="0" smtClean="0">
                <a:solidFill>
                  <a:srgbClr val="0070C0"/>
                </a:solidFill>
              </a:rPr>
              <a:t>liquefaction</a:t>
            </a:r>
          </a:p>
          <a:p>
            <a:r>
              <a:rPr lang="en-US" sz="1600" b="1" dirty="0" smtClean="0">
                <a:solidFill>
                  <a:srgbClr val="0070C0"/>
                </a:solidFill>
              </a:rPr>
              <a:t>(example- </a:t>
            </a:r>
            <a:r>
              <a:rPr lang="en-US" sz="1600" b="1" dirty="0">
                <a:solidFill>
                  <a:srgbClr val="0070C0"/>
                </a:solidFill>
              </a:rPr>
              <a:t>F</a:t>
            </a:r>
            <a:r>
              <a:rPr lang="en-US" sz="1600" b="1" dirty="0" smtClean="0">
                <a:solidFill>
                  <a:srgbClr val="0070C0"/>
                </a:solidFill>
              </a:rPr>
              <a:t>ischer </a:t>
            </a:r>
            <a:r>
              <a:rPr lang="en-US" sz="1600" b="1" dirty="0" err="1">
                <a:solidFill>
                  <a:srgbClr val="0070C0"/>
                </a:solidFill>
              </a:rPr>
              <a:t>T</a:t>
            </a:r>
            <a:r>
              <a:rPr lang="en-US" sz="1600" b="1" dirty="0" err="1" smtClean="0">
                <a:solidFill>
                  <a:srgbClr val="0070C0"/>
                </a:solidFill>
              </a:rPr>
              <a:t>ropsch</a:t>
            </a:r>
            <a:r>
              <a:rPr lang="en-US" sz="1600" b="1" dirty="0" smtClean="0">
                <a:solidFill>
                  <a:srgbClr val="0070C0"/>
                </a:solidFill>
              </a:rPr>
              <a:t> synthesis)</a:t>
            </a:r>
            <a:endParaRPr lang="en-IN" sz="1600" b="1" dirty="0">
              <a:solidFill>
                <a:srgbClr val="0070C0"/>
              </a:solidFill>
            </a:endParaRPr>
          </a:p>
        </p:txBody>
      </p:sp>
      <p:cxnSp>
        <p:nvCxnSpPr>
          <p:cNvPr id="9" name="Straight Connector 8"/>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pic>
        <p:nvPicPr>
          <p:cNvPr id="13" name="Picture 12"/>
          <p:cNvPicPr>
            <a:picLocks noChangeAspect="1"/>
          </p:cNvPicPr>
          <p:nvPr/>
        </p:nvPicPr>
        <p:blipFill>
          <a:blip r:embed="rId3" cstate="print"/>
          <a:stretch>
            <a:fillRect/>
          </a:stretch>
        </p:blipFill>
        <p:spPr>
          <a:xfrm>
            <a:off x="68291" y="1158667"/>
            <a:ext cx="4834537" cy="2842766"/>
          </a:xfrm>
          <a:prstGeom prst="rect">
            <a:avLst/>
          </a:prstGeom>
        </p:spPr>
      </p:pic>
      <p:pic>
        <p:nvPicPr>
          <p:cNvPr id="14" name="Picture 13"/>
          <p:cNvPicPr>
            <a:picLocks noChangeAspect="1"/>
          </p:cNvPicPr>
          <p:nvPr/>
        </p:nvPicPr>
        <p:blipFill>
          <a:blip r:embed="rId4" cstate="print"/>
          <a:stretch>
            <a:fillRect/>
          </a:stretch>
        </p:blipFill>
        <p:spPr>
          <a:xfrm>
            <a:off x="5029027" y="1366361"/>
            <a:ext cx="4837195" cy="2437584"/>
          </a:xfrm>
          <a:prstGeom prst="rect">
            <a:avLst/>
          </a:prstGeom>
        </p:spPr>
      </p:pic>
      <p:sp>
        <p:nvSpPr>
          <p:cNvPr id="10" name="Rectangle 9"/>
          <p:cNvSpPr/>
          <p:nvPr/>
        </p:nvSpPr>
        <p:spPr>
          <a:xfrm>
            <a:off x="-26423" y="914182"/>
            <a:ext cx="4116056" cy="770980"/>
          </a:xfrm>
          <a:prstGeom prst="rect">
            <a:avLst/>
          </a:prstGeom>
        </p:spPr>
        <p:txBody>
          <a:bodyPr wrap="square">
            <a:spAutoFit/>
          </a:bodyPr>
          <a:lstStyle/>
          <a:p>
            <a:pPr algn="l"/>
            <a:r>
              <a:rPr lang="en-US" sz="1400" b="1" dirty="0" smtClean="0">
                <a:solidFill>
                  <a:schemeClr val="tx1"/>
                </a:solidFill>
              </a:rPr>
              <a:t>(Partial dismantling of</a:t>
            </a:r>
          </a:p>
          <a:p>
            <a:pPr algn="l"/>
            <a:r>
              <a:rPr lang="en-US" sz="1400" b="1" dirty="0" smtClean="0">
                <a:solidFill>
                  <a:schemeClr val="tx1"/>
                </a:solidFill>
              </a:rPr>
              <a:t>coal structure + H</a:t>
            </a:r>
            <a:r>
              <a:rPr lang="en-US" sz="1400" b="1" baseline="-25000" dirty="0" smtClean="0">
                <a:solidFill>
                  <a:schemeClr val="tx1"/>
                </a:solidFill>
              </a:rPr>
              <a:t>2</a:t>
            </a:r>
            <a:r>
              <a:rPr lang="en-US" sz="1400" b="1" dirty="0" smtClean="0">
                <a:solidFill>
                  <a:schemeClr val="tx1"/>
                </a:solidFill>
              </a:rPr>
              <a:t> </a:t>
            </a:r>
          </a:p>
          <a:p>
            <a:pPr algn="l"/>
            <a:r>
              <a:rPr lang="en-US" sz="1400" b="1" dirty="0" smtClean="0">
                <a:solidFill>
                  <a:schemeClr val="tx1"/>
                </a:solidFill>
              </a:rPr>
              <a:t>addition) </a:t>
            </a:r>
            <a:endParaRPr lang="en-US" sz="1400" b="1" dirty="0">
              <a:solidFill>
                <a:schemeClr val="tx1"/>
              </a:solidFill>
            </a:endParaRPr>
          </a:p>
        </p:txBody>
      </p:sp>
      <p:sp>
        <p:nvSpPr>
          <p:cNvPr id="11" name="Rectangle 10"/>
          <p:cNvSpPr/>
          <p:nvPr/>
        </p:nvSpPr>
        <p:spPr>
          <a:xfrm>
            <a:off x="7686504" y="1292161"/>
            <a:ext cx="2340705" cy="544765"/>
          </a:xfrm>
          <a:prstGeom prst="rect">
            <a:avLst/>
          </a:prstGeom>
        </p:spPr>
        <p:txBody>
          <a:bodyPr wrap="none">
            <a:spAutoFit/>
          </a:bodyPr>
          <a:lstStyle/>
          <a:p>
            <a:r>
              <a:rPr lang="en-US" sz="1400" b="1" dirty="0" smtClean="0">
                <a:solidFill>
                  <a:schemeClr val="tx1"/>
                </a:solidFill>
              </a:rPr>
              <a:t>Complete destruction of  </a:t>
            </a:r>
          </a:p>
          <a:p>
            <a:r>
              <a:rPr lang="en-US" sz="1400" b="1" dirty="0" smtClean="0">
                <a:solidFill>
                  <a:schemeClr val="tx1"/>
                </a:solidFill>
              </a:rPr>
              <a:t>ring structure in coal</a:t>
            </a:r>
            <a:endParaRPr lang="en-US" sz="1400" b="1" dirty="0">
              <a:solidFill>
                <a:schemeClr val="tx1"/>
              </a:solidFill>
            </a:endParaRPr>
          </a:p>
        </p:txBody>
      </p:sp>
      <p:sp>
        <p:nvSpPr>
          <p:cNvPr id="12" name="Double Bracket 11"/>
          <p:cNvSpPr/>
          <p:nvPr/>
        </p:nvSpPr>
        <p:spPr bwMode="auto">
          <a:xfrm>
            <a:off x="7726522" y="1247929"/>
            <a:ext cx="2158281" cy="544765"/>
          </a:xfrm>
          <a:prstGeom prst="bracketPair">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US" sz="1200" b="0" i="0" u="none" strike="noStrike" cap="none" normalizeH="0" baseline="0" smtClean="0">
              <a:ln>
                <a:noFill/>
              </a:ln>
              <a:solidFill>
                <a:schemeClr val="bg1"/>
              </a:solidFill>
              <a:effectLst/>
              <a:latin typeface="Arial" pitchFamily="34" charset="0"/>
            </a:endParaRPr>
          </a:p>
        </p:txBody>
      </p:sp>
    </p:spTree>
    <p:extLst>
      <p:ext uri="{BB962C8B-B14F-4D97-AF65-F5344CB8AC3E}">
        <p14:creationId xmlns:p14="http://schemas.microsoft.com/office/powerpoint/2010/main" val="1725010852"/>
      </p:ext>
    </p:extLst>
  </p:cSld>
  <p:clrMapOvr>
    <a:masterClrMapping/>
  </p:clrMapOvr>
  <p:transition spd="slow"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P spid="18" grpId="0"/>
      <p:bldP spid="10" grpId="0"/>
      <p:bldP spid="1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 y="96774"/>
            <a:ext cx="9413875" cy="522415"/>
          </a:xfrm>
        </p:spPr>
        <p:txBody>
          <a:bodyPr/>
          <a:lstStyle/>
          <a:p>
            <a:r>
              <a:rPr lang="en-IN" sz="2800" dirty="0">
                <a:solidFill>
                  <a:schemeClr val="tx1"/>
                </a:solidFill>
              </a:rPr>
              <a:t>Indirect coal liquefaction</a:t>
            </a:r>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18</a:t>
            </a:fld>
            <a:endParaRPr lang="en-US"/>
          </a:p>
        </p:txBody>
      </p:sp>
      <p:cxnSp>
        <p:nvCxnSpPr>
          <p:cNvPr id="6" name="Straight Connector 5"/>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pic>
        <p:nvPicPr>
          <p:cNvPr id="37890" name="Picture 2"/>
          <p:cNvPicPr>
            <a:picLocks noChangeAspect="1" noChangeArrowheads="1"/>
          </p:cNvPicPr>
          <p:nvPr/>
        </p:nvPicPr>
        <p:blipFill>
          <a:blip r:embed="rId3" cstate="print"/>
          <a:srcRect/>
          <a:stretch>
            <a:fillRect/>
          </a:stretch>
        </p:blipFill>
        <p:spPr bwMode="auto">
          <a:xfrm>
            <a:off x="847725" y="724088"/>
            <a:ext cx="8210550" cy="5267325"/>
          </a:xfrm>
          <a:prstGeom prst="rect">
            <a:avLst/>
          </a:prstGeom>
          <a:noFill/>
          <a:ln w="9525">
            <a:noFill/>
            <a:miter lim="800000"/>
            <a:headEnd/>
            <a:tailEnd/>
          </a:ln>
        </p:spPr>
      </p:pic>
    </p:spTree>
    <p:extLst>
      <p:ext uri="{BB962C8B-B14F-4D97-AF65-F5344CB8AC3E}">
        <p14:creationId xmlns:p14="http://schemas.microsoft.com/office/powerpoint/2010/main" val="1463678523"/>
      </p:ext>
    </p:extLst>
  </p:cSld>
  <p:clrMapOvr>
    <a:masterClrMapping/>
  </p:clrMapOvr>
  <p:transition spd="slow"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26942"/>
            <a:ext cx="9413875" cy="462079"/>
          </a:xfrm>
        </p:spPr>
        <p:txBody>
          <a:bodyPr/>
          <a:lstStyle/>
          <a:p>
            <a:r>
              <a:rPr lang="en-IN" dirty="0">
                <a:solidFill>
                  <a:schemeClr val="tx1"/>
                </a:solidFill>
              </a:rPr>
              <a:t>Fischer-Tropsch </a:t>
            </a:r>
            <a:r>
              <a:rPr lang="en-IN" dirty="0" smtClean="0">
                <a:solidFill>
                  <a:schemeClr val="tx1"/>
                </a:solidFill>
              </a:rPr>
              <a:t>Synthesis (1) - </a:t>
            </a:r>
            <a:r>
              <a:rPr lang="en-IN" dirty="0" smtClean="0">
                <a:solidFill>
                  <a:schemeClr val="accent6">
                    <a:lumMod val="40000"/>
                    <a:lumOff val="60000"/>
                  </a:schemeClr>
                </a:solidFill>
              </a:rPr>
              <a:t>Technology</a:t>
            </a:r>
            <a:endParaRPr lang="en-IN" dirty="0"/>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19</a:t>
            </a:fld>
            <a:endParaRPr lang="en-US"/>
          </a:p>
        </p:txBody>
      </p:sp>
      <p:pic>
        <p:nvPicPr>
          <p:cNvPr id="5" name="Picture 4"/>
          <p:cNvPicPr>
            <a:picLocks noChangeAspect="1"/>
          </p:cNvPicPr>
          <p:nvPr/>
        </p:nvPicPr>
        <p:blipFill>
          <a:blip r:embed="rId3" cstate="print"/>
          <a:stretch>
            <a:fillRect/>
          </a:stretch>
        </p:blipFill>
        <p:spPr>
          <a:xfrm>
            <a:off x="89596" y="3280619"/>
            <a:ext cx="4203392" cy="2642024"/>
          </a:xfrm>
          <a:prstGeom prst="rect">
            <a:avLst/>
          </a:prstGeom>
        </p:spPr>
      </p:pic>
      <p:pic>
        <p:nvPicPr>
          <p:cNvPr id="6" name="Picture 5"/>
          <p:cNvPicPr>
            <a:picLocks noChangeAspect="1"/>
          </p:cNvPicPr>
          <p:nvPr/>
        </p:nvPicPr>
        <p:blipFill>
          <a:blip r:embed="rId4" cstate="print"/>
          <a:stretch>
            <a:fillRect/>
          </a:stretch>
        </p:blipFill>
        <p:spPr>
          <a:xfrm rot="10800000">
            <a:off x="5203065" y="3059610"/>
            <a:ext cx="4664903" cy="2956681"/>
          </a:xfrm>
          <a:prstGeom prst="rect">
            <a:avLst/>
          </a:prstGeom>
          <a:solidFill>
            <a:srgbClr val="FFFF00"/>
          </a:solidFill>
        </p:spPr>
      </p:pic>
      <p:pic>
        <p:nvPicPr>
          <p:cNvPr id="9" name="Picture 8"/>
          <p:cNvPicPr>
            <a:picLocks noChangeAspect="1"/>
          </p:cNvPicPr>
          <p:nvPr/>
        </p:nvPicPr>
        <p:blipFill>
          <a:blip r:embed="rId5" cstate="print"/>
          <a:stretch>
            <a:fillRect/>
          </a:stretch>
        </p:blipFill>
        <p:spPr>
          <a:xfrm>
            <a:off x="8064712" y="733557"/>
            <a:ext cx="1737213" cy="2402788"/>
          </a:xfrm>
          <a:prstGeom prst="rect">
            <a:avLst/>
          </a:prstGeom>
        </p:spPr>
      </p:pic>
      <p:pic>
        <p:nvPicPr>
          <p:cNvPr id="10" name="Picture 9"/>
          <p:cNvPicPr>
            <a:picLocks noChangeAspect="1"/>
          </p:cNvPicPr>
          <p:nvPr/>
        </p:nvPicPr>
        <p:blipFill>
          <a:blip r:embed="rId6" cstate="print"/>
          <a:stretch>
            <a:fillRect/>
          </a:stretch>
        </p:blipFill>
        <p:spPr>
          <a:xfrm>
            <a:off x="27359" y="733558"/>
            <a:ext cx="1341050" cy="2235899"/>
          </a:xfrm>
          <a:prstGeom prst="rect">
            <a:avLst/>
          </a:prstGeom>
        </p:spPr>
      </p:pic>
      <p:pic>
        <p:nvPicPr>
          <p:cNvPr id="11" name="Picture 10"/>
          <p:cNvPicPr>
            <a:picLocks noChangeAspect="1"/>
          </p:cNvPicPr>
          <p:nvPr/>
        </p:nvPicPr>
        <p:blipFill>
          <a:blip r:embed="rId7" cstate="print"/>
          <a:stretch>
            <a:fillRect/>
          </a:stretch>
        </p:blipFill>
        <p:spPr>
          <a:xfrm>
            <a:off x="1650096" y="733558"/>
            <a:ext cx="2200687" cy="2080814"/>
          </a:xfrm>
          <a:prstGeom prst="rect">
            <a:avLst/>
          </a:prstGeom>
        </p:spPr>
      </p:pic>
      <p:sp>
        <p:nvSpPr>
          <p:cNvPr id="13" name="Rounded Rectangular Callout 12"/>
          <p:cNvSpPr/>
          <p:nvPr/>
        </p:nvSpPr>
        <p:spPr bwMode="auto">
          <a:xfrm flipV="1">
            <a:off x="0" y="733552"/>
            <a:ext cx="3907475" cy="2593747"/>
          </a:xfrm>
          <a:prstGeom prst="wedgeRoundRectCallout">
            <a:avLst>
              <a:gd name="adj1" fmla="val -7516"/>
              <a:gd name="adj2" fmla="val -77609"/>
              <a:gd name="adj3" fmla="val 16667"/>
            </a:avLst>
          </a:prstGeom>
          <a:solidFill>
            <a:srgbClr val="FFFF00">
              <a:alpha val="16000"/>
            </a:srgbClr>
          </a:solidFill>
          <a:ln w="63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IN"/>
          </a:p>
        </p:txBody>
      </p:sp>
      <p:sp>
        <p:nvSpPr>
          <p:cNvPr id="14" name="Rounded Rectangular Callout 13"/>
          <p:cNvSpPr/>
          <p:nvPr/>
        </p:nvSpPr>
        <p:spPr bwMode="auto">
          <a:xfrm flipV="1">
            <a:off x="7933996" y="746422"/>
            <a:ext cx="1938271" cy="2402789"/>
          </a:xfrm>
          <a:prstGeom prst="wedgeRoundRectCallout">
            <a:avLst>
              <a:gd name="adj1" fmla="val -65449"/>
              <a:gd name="adj2" fmla="val -83885"/>
              <a:gd name="adj3" fmla="val 16667"/>
            </a:avLst>
          </a:prstGeom>
          <a:solidFill>
            <a:schemeClr val="accent5">
              <a:lumMod val="90000"/>
              <a:alpha val="16000"/>
            </a:schemeClr>
          </a:solidFill>
          <a:ln w="635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smtClean="0">
              <a:ln>
                <a:noFill/>
              </a:ln>
              <a:solidFill>
                <a:schemeClr val="bg1"/>
              </a:solidFill>
              <a:effectLst/>
              <a:latin typeface="Arial" pitchFamily="34" charset="0"/>
            </a:endParaRPr>
          </a:p>
        </p:txBody>
      </p:sp>
      <p:pic>
        <p:nvPicPr>
          <p:cNvPr id="7" name="Picture 6"/>
          <p:cNvPicPr>
            <a:picLocks noChangeAspect="1"/>
          </p:cNvPicPr>
          <p:nvPr/>
        </p:nvPicPr>
        <p:blipFill>
          <a:blip r:embed="rId8" cstate="print"/>
          <a:stretch>
            <a:fillRect/>
          </a:stretch>
        </p:blipFill>
        <p:spPr>
          <a:xfrm>
            <a:off x="6307583" y="2483430"/>
            <a:ext cx="2118055" cy="236434"/>
          </a:xfrm>
          <a:prstGeom prst="rect">
            <a:avLst/>
          </a:prstGeom>
        </p:spPr>
      </p:pic>
      <p:pic>
        <p:nvPicPr>
          <p:cNvPr id="8" name="Picture 7"/>
          <p:cNvPicPr>
            <a:picLocks noChangeAspect="1"/>
          </p:cNvPicPr>
          <p:nvPr/>
        </p:nvPicPr>
        <p:blipFill>
          <a:blip r:embed="rId9" cstate="print"/>
          <a:stretch>
            <a:fillRect/>
          </a:stretch>
        </p:blipFill>
        <p:spPr>
          <a:xfrm>
            <a:off x="92224" y="2961130"/>
            <a:ext cx="1556274" cy="221703"/>
          </a:xfrm>
          <a:prstGeom prst="rect">
            <a:avLst/>
          </a:prstGeom>
        </p:spPr>
      </p:pic>
      <p:sp>
        <p:nvSpPr>
          <p:cNvPr id="16" name="TextBox 15"/>
          <p:cNvSpPr txBox="1"/>
          <p:nvPr/>
        </p:nvSpPr>
        <p:spPr>
          <a:xfrm>
            <a:off x="3939495" y="746422"/>
            <a:ext cx="2099267" cy="2192908"/>
          </a:xfrm>
          <a:prstGeom prst="rect">
            <a:avLst/>
          </a:prstGeom>
          <a:solidFill>
            <a:srgbClr val="FFFF00">
              <a:alpha val="15000"/>
            </a:srgbClr>
          </a:solidFill>
          <a:ln>
            <a:noFill/>
          </a:ln>
        </p:spPr>
        <p:txBody>
          <a:bodyPr wrap="square" rtlCol="0">
            <a:spAutoFit/>
          </a:bodyPr>
          <a:lstStyle/>
          <a:p>
            <a:r>
              <a:rPr lang="en-US" sz="1600" b="1" dirty="0" smtClean="0">
                <a:solidFill>
                  <a:schemeClr val="tx1"/>
                </a:solidFill>
              </a:rPr>
              <a:t>LT-FT: 220- 250</a:t>
            </a:r>
            <a:r>
              <a:rPr lang="en-US" sz="1600" b="1" baseline="30000" dirty="0" smtClean="0">
                <a:solidFill>
                  <a:schemeClr val="tx1"/>
                </a:solidFill>
              </a:rPr>
              <a:t>O</a:t>
            </a:r>
            <a:r>
              <a:rPr lang="en-US" sz="1600" b="1" dirty="0" smtClean="0">
                <a:solidFill>
                  <a:schemeClr val="tx1"/>
                </a:solidFill>
              </a:rPr>
              <a:t>C</a:t>
            </a:r>
            <a:endParaRPr lang="en-US" sz="1600" b="1" dirty="0">
              <a:solidFill>
                <a:schemeClr val="tx1"/>
              </a:solidFill>
            </a:endParaRPr>
          </a:p>
          <a:p>
            <a:r>
              <a:rPr lang="en-US" sz="1400" dirty="0" smtClean="0">
                <a:solidFill>
                  <a:srgbClr val="FF0000"/>
                </a:solidFill>
              </a:rPr>
              <a:t>Cobalt catalyst</a:t>
            </a:r>
          </a:p>
          <a:p>
            <a:r>
              <a:rPr lang="en-US" b="1" dirty="0" smtClean="0">
                <a:solidFill>
                  <a:schemeClr val="tx1"/>
                </a:solidFill>
              </a:rPr>
              <a:t>(Middle distillates/Waxes)</a:t>
            </a:r>
          </a:p>
          <a:p>
            <a:pPr algn="l"/>
            <a:r>
              <a:rPr lang="en-US" sz="1400" b="1" dirty="0" smtClean="0">
                <a:solidFill>
                  <a:srgbClr val="0070C0"/>
                </a:solidFill>
              </a:rPr>
              <a:t>FIXED </a:t>
            </a:r>
            <a:r>
              <a:rPr lang="en-US" dirty="0" smtClean="0">
                <a:solidFill>
                  <a:schemeClr val="tx1"/>
                </a:solidFill>
              </a:rPr>
              <a:t>                   </a:t>
            </a:r>
            <a:r>
              <a:rPr lang="en-US" sz="1400" b="1" dirty="0">
                <a:solidFill>
                  <a:srgbClr val="0070C0"/>
                </a:solidFill>
              </a:rPr>
              <a:t>SBCR</a:t>
            </a:r>
            <a:endParaRPr lang="en-IN" sz="1400" b="1" dirty="0">
              <a:solidFill>
                <a:srgbClr val="0070C0"/>
              </a:solidFill>
            </a:endParaRPr>
          </a:p>
          <a:p>
            <a:pPr algn="l"/>
            <a:r>
              <a:rPr lang="en-US" sz="1400" b="1" dirty="0" smtClean="0">
                <a:solidFill>
                  <a:srgbClr val="0070C0"/>
                </a:solidFill>
              </a:rPr>
              <a:t>BED</a:t>
            </a:r>
            <a:endParaRPr lang="en-IN" sz="1400" b="1" dirty="0">
              <a:solidFill>
                <a:srgbClr val="0070C0"/>
              </a:solidFill>
            </a:endParaRPr>
          </a:p>
          <a:p>
            <a:pPr algn="r"/>
            <a:r>
              <a:rPr lang="en-IN" dirty="0" smtClean="0">
                <a:solidFill>
                  <a:schemeClr val="tx1"/>
                </a:solidFill>
              </a:rPr>
              <a:t>Shell SMDS        Sasol SPD</a:t>
            </a:r>
          </a:p>
          <a:p>
            <a:pPr algn="r"/>
            <a:r>
              <a:rPr lang="en-US" dirty="0" smtClean="0">
                <a:solidFill>
                  <a:schemeClr val="tx1"/>
                </a:solidFill>
              </a:rPr>
              <a:t>BP                    Exxon Mobil</a:t>
            </a:r>
          </a:p>
          <a:p>
            <a:r>
              <a:rPr lang="en-US" dirty="0" smtClean="0">
                <a:solidFill>
                  <a:schemeClr val="tx1"/>
                </a:solidFill>
              </a:rPr>
              <a:t>                          Statoil</a:t>
            </a:r>
          </a:p>
          <a:p>
            <a:pPr algn="r"/>
            <a:r>
              <a:rPr lang="en-US" dirty="0" err="1" smtClean="0">
                <a:solidFill>
                  <a:schemeClr val="tx1"/>
                </a:solidFill>
              </a:rPr>
              <a:t>Eni</a:t>
            </a:r>
            <a:r>
              <a:rPr lang="en-US" dirty="0" smtClean="0">
                <a:solidFill>
                  <a:schemeClr val="tx1"/>
                </a:solidFill>
              </a:rPr>
              <a:t>/IFP/</a:t>
            </a:r>
            <a:r>
              <a:rPr lang="en-US" dirty="0" err="1" smtClean="0">
                <a:solidFill>
                  <a:schemeClr val="tx1"/>
                </a:solidFill>
              </a:rPr>
              <a:t>Axens</a:t>
            </a:r>
            <a:endParaRPr lang="en-US" dirty="0" smtClean="0">
              <a:solidFill>
                <a:schemeClr val="tx1"/>
              </a:solidFill>
            </a:endParaRPr>
          </a:p>
          <a:p>
            <a:pPr algn="r"/>
            <a:r>
              <a:rPr lang="en-US" dirty="0" err="1" smtClean="0">
                <a:solidFill>
                  <a:schemeClr val="tx1"/>
                </a:solidFill>
              </a:rPr>
              <a:t>Conocophilips</a:t>
            </a:r>
            <a:endParaRPr lang="en-IN" dirty="0">
              <a:solidFill>
                <a:schemeClr val="tx1"/>
              </a:solidFill>
            </a:endParaRPr>
          </a:p>
        </p:txBody>
      </p:sp>
      <p:sp>
        <p:nvSpPr>
          <p:cNvPr id="3" name="TextBox 2"/>
          <p:cNvSpPr txBox="1"/>
          <p:nvPr/>
        </p:nvSpPr>
        <p:spPr>
          <a:xfrm>
            <a:off x="6005903" y="762692"/>
            <a:ext cx="1908551" cy="1733438"/>
          </a:xfrm>
          <a:prstGeom prst="rect">
            <a:avLst/>
          </a:prstGeom>
          <a:solidFill>
            <a:schemeClr val="accent5">
              <a:lumMod val="90000"/>
              <a:alpha val="16000"/>
            </a:scheme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GB"/>
            </a:defPPr>
            <a:lvl1pPr marL="0" marR="0" indent="0" defTabSz="914400" latinLnBrk="0">
              <a:buSzTx/>
              <a:buNone/>
              <a:tabLst/>
              <a:defRPr kumimoji="0" b="0" i="0" u="none" strike="noStrike" cap="none" normalizeH="0" baseline="0">
                <a:ln>
                  <a:noFill/>
                </a:ln>
                <a:effectLst/>
              </a:defRPr>
            </a:lvl1pPr>
          </a:lstStyle>
          <a:p>
            <a:r>
              <a:rPr lang="en-US" sz="1600" b="1" dirty="0">
                <a:solidFill>
                  <a:schemeClr val="tx1"/>
                </a:solidFill>
              </a:rPr>
              <a:t>HT-FT: 350</a:t>
            </a:r>
            <a:r>
              <a:rPr lang="en-US" sz="1600" b="1" baseline="30000" dirty="0">
                <a:solidFill>
                  <a:schemeClr val="tx1"/>
                </a:solidFill>
              </a:rPr>
              <a:t>O</a:t>
            </a:r>
            <a:r>
              <a:rPr lang="en-US" sz="1600" b="1" dirty="0">
                <a:solidFill>
                  <a:schemeClr val="tx1"/>
                </a:solidFill>
              </a:rPr>
              <a:t>C</a:t>
            </a:r>
          </a:p>
          <a:p>
            <a:r>
              <a:rPr lang="en-US" sz="1400" b="1" dirty="0">
                <a:solidFill>
                  <a:srgbClr val="FF0000"/>
                </a:solidFill>
              </a:rPr>
              <a:t>Iron catalyst</a:t>
            </a:r>
          </a:p>
          <a:p>
            <a:r>
              <a:rPr lang="en-US" b="1" dirty="0" smtClean="0">
                <a:solidFill>
                  <a:schemeClr val="accent4"/>
                </a:solidFill>
              </a:rPr>
              <a:t>(Gasoline/Olefins</a:t>
            </a:r>
          </a:p>
          <a:p>
            <a:r>
              <a:rPr lang="en-US" b="1" dirty="0" smtClean="0">
                <a:solidFill>
                  <a:schemeClr val="accent4"/>
                </a:solidFill>
              </a:rPr>
              <a:t>/ Chemicals)</a:t>
            </a:r>
            <a:endParaRPr lang="en-US" b="1" dirty="0">
              <a:solidFill>
                <a:schemeClr val="accent4"/>
              </a:solidFill>
            </a:endParaRPr>
          </a:p>
          <a:p>
            <a:endParaRPr lang="en-US" dirty="0">
              <a:solidFill>
                <a:schemeClr val="accent4"/>
              </a:solidFill>
            </a:endParaRPr>
          </a:p>
          <a:p>
            <a:r>
              <a:rPr lang="en-IN" b="1" dirty="0">
                <a:solidFill>
                  <a:schemeClr val="accent4"/>
                </a:solidFill>
              </a:rPr>
              <a:t>TECHNOLOGIES</a:t>
            </a:r>
          </a:p>
          <a:p>
            <a:r>
              <a:rPr lang="en-US" dirty="0">
                <a:solidFill>
                  <a:schemeClr val="accent4"/>
                </a:solidFill>
              </a:rPr>
              <a:t>Sasol SAS (FFB)</a:t>
            </a:r>
          </a:p>
          <a:p>
            <a:r>
              <a:rPr lang="en-US" dirty="0">
                <a:solidFill>
                  <a:schemeClr val="accent4"/>
                </a:solidFill>
              </a:rPr>
              <a:t>Sasol </a:t>
            </a:r>
            <a:r>
              <a:rPr lang="en-US" dirty="0" err="1">
                <a:solidFill>
                  <a:schemeClr val="accent4"/>
                </a:solidFill>
              </a:rPr>
              <a:t>Synthol</a:t>
            </a:r>
            <a:r>
              <a:rPr lang="en-US" dirty="0">
                <a:solidFill>
                  <a:schemeClr val="accent4"/>
                </a:solidFill>
              </a:rPr>
              <a:t> (CFB)</a:t>
            </a:r>
            <a:endParaRPr lang="en-IN" dirty="0">
              <a:solidFill>
                <a:schemeClr val="accent4"/>
              </a:solidFill>
            </a:endParaRPr>
          </a:p>
          <a:p>
            <a:endParaRPr lang="en-IN" dirty="0"/>
          </a:p>
        </p:txBody>
      </p:sp>
      <p:pic>
        <p:nvPicPr>
          <p:cNvPr id="17" name="Picture 16"/>
          <p:cNvPicPr>
            <a:picLocks noChangeAspect="1"/>
          </p:cNvPicPr>
          <p:nvPr/>
        </p:nvPicPr>
        <p:blipFill>
          <a:blip r:embed="rId10" cstate="print"/>
          <a:stretch>
            <a:fillRect/>
          </a:stretch>
        </p:blipFill>
        <p:spPr>
          <a:xfrm>
            <a:off x="1808207" y="2982809"/>
            <a:ext cx="1879474" cy="194428"/>
          </a:xfrm>
          <a:prstGeom prst="rect">
            <a:avLst/>
          </a:prstGeom>
        </p:spPr>
      </p:pic>
      <p:cxnSp>
        <p:nvCxnSpPr>
          <p:cNvPr id="20" name="Straight Connector 19"/>
          <p:cNvCxnSpPr/>
          <p:nvPr/>
        </p:nvCxnSpPr>
        <p:spPr bwMode="auto">
          <a:xfrm>
            <a:off x="6022857" y="707785"/>
            <a:ext cx="15905" cy="2231545"/>
          </a:xfrm>
          <a:prstGeom prst="line">
            <a:avLst/>
          </a:prstGeom>
          <a:noFill/>
          <a:ln w="57150" cap="flat" cmpd="sng" algn="ctr">
            <a:solidFill>
              <a:schemeClr val="accent4">
                <a:lumMod val="50000"/>
                <a:lumOff val="50000"/>
                <a:alpha val="19000"/>
              </a:schemeClr>
            </a:solidFill>
            <a:prstDash val="solid"/>
            <a:round/>
            <a:headEnd type="none" w="med" len="med"/>
            <a:tailEnd type="none" w="med" len="med"/>
          </a:ln>
          <a:effectLst/>
        </p:spPr>
      </p:cxnSp>
      <p:sp>
        <p:nvSpPr>
          <p:cNvPr id="23" name="Left-Right Arrow 22"/>
          <p:cNvSpPr/>
          <p:nvPr/>
        </p:nvSpPr>
        <p:spPr bwMode="auto">
          <a:xfrm>
            <a:off x="3957659" y="4184071"/>
            <a:ext cx="2256102" cy="879595"/>
          </a:xfrm>
          <a:prstGeom prst="leftRightArrow">
            <a:avLst/>
          </a:prstGeom>
          <a:gradFill>
            <a:gsLst>
              <a:gs pos="0">
                <a:srgbClr val="FFFF00">
                  <a:alpha val="18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r>
              <a:rPr kumimoji="0" lang="en-US" sz="1400" b="1" i="0" u="none" strike="noStrike" cap="none" normalizeH="0" baseline="0" dirty="0" smtClean="0">
                <a:ln>
                  <a:noFill/>
                </a:ln>
                <a:solidFill>
                  <a:schemeClr val="tx1"/>
                </a:solidFill>
                <a:effectLst/>
                <a:latin typeface="Arial" pitchFamily="34" charset="0"/>
              </a:rPr>
              <a:t>Block Diagram</a:t>
            </a:r>
          </a:p>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r>
              <a:rPr kumimoji="0" lang="en-US" sz="1050" i="0" u="none" strike="noStrike" cap="none" normalizeH="0" baseline="0" dirty="0" smtClean="0">
                <a:ln>
                  <a:noFill/>
                </a:ln>
                <a:solidFill>
                  <a:schemeClr val="tx1"/>
                </a:solidFill>
                <a:effectLst/>
                <a:latin typeface="Arial" pitchFamily="34" charset="0"/>
              </a:rPr>
              <a:t>SASOL SCHEME</a:t>
            </a:r>
            <a:endParaRPr kumimoji="0" lang="en-IN" sz="1050" i="0" u="none" strike="noStrike" cap="none" normalizeH="0" baseline="0" dirty="0" smtClean="0">
              <a:ln>
                <a:noFill/>
              </a:ln>
              <a:solidFill>
                <a:schemeClr val="tx1"/>
              </a:solidFill>
              <a:effectLst/>
              <a:latin typeface="Arial" pitchFamily="34" charset="0"/>
            </a:endParaRPr>
          </a:p>
        </p:txBody>
      </p:sp>
      <p:cxnSp>
        <p:nvCxnSpPr>
          <p:cNvPr id="18" name="Straight Connector 17"/>
          <p:cNvCxnSpPr/>
          <p:nvPr/>
        </p:nvCxnSpPr>
        <p:spPr bwMode="auto">
          <a:xfrm>
            <a:off x="0" y="654247"/>
            <a:ext cx="9906000" cy="0"/>
          </a:xfrm>
          <a:prstGeom prst="line">
            <a:avLst/>
          </a:prstGeom>
          <a:noFill/>
          <a:ln w="7620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535655351"/>
      </p:ext>
    </p:extLst>
  </p:cSld>
  <p:clrMapOvr>
    <a:masterClrMapping/>
  </p:clrMapOvr>
  <p:transition spd="slow"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F17007F-1666-4A34-A068-FA4CA9EEBD05}" type="slidenum">
              <a:rPr lang="en-US" smtClean="0"/>
              <a:pPr>
                <a:defRPr/>
              </a:pPr>
              <a:t>2</a:t>
            </a:fld>
            <a:endParaRPr lang="en-US" dirty="0"/>
          </a:p>
        </p:txBody>
      </p:sp>
      <p:sp>
        <p:nvSpPr>
          <p:cNvPr id="12" name="Rectangle 11"/>
          <p:cNvSpPr/>
          <p:nvPr/>
        </p:nvSpPr>
        <p:spPr>
          <a:xfrm>
            <a:off x="533135" y="1042609"/>
            <a:ext cx="8839729" cy="3785652"/>
          </a:xfrm>
          <a:prstGeom prst="rect">
            <a:avLst/>
          </a:prstGeom>
          <a:noFill/>
        </p:spPr>
        <p:txBody>
          <a:bodyPr wrap="square" rtlCol="0">
            <a:spAutoFit/>
          </a:bodyPr>
          <a:lstStyle/>
          <a:p>
            <a:pPr marL="228600" indent="-228600" algn="l">
              <a:lnSpc>
                <a:spcPct val="150000"/>
              </a:lnSpc>
              <a:spcBef>
                <a:spcPts val="0"/>
              </a:spcBef>
              <a:buClrTx/>
              <a:buSzPct val="150000"/>
              <a:buFont typeface="Arial" pitchFamily="34" charset="0"/>
              <a:buChar char="•"/>
            </a:pPr>
            <a:r>
              <a:rPr lang="en-US" sz="2000" b="1" dirty="0" smtClean="0">
                <a:solidFill>
                  <a:schemeClr val="accent6">
                    <a:lumMod val="50000"/>
                  </a:schemeClr>
                </a:solidFill>
              </a:rPr>
              <a:t>Introduction  </a:t>
            </a:r>
          </a:p>
          <a:p>
            <a:pPr marL="228600" indent="-228600" algn="l">
              <a:lnSpc>
                <a:spcPct val="150000"/>
              </a:lnSpc>
              <a:spcBef>
                <a:spcPts val="0"/>
              </a:spcBef>
              <a:buClrTx/>
              <a:buSzPct val="150000"/>
              <a:buFont typeface="Arial" pitchFamily="34" charset="0"/>
              <a:buChar char="•"/>
            </a:pPr>
            <a:r>
              <a:rPr lang="en-US" sz="2000" b="1" dirty="0" smtClean="0">
                <a:solidFill>
                  <a:schemeClr val="accent6">
                    <a:lumMod val="50000"/>
                  </a:schemeClr>
                </a:solidFill>
              </a:rPr>
              <a:t>Coal Gasification</a:t>
            </a:r>
          </a:p>
          <a:p>
            <a:pPr marL="228600" indent="-228600" algn="l">
              <a:lnSpc>
                <a:spcPct val="150000"/>
              </a:lnSpc>
              <a:spcBef>
                <a:spcPts val="0"/>
              </a:spcBef>
              <a:buClrTx/>
              <a:buSzPct val="150000"/>
              <a:buFont typeface="Arial" pitchFamily="34" charset="0"/>
              <a:buChar char="•"/>
            </a:pPr>
            <a:r>
              <a:rPr lang="en-US" sz="2000" b="1" dirty="0" smtClean="0">
                <a:solidFill>
                  <a:schemeClr val="accent6">
                    <a:lumMod val="50000"/>
                  </a:schemeClr>
                </a:solidFill>
              </a:rPr>
              <a:t>Gasification in </a:t>
            </a:r>
            <a:r>
              <a:rPr lang="en-US" sz="2000" b="1" dirty="0" smtClean="0">
                <a:solidFill>
                  <a:schemeClr val="accent6">
                    <a:lumMod val="50000"/>
                  </a:schemeClr>
                </a:solidFill>
              </a:rPr>
              <a:t>India/China</a:t>
            </a:r>
            <a:endParaRPr lang="en-US" sz="2000" b="1" dirty="0" smtClean="0">
              <a:solidFill>
                <a:schemeClr val="accent6">
                  <a:lumMod val="50000"/>
                </a:schemeClr>
              </a:solidFill>
            </a:endParaRPr>
          </a:p>
          <a:p>
            <a:pPr marL="228600" indent="-228600" algn="l">
              <a:lnSpc>
                <a:spcPct val="150000"/>
              </a:lnSpc>
              <a:spcBef>
                <a:spcPts val="0"/>
              </a:spcBef>
              <a:buClrTx/>
              <a:buSzPct val="150000"/>
              <a:buFont typeface="Arial" pitchFamily="34" charset="0"/>
              <a:buChar char="•"/>
            </a:pPr>
            <a:r>
              <a:rPr lang="en-US" sz="2000" b="1" dirty="0" smtClean="0">
                <a:solidFill>
                  <a:schemeClr val="accent6">
                    <a:lumMod val="50000"/>
                  </a:schemeClr>
                </a:solidFill>
              </a:rPr>
              <a:t>Coal Gasification &amp; Liquefaction </a:t>
            </a:r>
            <a:r>
              <a:rPr lang="en-US" sz="2000" b="1" dirty="0" smtClean="0">
                <a:solidFill>
                  <a:schemeClr val="accent6">
                    <a:lumMod val="50000"/>
                  </a:schemeClr>
                </a:solidFill>
              </a:rPr>
              <a:t>Technologies</a:t>
            </a:r>
          </a:p>
          <a:p>
            <a:pPr marL="228600" indent="-228600" algn="l">
              <a:lnSpc>
                <a:spcPct val="150000"/>
              </a:lnSpc>
              <a:spcBef>
                <a:spcPts val="0"/>
              </a:spcBef>
              <a:buClrTx/>
              <a:buSzPct val="150000"/>
              <a:buFont typeface="Arial" pitchFamily="34" charset="0"/>
              <a:buChar char="•"/>
            </a:pPr>
            <a:r>
              <a:rPr lang="en-US" sz="2000" b="1" dirty="0" smtClean="0">
                <a:solidFill>
                  <a:schemeClr val="accent6">
                    <a:lumMod val="50000"/>
                  </a:schemeClr>
                </a:solidFill>
              </a:rPr>
              <a:t>Multiproduct </a:t>
            </a:r>
            <a:r>
              <a:rPr lang="en-US" sz="2000" b="1" dirty="0" smtClean="0">
                <a:solidFill>
                  <a:schemeClr val="accent6">
                    <a:lumMod val="50000"/>
                  </a:schemeClr>
                </a:solidFill>
              </a:rPr>
              <a:t>Generation from Coal Gasification</a:t>
            </a:r>
            <a:endParaRPr lang="en-US" sz="2000" b="1" dirty="0" smtClean="0">
              <a:solidFill>
                <a:schemeClr val="accent6">
                  <a:lumMod val="50000"/>
                </a:schemeClr>
              </a:solidFill>
            </a:endParaRPr>
          </a:p>
          <a:p>
            <a:pPr marL="228600" indent="-228600" algn="l">
              <a:lnSpc>
                <a:spcPct val="150000"/>
              </a:lnSpc>
              <a:spcBef>
                <a:spcPts val="0"/>
              </a:spcBef>
              <a:buClrTx/>
              <a:buSzPct val="150000"/>
              <a:buFont typeface="Arial" pitchFamily="34" charset="0"/>
              <a:buChar char="•"/>
            </a:pPr>
            <a:r>
              <a:rPr lang="en-US" sz="2000" b="1" dirty="0" smtClean="0">
                <a:solidFill>
                  <a:schemeClr val="accent6">
                    <a:lumMod val="50000"/>
                  </a:schemeClr>
                </a:solidFill>
              </a:rPr>
              <a:t>Underground Coal </a:t>
            </a:r>
            <a:r>
              <a:rPr lang="en-US" sz="2000" b="1" dirty="0" smtClean="0">
                <a:solidFill>
                  <a:schemeClr val="accent6">
                    <a:lumMod val="50000"/>
                  </a:schemeClr>
                </a:solidFill>
              </a:rPr>
              <a:t>Gasification (UCG)</a:t>
            </a:r>
            <a:endParaRPr lang="en-US" sz="2000" b="1" dirty="0" smtClean="0">
              <a:solidFill>
                <a:schemeClr val="accent6">
                  <a:lumMod val="50000"/>
                </a:schemeClr>
              </a:solidFill>
            </a:endParaRPr>
          </a:p>
          <a:p>
            <a:pPr marL="228600" indent="-228600" algn="l">
              <a:lnSpc>
                <a:spcPct val="150000"/>
              </a:lnSpc>
              <a:spcBef>
                <a:spcPts val="0"/>
              </a:spcBef>
              <a:buClrTx/>
              <a:buSzPct val="150000"/>
              <a:buFont typeface="Arial" pitchFamily="34" charset="0"/>
              <a:buChar char="•"/>
            </a:pPr>
            <a:r>
              <a:rPr lang="en-US" sz="2000" b="1" dirty="0" smtClean="0">
                <a:solidFill>
                  <a:schemeClr val="accent6">
                    <a:lumMod val="50000"/>
                  </a:schemeClr>
                </a:solidFill>
              </a:rPr>
              <a:t>Challenges &amp; Opportunities</a:t>
            </a:r>
          </a:p>
          <a:p>
            <a:pPr marL="228600" indent="-228600" algn="l">
              <a:lnSpc>
                <a:spcPct val="150000"/>
              </a:lnSpc>
              <a:spcBef>
                <a:spcPts val="0"/>
              </a:spcBef>
              <a:buClrTx/>
              <a:buSzPct val="150000"/>
              <a:buFont typeface="Arial" pitchFamily="34" charset="0"/>
              <a:buChar char="•"/>
            </a:pPr>
            <a:r>
              <a:rPr lang="en-US" sz="2000" b="1" dirty="0" smtClean="0">
                <a:solidFill>
                  <a:schemeClr val="accent6">
                    <a:lumMod val="50000"/>
                  </a:schemeClr>
                </a:solidFill>
              </a:rPr>
              <a:t>Conclusions</a:t>
            </a:r>
            <a:endParaRPr lang="en-US" sz="2000" b="1" dirty="0">
              <a:solidFill>
                <a:schemeClr val="accent6">
                  <a:lumMod val="50000"/>
                </a:schemeClr>
              </a:solidFill>
            </a:endParaRPr>
          </a:p>
        </p:txBody>
      </p:sp>
      <p:sp>
        <p:nvSpPr>
          <p:cNvPr id="5" name="Rectangle 4"/>
          <p:cNvSpPr/>
          <p:nvPr/>
        </p:nvSpPr>
        <p:spPr>
          <a:xfrm>
            <a:off x="170456" y="64168"/>
            <a:ext cx="1422185" cy="513410"/>
          </a:xfrm>
          <a:prstGeom prst="rect">
            <a:avLst/>
          </a:prstGeom>
        </p:spPr>
        <p:txBody>
          <a:bodyPr wrap="none">
            <a:spAutoFit/>
          </a:bodyPr>
          <a:lstStyle/>
          <a:p>
            <a:r>
              <a:rPr lang="en-IN" sz="2800" b="1" dirty="0">
                <a:solidFill>
                  <a:schemeClr val="tx1"/>
                </a:solidFill>
                <a:latin typeface="Arial"/>
                <a:ea typeface="Arial Unicode MS" pitchFamily="34" charset="-128"/>
                <a:cs typeface="Arial Unicode MS" pitchFamily="34" charset="-128"/>
              </a:rPr>
              <a:t>Outline</a:t>
            </a:r>
          </a:p>
        </p:txBody>
      </p:sp>
      <p:cxnSp>
        <p:nvCxnSpPr>
          <p:cNvPr id="8" name="Straight Connector 7"/>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spTree>
  </p:cSld>
  <p:clrMapOvr>
    <a:masterClrMapping/>
  </p:clrMapOvr>
  <p:transition spd="slow"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3" y="123255"/>
            <a:ext cx="9747250" cy="462079"/>
          </a:xfrm>
        </p:spPr>
        <p:txBody>
          <a:bodyPr/>
          <a:lstStyle/>
          <a:p>
            <a:r>
              <a:rPr lang="en-IN" dirty="0">
                <a:solidFill>
                  <a:schemeClr val="tx1"/>
                </a:solidFill>
              </a:rPr>
              <a:t>Fischer-Tropsch Synthesis </a:t>
            </a:r>
            <a:r>
              <a:rPr lang="en-IN" dirty="0" smtClean="0">
                <a:solidFill>
                  <a:schemeClr val="tx1"/>
                </a:solidFill>
              </a:rPr>
              <a:t>(2) </a:t>
            </a:r>
            <a:endParaRPr lang="en-IN" dirty="0">
              <a:solidFill>
                <a:schemeClr val="accent6">
                  <a:lumMod val="40000"/>
                  <a:lumOff val="60000"/>
                </a:schemeClr>
              </a:solidFill>
            </a:endParaRPr>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20</a:t>
            </a:fld>
            <a:endParaRPr lang="en-US"/>
          </a:p>
        </p:txBody>
      </p:sp>
      <p:pic>
        <p:nvPicPr>
          <p:cNvPr id="5" name="Picture 4"/>
          <p:cNvPicPr>
            <a:picLocks noChangeAspect="1"/>
          </p:cNvPicPr>
          <p:nvPr/>
        </p:nvPicPr>
        <p:blipFill>
          <a:blip r:embed="rId3" cstate="print"/>
          <a:stretch>
            <a:fillRect/>
          </a:stretch>
        </p:blipFill>
        <p:spPr>
          <a:xfrm>
            <a:off x="4655075" y="735148"/>
            <a:ext cx="4865163" cy="2526226"/>
          </a:xfrm>
          <a:prstGeom prst="rect">
            <a:avLst/>
          </a:prstGeom>
        </p:spPr>
      </p:pic>
      <p:pic>
        <p:nvPicPr>
          <p:cNvPr id="9" name="Picture 8"/>
          <p:cNvPicPr>
            <a:picLocks noChangeAspect="1"/>
          </p:cNvPicPr>
          <p:nvPr/>
        </p:nvPicPr>
        <p:blipFill>
          <a:blip r:embed="rId4" cstate="print"/>
          <a:stretch>
            <a:fillRect/>
          </a:stretch>
        </p:blipFill>
        <p:spPr>
          <a:xfrm>
            <a:off x="1" y="735148"/>
            <a:ext cx="4553178" cy="2664763"/>
          </a:xfrm>
          <a:prstGeom prst="rect">
            <a:avLst/>
          </a:prstGeom>
        </p:spPr>
      </p:pic>
      <p:cxnSp>
        <p:nvCxnSpPr>
          <p:cNvPr id="10" name="Straight Arrow Connector 9"/>
          <p:cNvCxnSpPr/>
          <p:nvPr/>
        </p:nvCxnSpPr>
        <p:spPr bwMode="auto">
          <a:xfrm flipH="1">
            <a:off x="8564451" y="3399911"/>
            <a:ext cx="283336" cy="270980"/>
          </a:xfrm>
          <a:prstGeom prst="straightConnector1">
            <a:avLst/>
          </a:prstGeom>
          <a:noFill/>
          <a:ln w="44450" cap="flat" cmpd="sng" algn="ctr">
            <a:solidFill>
              <a:schemeClr val="accent1">
                <a:lumMod val="75000"/>
              </a:schemeClr>
            </a:solidFill>
            <a:prstDash val="solid"/>
            <a:round/>
            <a:headEnd type="none" w="med" len="med"/>
            <a:tailEnd type="triangle"/>
          </a:ln>
          <a:effectLst/>
        </p:spPr>
      </p:cxnSp>
      <p:sp>
        <p:nvSpPr>
          <p:cNvPr id="15" name="Oval 14"/>
          <p:cNvSpPr/>
          <p:nvPr/>
        </p:nvSpPr>
        <p:spPr bwMode="auto">
          <a:xfrm>
            <a:off x="8564451" y="546092"/>
            <a:ext cx="1172416" cy="3017304"/>
          </a:xfrm>
          <a:prstGeom prst="ellipse">
            <a:avLst/>
          </a:prstGeom>
          <a:solidFill>
            <a:schemeClr val="accent5">
              <a:lumMod val="90000"/>
              <a:alpha val="12000"/>
            </a:schemeClr>
          </a:solidFill>
          <a:ln w="127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smtClean="0">
              <a:ln>
                <a:noFill/>
              </a:ln>
              <a:solidFill>
                <a:schemeClr val="bg1"/>
              </a:solidFill>
              <a:effectLst/>
              <a:latin typeface="Arial" pitchFamily="34" charset="0"/>
            </a:endParaRPr>
          </a:p>
        </p:txBody>
      </p:sp>
      <p:sp>
        <p:nvSpPr>
          <p:cNvPr id="17" name="Oval 16"/>
          <p:cNvSpPr/>
          <p:nvPr/>
        </p:nvSpPr>
        <p:spPr bwMode="auto">
          <a:xfrm>
            <a:off x="7399921" y="525884"/>
            <a:ext cx="1164530" cy="3017304"/>
          </a:xfrm>
          <a:prstGeom prst="ellipse">
            <a:avLst/>
          </a:prstGeom>
          <a:solidFill>
            <a:srgbClr val="FFFF00">
              <a:alpha val="12000"/>
            </a:srgbClr>
          </a:solid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smtClean="0">
              <a:ln>
                <a:noFill/>
              </a:ln>
              <a:solidFill>
                <a:schemeClr val="bg1"/>
              </a:solidFill>
              <a:effectLst/>
              <a:latin typeface="Arial" pitchFamily="34" charset="0"/>
            </a:endParaRPr>
          </a:p>
        </p:txBody>
      </p:sp>
      <p:sp>
        <p:nvSpPr>
          <p:cNvPr id="20" name="Rectangle 19"/>
          <p:cNvSpPr/>
          <p:nvPr/>
        </p:nvSpPr>
        <p:spPr>
          <a:xfrm rot="16200000">
            <a:off x="3785694" y="4678661"/>
            <a:ext cx="2346604" cy="302840"/>
          </a:xfrm>
          <a:prstGeom prst="rect">
            <a:avLst/>
          </a:prstGeom>
          <a:solidFill>
            <a:schemeClr val="bg2">
              <a:lumMod val="75000"/>
              <a:alpha val="24000"/>
            </a:schemeClr>
          </a:solidFill>
        </p:spPr>
        <p:txBody>
          <a:bodyPr wrap="none">
            <a:spAutoFit/>
          </a:bodyPr>
          <a:lstStyle/>
          <a:p>
            <a:r>
              <a:rPr lang="en-IN" sz="1400" b="1" dirty="0" smtClean="0">
                <a:solidFill>
                  <a:schemeClr val="accent4"/>
                </a:solidFill>
              </a:rPr>
              <a:t>Distillate Product of LTFT</a:t>
            </a:r>
            <a:endParaRPr lang="en-IN" sz="1400" b="1" dirty="0">
              <a:solidFill>
                <a:schemeClr val="accent4"/>
              </a:solidFill>
            </a:endParaRPr>
          </a:p>
        </p:txBody>
      </p:sp>
      <p:pic>
        <p:nvPicPr>
          <p:cNvPr id="14" name="Picture 13"/>
          <p:cNvPicPr>
            <a:picLocks noChangeAspect="1"/>
          </p:cNvPicPr>
          <p:nvPr/>
        </p:nvPicPr>
        <p:blipFill>
          <a:blip r:embed="rId5" cstate="print"/>
          <a:stretch>
            <a:fillRect/>
          </a:stretch>
        </p:blipFill>
        <p:spPr>
          <a:xfrm>
            <a:off x="6226734" y="-1393"/>
            <a:ext cx="1173187" cy="688945"/>
          </a:xfrm>
          <a:prstGeom prst="rect">
            <a:avLst/>
          </a:prstGeom>
        </p:spPr>
      </p:pic>
      <p:pic>
        <p:nvPicPr>
          <p:cNvPr id="18" name="Picture 2"/>
          <p:cNvPicPr>
            <a:picLocks noChangeAspect="1" noChangeArrowheads="1"/>
          </p:cNvPicPr>
          <p:nvPr/>
        </p:nvPicPr>
        <p:blipFill>
          <a:blip r:embed="rId6" cstate="print"/>
          <a:srcRect/>
          <a:stretch>
            <a:fillRect/>
          </a:stretch>
        </p:blipFill>
        <p:spPr bwMode="auto">
          <a:xfrm>
            <a:off x="7689213" y="-1393"/>
            <a:ext cx="1487622" cy="688945"/>
          </a:xfrm>
          <a:prstGeom prst="rect">
            <a:avLst/>
          </a:prstGeom>
          <a:noFill/>
          <a:ln w="9525">
            <a:noFill/>
            <a:miter lim="800000"/>
            <a:headEnd/>
            <a:tailEnd/>
          </a:ln>
        </p:spPr>
      </p:pic>
      <p:pic>
        <p:nvPicPr>
          <p:cNvPr id="23" name="Picture 22"/>
          <p:cNvPicPr>
            <a:picLocks noChangeAspect="1"/>
          </p:cNvPicPr>
          <p:nvPr/>
        </p:nvPicPr>
        <p:blipFill>
          <a:blip r:embed="rId7" cstate="print"/>
          <a:stretch>
            <a:fillRect/>
          </a:stretch>
        </p:blipFill>
        <p:spPr>
          <a:xfrm>
            <a:off x="5154553" y="3650683"/>
            <a:ext cx="4532372" cy="2358796"/>
          </a:xfrm>
          <a:prstGeom prst="rect">
            <a:avLst/>
          </a:prstGeom>
        </p:spPr>
      </p:pic>
      <p:sp>
        <p:nvSpPr>
          <p:cNvPr id="19" name="Rectangle 18"/>
          <p:cNvSpPr/>
          <p:nvPr/>
        </p:nvSpPr>
        <p:spPr>
          <a:xfrm rot="16200000">
            <a:off x="-949738" y="4620328"/>
            <a:ext cx="2459755" cy="318550"/>
          </a:xfrm>
          <a:prstGeom prst="rect">
            <a:avLst/>
          </a:prstGeom>
          <a:solidFill>
            <a:schemeClr val="bg2">
              <a:lumMod val="75000"/>
              <a:alpha val="24000"/>
            </a:schemeClr>
          </a:solidFill>
        </p:spPr>
        <p:txBody>
          <a:bodyPr wrap="square">
            <a:spAutoFit/>
          </a:bodyPr>
          <a:lstStyle/>
          <a:p>
            <a:r>
              <a:rPr lang="en-IN" sz="1400" b="1" dirty="0" smtClean="0">
                <a:solidFill>
                  <a:schemeClr val="accent4"/>
                </a:solidFill>
              </a:rPr>
              <a:t>Distillate Product </a:t>
            </a:r>
            <a:r>
              <a:rPr lang="en-IN" sz="1400" b="1" dirty="0">
                <a:solidFill>
                  <a:schemeClr val="accent4"/>
                </a:solidFill>
              </a:rPr>
              <a:t>of HTFT</a:t>
            </a:r>
          </a:p>
        </p:txBody>
      </p:sp>
      <p:pic>
        <p:nvPicPr>
          <p:cNvPr id="7" name="Picture 6"/>
          <p:cNvPicPr>
            <a:picLocks noChangeAspect="1"/>
          </p:cNvPicPr>
          <p:nvPr/>
        </p:nvPicPr>
        <p:blipFill>
          <a:blip r:embed="rId8" cstate="print"/>
          <a:stretch>
            <a:fillRect/>
          </a:stretch>
        </p:blipFill>
        <p:spPr>
          <a:xfrm>
            <a:off x="674183" y="3495185"/>
            <a:ext cx="4010829" cy="2427007"/>
          </a:xfrm>
          <a:prstGeom prst="rect">
            <a:avLst/>
          </a:prstGeom>
        </p:spPr>
      </p:pic>
      <p:cxnSp>
        <p:nvCxnSpPr>
          <p:cNvPr id="11" name="Straight Arrow Connector 10"/>
          <p:cNvCxnSpPr>
            <a:stCxn id="17" idx="3"/>
          </p:cNvCxnSpPr>
          <p:nvPr/>
        </p:nvCxnSpPr>
        <p:spPr bwMode="auto">
          <a:xfrm flipH="1">
            <a:off x="3149600" y="3101314"/>
            <a:ext cx="4420862" cy="441874"/>
          </a:xfrm>
          <a:prstGeom prst="straightConnector1">
            <a:avLst/>
          </a:prstGeom>
          <a:noFill/>
          <a:ln w="41275" cap="flat" cmpd="sng" algn="ctr">
            <a:solidFill>
              <a:srgbClr val="FFC000"/>
            </a:solidFill>
            <a:prstDash val="solid"/>
            <a:round/>
            <a:headEnd type="none" w="med" len="med"/>
            <a:tailEnd type="triangle"/>
          </a:ln>
          <a:effectLst/>
        </p:spPr>
      </p:cxnSp>
    </p:spTree>
    <p:extLst>
      <p:ext uri="{BB962C8B-B14F-4D97-AF65-F5344CB8AC3E}">
        <p14:creationId xmlns:p14="http://schemas.microsoft.com/office/powerpoint/2010/main" val="1022044929"/>
      </p:ext>
    </p:extLst>
  </p:cSld>
  <p:clrMapOvr>
    <a:masterClrMapping/>
  </p:clrMapOvr>
  <p:transition spd="slow"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cstate="print"/>
          <a:srcRect/>
          <a:stretch>
            <a:fillRect/>
          </a:stretch>
        </p:blipFill>
        <p:spPr bwMode="auto">
          <a:xfrm>
            <a:off x="20594" y="793180"/>
            <a:ext cx="5101101" cy="3003141"/>
          </a:xfrm>
          <a:prstGeom prst="rect">
            <a:avLst/>
          </a:prstGeom>
          <a:noFill/>
          <a:ln w="15875">
            <a:noFill/>
            <a:miter lim="800000"/>
            <a:headEnd/>
            <a:tailEnd/>
          </a:ln>
          <a:effectLst/>
        </p:spPr>
      </p:pic>
      <p:sp>
        <p:nvSpPr>
          <p:cNvPr id="2" name="Title 1"/>
          <p:cNvSpPr>
            <a:spLocks noGrp="1"/>
          </p:cNvSpPr>
          <p:nvPr>
            <p:ph type="title"/>
          </p:nvPr>
        </p:nvSpPr>
        <p:spPr>
          <a:xfrm>
            <a:off x="190500" y="96774"/>
            <a:ext cx="9413875" cy="522415"/>
          </a:xfrm>
        </p:spPr>
        <p:txBody>
          <a:bodyPr/>
          <a:lstStyle/>
          <a:p>
            <a:r>
              <a:rPr lang="en-US" sz="2800" dirty="0" smtClean="0">
                <a:solidFill>
                  <a:schemeClr val="tx1"/>
                </a:solidFill>
              </a:rPr>
              <a:t>Coal to SNG</a:t>
            </a:r>
            <a:endParaRPr lang="en-IN"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21</a:t>
            </a:fld>
            <a:endParaRPr lang="en-US"/>
          </a:p>
        </p:txBody>
      </p:sp>
      <p:sp>
        <p:nvSpPr>
          <p:cNvPr id="6" name="Rectangle 5"/>
          <p:cNvSpPr/>
          <p:nvPr/>
        </p:nvSpPr>
        <p:spPr>
          <a:xfrm>
            <a:off x="3767949" y="737170"/>
            <a:ext cx="1720740" cy="609398"/>
          </a:xfrm>
          <a:prstGeom prst="rect">
            <a:avLst/>
          </a:prstGeom>
        </p:spPr>
        <p:txBody>
          <a:bodyPr wrap="square">
            <a:spAutoFit/>
          </a:bodyPr>
          <a:lstStyle/>
          <a:p>
            <a:r>
              <a:rPr lang="en-US" sz="1600" b="1" dirty="0" smtClean="0">
                <a:solidFill>
                  <a:schemeClr val="accent6">
                    <a:lumMod val="75000"/>
                  </a:schemeClr>
                </a:solidFill>
              </a:rPr>
              <a:t>India’s Natural </a:t>
            </a:r>
          </a:p>
          <a:p>
            <a:r>
              <a:rPr lang="en-US" sz="1600" b="1" dirty="0" smtClean="0">
                <a:solidFill>
                  <a:schemeClr val="accent6">
                    <a:lumMod val="75000"/>
                  </a:schemeClr>
                </a:solidFill>
              </a:rPr>
              <a:t>Gas Demand</a:t>
            </a:r>
          </a:p>
        </p:txBody>
      </p:sp>
      <p:sp>
        <p:nvSpPr>
          <p:cNvPr id="8" name="TextBox 7"/>
          <p:cNvSpPr txBox="1"/>
          <p:nvPr/>
        </p:nvSpPr>
        <p:spPr>
          <a:xfrm>
            <a:off x="5804009" y="790736"/>
            <a:ext cx="4049604" cy="3176767"/>
          </a:xfrm>
          <a:prstGeom prst="rect">
            <a:avLst/>
          </a:prstGeom>
          <a:solidFill>
            <a:srgbClr val="FFFFCC"/>
          </a:solidFill>
          <a:ln w="19050" algn="ctr">
            <a:solidFill>
              <a:srgbClr val="FF0000"/>
            </a:solidFill>
            <a:miter lim="800000"/>
            <a:headEnd/>
            <a:tailEnd/>
          </a:ln>
          <a:effectLst>
            <a:outerShdw dist="71842" dir="2700000" algn="ctr" rotWithShape="0">
              <a:schemeClr val="bg2">
                <a:alpha val="50000"/>
              </a:schemeClr>
            </a:outerShdw>
          </a:effectLst>
        </p:spPr>
        <p:txBody>
          <a:bodyPr wrap="square">
            <a:spAutoFit/>
          </a:bodyPr>
          <a:lstStyle/>
          <a:p>
            <a:pPr marL="342900" indent="-342900" algn="l">
              <a:spcBef>
                <a:spcPct val="15000"/>
              </a:spcBef>
              <a:defRPr/>
            </a:pPr>
            <a:r>
              <a:rPr lang="en-US" sz="1600" b="1" dirty="0" smtClean="0">
                <a:solidFill>
                  <a:schemeClr val="tx2"/>
                </a:solidFill>
                <a:latin typeface="Arial" charset="0"/>
              </a:rPr>
              <a:t>Natural gas consumption is significant</a:t>
            </a:r>
          </a:p>
          <a:p>
            <a:pPr marL="342900" indent="-342900" algn="l">
              <a:spcBef>
                <a:spcPct val="15000"/>
              </a:spcBef>
              <a:defRPr/>
            </a:pPr>
            <a:r>
              <a:rPr lang="en-US" sz="1600" b="1" dirty="0" smtClean="0">
                <a:solidFill>
                  <a:schemeClr val="tx2"/>
                </a:solidFill>
                <a:latin typeface="Arial" charset="0"/>
              </a:rPr>
              <a:t>	- </a:t>
            </a:r>
            <a:r>
              <a:rPr lang="en-US" sz="1400" dirty="0" smtClean="0">
                <a:solidFill>
                  <a:schemeClr val="accent6">
                    <a:lumMod val="50000"/>
                  </a:schemeClr>
                </a:solidFill>
                <a:latin typeface="Arial" charset="0"/>
              </a:rPr>
              <a:t>Demand </a:t>
            </a:r>
            <a:r>
              <a:rPr lang="en-IN" sz="1400" dirty="0" smtClean="0">
                <a:solidFill>
                  <a:schemeClr val="accent6">
                    <a:lumMod val="50000"/>
                  </a:schemeClr>
                </a:solidFill>
                <a:latin typeface="Arial" charset="0"/>
              </a:rPr>
              <a:t>outpacing production</a:t>
            </a:r>
          </a:p>
          <a:p>
            <a:pPr marL="342900" indent="-342900" algn="l">
              <a:spcBef>
                <a:spcPct val="15000"/>
              </a:spcBef>
              <a:defRPr/>
            </a:pPr>
            <a:r>
              <a:rPr lang="en-IN" sz="1400" dirty="0" smtClean="0">
                <a:solidFill>
                  <a:schemeClr val="accent6">
                    <a:lumMod val="50000"/>
                  </a:schemeClr>
                </a:solidFill>
                <a:latin typeface="Arial" charset="0"/>
              </a:rPr>
              <a:t>	- India - fourth largest LNG importer</a:t>
            </a:r>
          </a:p>
          <a:p>
            <a:pPr marL="342900" indent="-342900" algn="l">
              <a:spcBef>
                <a:spcPct val="15000"/>
              </a:spcBef>
              <a:defRPr/>
            </a:pPr>
            <a:r>
              <a:rPr lang="en-IN" sz="1400" dirty="0" smtClean="0">
                <a:solidFill>
                  <a:schemeClr val="accent6">
                    <a:lumMod val="50000"/>
                  </a:schemeClr>
                </a:solidFill>
                <a:latin typeface="Arial" charset="0"/>
              </a:rPr>
              <a:t>	- Imports expected to rise ~30% in 2015</a:t>
            </a:r>
          </a:p>
          <a:p>
            <a:pPr marL="342900" indent="-342900" algn="l">
              <a:spcBef>
                <a:spcPct val="15000"/>
              </a:spcBef>
              <a:defRPr/>
            </a:pPr>
            <a:r>
              <a:rPr lang="en-IN" sz="1400" dirty="0" smtClean="0">
                <a:solidFill>
                  <a:schemeClr val="accent6">
                    <a:lumMod val="50000"/>
                  </a:schemeClr>
                </a:solidFill>
                <a:latin typeface="Arial" charset="0"/>
              </a:rPr>
              <a:t>	- National coal reserves is the key</a:t>
            </a:r>
          </a:p>
          <a:p>
            <a:pPr marL="342900" indent="-342900" algn="l">
              <a:spcBef>
                <a:spcPct val="15000"/>
              </a:spcBef>
              <a:buClrTx/>
              <a:defRPr/>
            </a:pPr>
            <a:r>
              <a:rPr lang="en-US" sz="1600" b="1" dirty="0" smtClean="0">
                <a:solidFill>
                  <a:schemeClr val="tx2"/>
                </a:solidFill>
                <a:latin typeface="Arial" charset="0"/>
              </a:rPr>
              <a:t>Costly LNG import substitution</a:t>
            </a:r>
          </a:p>
          <a:p>
            <a:pPr marL="342900" indent="-342900" algn="l">
              <a:spcBef>
                <a:spcPct val="15000"/>
              </a:spcBef>
              <a:buClrTx/>
              <a:defRPr/>
            </a:pPr>
            <a:r>
              <a:rPr lang="en-IN" sz="1600" b="1" dirty="0" smtClean="0">
                <a:solidFill>
                  <a:schemeClr val="tx2"/>
                </a:solidFill>
                <a:latin typeface="Arial" charset="0"/>
              </a:rPr>
              <a:t>	- </a:t>
            </a:r>
            <a:r>
              <a:rPr lang="en-IN" sz="1400" dirty="0" smtClean="0">
                <a:solidFill>
                  <a:schemeClr val="accent6">
                    <a:lumMod val="50000"/>
                  </a:schemeClr>
                </a:solidFill>
                <a:latin typeface="Arial" charset="0"/>
              </a:rPr>
              <a:t>Country’s economic potential</a:t>
            </a:r>
            <a:endParaRPr lang="en-IN" sz="1600" dirty="0">
              <a:solidFill>
                <a:schemeClr val="accent6">
                  <a:lumMod val="50000"/>
                </a:schemeClr>
              </a:solidFill>
              <a:latin typeface="Arial" charset="0"/>
            </a:endParaRPr>
          </a:p>
          <a:p>
            <a:pPr marL="342900" indent="-342900" algn="l">
              <a:spcBef>
                <a:spcPct val="15000"/>
              </a:spcBef>
              <a:buClrTx/>
              <a:defRPr/>
            </a:pPr>
            <a:r>
              <a:rPr lang="en-US" sz="1600" b="1" dirty="0" smtClean="0">
                <a:solidFill>
                  <a:schemeClr val="tx2"/>
                </a:solidFill>
                <a:latin typeface="Arial" charset="0"/>
              </a:rPr>
              <a:t>Easy to implement</a:t>
            </a:r>
          </a:p>
          <a:p>
            <a:pPr marL="342900" indent="-342900" algn="l">
              <a:spcBef>
                <a:spcPct val="15000"/>
              </a:spcBef>
              <a:buClrTx/>
              <a:defRPr/>
            </a:pPr>
            <a:r>
              <a:rPr lang="en-IN" sz="1600" b="1" dirty="0" smtClean="0">
                <a:solidFill>
                  <a:schemeClr val="tx2"/>
                </a:solidFill>
                <a:latin typeface="Arial" charset="0"/>
              </a:rPr>
              <a:t>	- </a:t>
            </a:r>
            <a:r>
              <a:rPr lang="en-IN" sz="1400" dirty="0" smtClean="0">
                <a:solidFill>
                  <a:schemeClr val="accent6">
                    <a:lumMod val="50000"/>
                  </a:schemeClr>
                </a:solidFill>
                <a:latin typeface="Arial" charset="0"/>
              </a:rPr>
              <a:t>Technology well developed</a:t>
            </a:r>
            <a:endParaRPr lang="en-US" sz="1600" dirty="0" smtClean="0">
              <a:solidFill>
                <a:schemeClr val="accent6">
                  <a:lumMod val="50000"/>
                </a:schemeClr>
              </a:solidFill>
              <a:latin typeface="Arial" charset="0"/>
            </a:endParaRPr>
          </a:p>
          <a:p>
            <a:pPr marL="342900" indent="-342900" algn="l">
              <a:spcBef>
                <a:spcPct val="15000"/>
              </a:spcBef>
              <a:buClrTx/>
              <a:defRPr/>
            </a:pPr>
            <a:r>
              <a:rPr lang="en-US" sz="1600" b="1" dirty="0" smtClean="0">
                <a:solidFill>
                  <a:schemeClr val="tx2"/>
                </a:solidFill>
                <a:latin typeface="Arial" charset="0"/>
              </a:rPr>
              <a:t>Conventional fuel </a:t>
            </a:r>
          </a:p>
          <a:p>
            <a:pPr marL="342900" indent="-342900" algn="l">
              <a:spcBef>
                <a:spcPct val="15000"/>
              </a:spcBef>
              <a:buClrTx/>
              <a:defRPr/>
            </a:pPr>
            <a:r>
              <a:rPr lang="en-US" sz="1600" b="1" dirty="0" smtClean="0">
                <a:solidFill>
                  <a:schemeClr val="accent6">
                    <a:lumMod val="50000"/>
                  </a:schemeClr>
                </a:solidFill>
                <a:latin typeface="Arial" charset="0"/>
              </a:rPr>
              <a:t>	- </a:t>
            </a:r>
            <a:r>
              <a:rPr lang="en-US" sz="1400" dirty="0" smtClean="0">
                <a:solidFill>
                  <a:schemeClr val="accent6">
                    <a:lumMod val="50000"/>
                  </a:schemeClr>
                </a:solidFill>
                <a:latin typeface="Arial" charset="0"/>
              </a:rPr>
              <a:t>Infrastructure already in place</a:t>
            </a:r>
            <a:endParaRPr lang="en-IN" sz="1600" dirty="0" smtClean="0">
              <a:solidFill>
                <a:schemeClr val="accent6">
                  <a:lumMod val="50000"/>
                </a:schemeClr>
              </a:solidFill>
              <a:latin typeface="Arial" charset="0"/>
            </a:endParaRPr>
          </a:p>
        </p:txBody>
      </p:sp>
      <p:cxnSp>
        <p:nvCxnSpPr>
          <p:cNvPr id="10" name="Straight Connector 9"/>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sp>
        <p:nvSpPr>
          <p:cNvPr id="11" name="Rectangle 10"/>
          <p:cNvSpPr/>
          <p:nvPr/>
        </p:nvSpPr>
        <p:spPr>
          <a:xfrm>
            <a:off x="133049" y="3760029"/>
            <a:ext cx="3143809" cy="257763"/>
          </a:xfrm>
          <a:prstGeom prst="rect">
            <a:avLst/>
          </a:prstGeom>
        </p:spPr>
        <p:txBody>
          <a:bodyPr wrap="none">
            <a:spAutoFit/>
          </a:bodyPr>
          <a:lstStyle/>
          <a:p>
            <a:r>
              <a:rPr lang="en-US" sz="1100" dirty="0" smtClean="0">
                <a:solidFill>
                  <a:schemeClr val="accent6">
                    <a:lumMod val="75000"/>
                  </a:schemeClr>
                </a:solidFill>
              </a:rPr>
              <a:t> </a:t>
            </a:r>
            <a:r>
              <a:rPr lang="en-US" sz="1100" i="1" dirty="0" smtClean="0">
                <a:solidFill>
                  <a:schemeClr val="accent6">
                    <a:lumMod val="75000"/>
                  </a:schemeClr>
                </a:solidFill>
              </a:rPr>
              <a:t>(Source- ExxonMobil 2014 Outlook for Energy</a:t>
            </a:r>
            <a:r>
              <a:rPr lang="en-US" sz="1100" i="1" dirty="0" smtClean="0">
                <a:solidFill>
                  <a:schemeClr val="tx1"/>
                </a:solidFill>
              </a:rPr>
              <a:t>)</a:t>
            </a:r>
            <a:endParaRPr lang="en-US" sz="1100" dirty="0"/>
          </a:p>
        </p:txBody>
      </p:sp>
      <p:graphicFrame>
        <p:nvGraphicFramePr>
          <p:cNvPr id="13" name="Table 12"/>
          <p:cNvGraphicFramePr>
            <a:graphicFrameLocks noGrp="1"/>
          </p:cNvGraphicFramePr>
          <p:nvPr/>
        </p:nvGraphicFramePr>
        <p:xfrm>
          <a:off x="48117" y="4067487"/>
          <a:ext cx="6665337" cy="1935480"/>
        </p:xfrm>
        <a:graphic>
          <a:graphicData uri="http://schemas.openxmlformats.org/drawingml/2006/table">
            <a:tbl>
              <a:tblPr firstRow="1" bandRow="1">
                <a:tableStyleId>{0660B408-B3CF-4A94-85FC-2B1E0A45F4A2}</a:tableStyleId>
              </a:tblPr>
              <a:tblGrid>
                <a:gridCol w="1998745"/>
                <a:gridCol w="858224"/>
                <a:gridCol w="964422"/>
                <a:gridCol w="915384"/>
                <a:gridCol w="915384"/>
                <a:gridCol w="1013178"/>
              </a:tblGrid>
              <a:tr h="0">
                <a:tc>
                  <a:txBody>
                    <a:bodyPr/>
                    <a:lstStyle/>
                    <a:p>
                      <a:r>
                        <a:rPr lang="en-US" sz="1400" dirty="0" smtClean="0"/>
                        <a:t>MMSCMD</a:t>
                      </a:r>
                      <a:endParaRPr lang="en-US" sz="1400" dirty="0"/>
                    </a:p>
                  </a:txBody>
                  <a:tcPr/>
                </a:tc>
                <a:tc>
                  <a:txBody>
                    <a:bodyPr/>
                    <a:lstStyle/>
                    <a:p>
                      <a:pPr algn="ctr"/>
                      <a:r>
                        <a:rPr lang="en-US" sz="1400" dirty="0" smtClean="0"/>
                        <a:t>2012-13</a:t>
                      </a:r>
                      <a:endParaRPr lang="en-US" sz="1400" dirty="0"/>
                    </a:p>
                  </a:txBody>
                  <a:tcPr/>
                </a:tc>
                <a:tc>
                  <a:txBody>
                    <a:bodyPr/>
                    <a:lstStyle/>
                    <a:p>
                      <a:pPr algn="ctr"/>
                      <a:r>
                        <a:rPr lang="en-US" sz="1400" dirty="0" smtClean="0"/>
                        <a:t>2016-17</a:t>
                      </a:r>
                      <a:endParaRPr lang="en-US" sz="1400" dirty="0"/>
                    </a:p>
                  </a:txBody>
                  <a:tcPr/>
                </a:tc>
                <a:tc>
                  <a:txBody>
                    <a:bodyPr/>
                    <a:lstStyle/>
                    <a:p>
                      <a:pPr algn="ctr"/>
                      <a:r>
                        <a:rPr lang="en-US" sz="1400" dirty="0" smtClean="0"/>
                        <a:t>2021-22</a:t>
                      </a:r>
                      <a:endParaRPr lang="en-US" sz="1400" dirty="0"/>
                    </a:p>
                  </a:txBody>
                  <a:tcPr/>
                </a:tc>
                <a:tc>
                  <a:txBody>
                    <a:bodyPr/>
                    <a:lstStyle/>
                    <a:p>
                      <a:pPr algn="ctr"/>
                      <a:r>
                        <a:rPr lang="en-US" sz="1400" dirty="0" smtClean="0"/>
                        <a:t>2026-27</a:t>
                      </a:r>
                      <a:endParaRPr lang="en-US" sz="1400" dirty="0"/>
                    </a:p>
                  </a:txBody>
                  <a:tcPr/>
                </a:tc>
                <a:tc>
                  <a:txBody>
                    <a:bodyPr/>
                    <a:lstStyle/>
                    <a:p>
                      <a:pPr algn="ctr"/>
                      <a:r>
                        <a:rPr lang="en-US" sz="1400" dirty="0" smtClean="0"/>
                        <a:t>2029-30</a:t>
                      </a:r>
                      <a:endParaRPr lang="en-US" sz="1400" dirty="0"/>
                    </a:p>
                  </a:txBody>
                  <a:tcPr/>
                </a:tc>
              </a:tr>
              <a:tr h="370840">
                <a:tc>
                  <a:txBody>
                    <a:bodyPr/>
                    <a:lstStyle/>
                    <a:p>
                      <a:r>
                        <a:rPr lang="en-US" sz="1600" dirty="0" smtClean="0"/>
                        <a:t>Domestic</a:t>
                      </a:r>
                      <a:r>
                        <a:rPr lang="en-US" sz="1600" baseline="0" dirty="0" smtClean="0"/>
                        <a:t> sources</a:t>
                      </a:r>
                      <a:endParaRPr lang="en-US" sz="1600" dirty="0"/>
                    </a:p>
                  </a:txBody>
                  <a:tcPr/>
                </a:tc>
                <a:tc>
                  <a:txBody>
                    <a:bodyPr/>
                    <a:lstStyle/>
                    <a:p>
                      <a:pPr algn="ctr"/>
                      <a:r>
                        <a:rPr lang="en-US" sz="1600" dirty="0" smtClean="0"/>
                        <a:t>101.1</a:t>
                      </a:r>
                      <a:endParaRPr lang="en-US" sz="1600" dirty="0"/>
                    </a:p>
                  </a:txBody>
                  <a:tcPr/>
                </a:tc>
                <a:tc>
                  <a:txBody>
                    <a:bodyPr/>
                    <a:lstStyle/>
                    <a:p>
                      <a:pPr algn="ctr"/>
                      <a:r>
                        <a:rPr lang="en-US" sz="1600" dirty="0" smtClean="0"/>
                        <a:t>156.7</a:t>
                      </a:r>
                      <a:endParaRPr lang="en-US" sz="1600" dirty="0"/>
                    </a:p>
                  </a:txBody>
                  <a:tcPr/>
                </a:tc>
                <a:tc>
                  <a:txBody>
                    <a:bodyPr/>
                    <a:lstStyle/>
                    <a:p>
                      <a:pPr algn="ctr"/>
                      <a:r>
                        <a:rPr lang="en-US" sz="1600" dirty="0" smtClean="0"/>
                        <a:t>182</a:t>
                      </a:r>
                      <a:endParaRPr lang="en-US" sz="1600" dirty="0"/>
                    </a:p>
                  </a:txBody>
                  <a:tcPr/>
                </a:tc>
                <a:tc>
                  <a:txBody>
                    <a:bodyPr/>
                    <a:lstStyle/>
                    <a:p>
                      <a:pPr algn="ctr"/>
                      <a:r>
                        <a:rPr lang="en-US" sz="1600" dirty="0" smtClean="0"/>
                        <a:t>211</a:t>
                      </a:r>
                      <a:endParaRPr lang="en-US" sz="1600" dirty="0"/>
                    </a:p>
                  </a:txBody>
                  <a:tcPr/>
                </a:tc>
                <a:tc>
                  <a:txBody>
                    <a:bodyPr/>
                    <a:lstStyle/>
                    <a:p>
                      <a:pPr algn="ctr"/>
                      <a:r>
                        <a:rPr lang="en-US" sz="1600" dirty="0" smtClean="0"/>
                        <a:t>230</a:t>
                      </a:r>
                      <a:endParaRPr lang="en-US" sz="1600" dirty="0"/>
                    </a:p>
                  </a:txBody>
                  <a:tcPr/>
                </a:tc>
              </a:tr>
              <a:tr h="370840">
                <a:tc>
                  <a:txBody>
                    <a:bodyPr/>
                    <a:lstStyle/>
                    <a:p>
                      <a:r>
                        <a:rPr lang="en-US" sz="1600" dirty="0" smtClean="0"/>
                        <a:t>LNG Imports</a:t>
                      </a:r>
                      <a:endParaRPr lang="en-US" sz="1600" dirty="0"/>
                    </a:p>
                  </a:txBody>
                  <a:tcPr/>
                </a:tc>
                <a:tc>
                  <a:txBody>
                    <a:bodyPr/>
                    <a:lstStyle/>
                    <a:p>
                      <a:pPr algn="ctr"/>
                      <a:r>
                        <a:rPr lang="en-US" sz="1600" dirty="0" smtClean="0"/>
                        <a:t>44.6</a:t>
                      </a:r>
                      <a:endParaRPr lang="en-US" sz="1600" dirty="0"/>
                    </a:p>
                  </a:txBody>
                  <a:tcPr/>
                </a:tc>
                <a:tc>
                  <a:txBody>
                    <a:bodyPr/>
                    <a:lstStyle/>
                    <a:p>
                      <a:pPr algn="ctr"/>
                      <a:r>
                        <a:rPr lang="en-US" sz="1600" dirty="0" smtClean="0"/>
                        <a:t>143.0</a:t>
                      </a:r>
                      <a:endParaRPr lang="en-US" sz="1600" dirty="0"/>
                    </a:p>
                  </a:txBody>
                  <a:tcPr/>
                </a:tc>
                <a:tc>
                  <a:txBody>
                    <a:bodyPr/>
                    <a:lstStyle/>
                    <a:p>
                      <a:pPr algn="ctr"/>
                      <a:r>
                        <a:rPr lang="en-US" sz="1600" dirty="0" smtClean="0"/>
                        <a:t>188</a:t>
                      </a:r>
                      <a:endParaRPr lang="en-US" sz="1600" dirty="0"/>
                    </a:p>
                  </a:txBody>
                  <a:tcPr/>
                </a:tc>
                <a:tc>
                  <a:txBody>
                    <a:bodyPr/>
                    <a:lstStyle/>
                    <a:p>
                      <a:pPr algn="ctr"/>
                      <a:r>
                        <a:rPr lang="en-US" sz="1600" dirty="0" smtClean="0"/>
                        <a:t>214</a:t>
                      </a:r>
                      <a:endParaRPr lang="en-US" sz="1600" dirty="0"/>
                    </a:p>
                  </a:txBody>
                  <a:tcPr/>
                </a:tc>
                <a:tc>
                  <a:txBody>
                    <a:bodyPr/>
                    <a:lstStyle/>
                    <a:p>
                      <a:pPr algn="ctr"/>
                      <a:r>
                        <a:rPr lang="en-US" sz="1600" dirty="0" smtClean="0"/>
                        <a:t>214</a:t>
                      </a:r>
                      <a:endParaRPr lang="en-US" sz="1600" dirty="0"/>
                    </a:p>
                  </a:txBody>
                  <a:tcPr/>
                </a:tc>
              </a:tr>
              <a:tr h="370840">
                <a:tc>
                  <a:txBody>
                    <a:bodyPr/>
                    <a:lstStyle/>
                    <a:p>
                      <a:r>
                        <a:rPr lang="en-US" sz="1400" dirty="0" smtClean="0"/>
                        <a:t>Gas Imports (Cross-border pipeline)</a:t>
                      </a:r>
                      <a:endParaRPr lang="en-US" sz="1400" dirty="0"/>
                    </a:p>
                  </a:txBody>
                  <a:tcPr/>
                </a:tc>
                <a:tc>
                  <a:txBody>
                    <a:bodyPr/>
                    <a:lstStyle/>
                    <a:p>
                      <a:pPr algn="ctr"/>
                      <a:r>
                        <a:rPr lang="en-US" sz="1600" dirty="0" smtClean="0"/>
                        <a:t>0.0</a:t>
                      </a:r>
                      <a:endParaRPr lang="en-US" sz="1600" dirty="0"/>
                    </a:p>
                  </a:txBody>
                  <a:tcPr/>
                </a:tc>
                <a:tc>
                  <a:txBody>
                    <a:bodyPr/>
                    <a:lstStyle/>
                    <a:p>
                      <a:pPr algn="ctr"/>
                      <a:r>
                        <a:rPr lang="en-US" sz="1600" dirty="0" smtClean="0"/>
                        <a:t>0.0</a:t>
                      </a:r>
                      <a:endParaRPr lang="en-US" sz="1600" dirty="0"/>
                    </a:p>
                  </a:txBody>
                  <a:tcPr/>
                </a:tc>
                <a:tc>
                  <a:txBody>
                    <a:bodyPr/>
                    <a:lstStyle/>
                    <a:p>
                      <a:pPr algn="ctr"/>
                      <a:r>
                        <a:rPr lang="en-US" sz="1600" dirty="0" smtClean="0"/>
                        <a:t>30</a:t>
                      </a:r>
                      <a:endParaRPr lang="en-US" sz="1600" dirty="0"/>
                    </a:p>
                  </a:txBody>
                  <a:tcPr/>
                </a:tc>
                <a:tc>
                  <a:txBody>
                    <a:bodyPr/>
                    <a:lstStyle/>
                    <a:p>
                      <a:pPr algn="ctr"/>
                      <a:r>
                        <a:rPr lang="en-US" sz="1600" dirty="0" smtClean="0"/>
                        <a:t>30</a:t>
                      </a:r>
                      <a:endParaRPr lang="en-US" sz="1600" dirty="0"/>
                    </a:p>
                  </a:txBody>
                  <a:tcPr/>
                </a:tc>
                <a:tc>
                  <a:txBody>
                    <a:bodyPr/>
                    <a:lstStyle/>
                    <a:p>
                      <a:pPr algn="ctr"/>
                      <a:r>
                        <a:rPr lang="en-US" sz="1600" dirty="0" smtClean="0"/>
                        <a:t>30</a:t>
                      </a:r>
                      <a:endParaRPr lang="en-US" sz="1600" dirty="0"/>
                    </a:p>
                  </a:txBody>
                  <a:tcPr/>
                </a:tc>
              </a:tr>
              <a:tr h="370840">
                <a:tc>
                  <a:txBody>
                    <a:bodyPr/>
                    <a:lstStyle/>
                    <a:p>
                      <a:r>
                        <a:rPr lang="en-US" sz="1600" dirty="0" smtClean="0"/>
                        <a:t>Total</a:t>
                      </a:r>
                      <a:endParaRPr lang="en-US" sz="1600" b="1" dirty="0"/>
                    </a:p>
                  </a:txBody>
                  <a:tcPr/>
                </a:tc>
                <a:tc>
                  <a:txBody>
                    <a:bodyPr/>
                    <a:lstStyle/>
                    <a:p>
                      <a:pPr algn="ctr"/>
                      <a:r>
                        <a:rPr lang="en-US" sz="1600" dirty="0" smtClean="0"/>
                        <a:t>145.7</a:t>
                      </a:r>
                      <a:endParaRPr lang="en-US" sz="1600" b="1" dirty="0"/>
                    </a:p>
                  </a:txBody>
                  <a:tcPr/>
                </a:tc>
                <a:tc>
                  <a:txBody>
                    <a:bodyPr/>
                    <a:lstStyle/>
                    <a:p>
                      <a:pPr algn="ctr"/>
                      <a:r>
                        <a:rPr lang="en-US" sz="1600" dirty="0" smtClean="0"/>
                        <a:t>299.7</a:t>
                      </a:r>
                      <a:endParaRPr lang="en-US" sz="1600" b="1" dirty="0"/>
                    </a:p>
                  </a:txBody>
                  <a:tcPr/>
                </a:tc>
                <a:tc>
                  <a:txBody>
                    <a:bodyPr/>
                    <a:lstStyle/>
                    <a:p>
                      <a:pPr algn="ctr"/>
                      <a:r>
                        <a:rPr lang="en-US" sz="1600" dirty="0" smtClean="0"/>
                        <a:t>400</a:t>
                      </a:r>
                      <a:endParaRPr lang="en-US" sz="1600" b="1" dirty="0"/>
                    </a:p>
                  </a:txBody>
                  <a:tcPr/>
                </a:tc>
                <a:tc>
                  <a:txBody>
                    <a:bodyPr/>
                    <a:lstStyle/>
                    <a:p>
                      <a:pPr algn="ctr"/>
                      <a:r>
                        <a:rPr lang="en-US" sz="1600" dirty="0" smtClean="0"/>
                        <a:t>454</a:t>
                      </a:r>
                      <a:endParaRPr lang="en-US" sz="1600" b="1" dirty="0"/>
                    </a:p>
                  </a:txBody>
                  <a:tcPr/>
                </a:tc>
                <a:tc>
                  <a:txBody>
                    <a:bodyPr/>
                    <a:lstStyle/>
                    <a:p>
                      <a:pPr algn="ctr"/>
                      <a:r>
                        <a:rPr lang="en-US" sz="1600" dirty="0" smtClean="0"/>
                        <a:t>474</a:t>
                      </a:r>
                      <a:endParaRPr lang="en-US" sz="1600" b="1" dirty="0"/>
                    </a:p>
                  </a:txBody>
                  <a:tcPr/>
                </a:tc>
              </a:tr>
            </a:tbl>
          </a:graphicData>
        </a:graphic>
      </p:graphicFrame>
      <p:sp>
        <p:nvSpPr>
          <p:cNvPr id="14" name="Rectangle 13"/>
          <p:cNvSpPr/>
          <p:nvPr/>
        </p:nvSpPr>
        <p:spPr>
          <a:xfrm>
            <a:off x="7156129" y="4084102"/>
            <a:ext cx="2364110" cy="1126462"/>
          </a:xfrm>
          <a:prstGeom prst="rect">
            <a:avLst/>
          </a:prstGeom>
        </p:spPr>
        <p:txBody>
          <a:bodyPr wrap="square">
            <a:spAutoFit/>
          </a:bodyPr>
          <a:lstStyle/>
          <a:p>
            <a:pPr algn="l"/>
            <a:r>
              <a:rPr lang="en-US" sz="1600" b="1" u="sng" dirty="0" smtClean="0">
                <a:solidFill>
                  <a:schemeClr val="accent6">
                    <a:lumMod val="50000"/>
                  </a:schemeClr>
                </a:solidFill>
              </a:rPr>
              <a:t>Source wise supply of Natural Gas</a:t>
            </a:r>
            <a:r>
              <a:rPr lang="en-US" sz="1600" dirty="0" smtClean="0">
                <a:solidFill>
                  <a:schemeClr val="tx1"/>
                </a:solidFill>
              </a:rPr>
              <a:t> </a:t>
            </a:r>
          </a:p>
          <a:p>
            <a:pPr algn="l"/>
            <a:r>
              <a:rPr lang="en-US" sz="1600" dirty="0" smtClean="0">
                <a:solidFill>
                  <a:schemeClr val="tx1"/>
                </a:solidFill>
              </a:rPr>
              <a:t>Expected growth at an average of 6.8% /year</a:t>
            </a:r>
          </a:p>
        </p:txBody>
      </p:sp>
      <p:sp>
        <p:nvSpPr>
          <p:cNvPr id="15" name="Pentagon 14"/>
          <p:cNvSpPr/>
          <p:nvPr/>
        </p:nvSpPr>
        <p:spPr bwMode="auto">
          <a:xfrm flipH="1">
            <a:off x="6686782" y="4067487"/>
            <a:ext cx="2964081" cy="1643527"/>
          </a:xfrm>
          <a:prstGeom prst="homePlate">
            <a:avLst>
              <a:gd name="adj" fmla="val 24986"/>
            </a:avLst>
          </a:prstGeom>
          <a:solidFill>
            <a:srgbClr val="92D050">
              <a:alpha val="21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latinLnBrk="0">
              <a:buSzTx/>
              <a:buFont typeface="Symbol" pitchFamily="18" charset="2"/>
              <a:buNone/>
              <a:tabLst/>
            </a:pPr>
            <a:endParaRPr lang="en-US" smtClean="0"/>
          </a:p>
        </p:txBody>
      </p:sp>
      <p:pic>
        <p:nvPicPr>
          <p:cNvPr id="34818" name="Picture 2"/>
          <p:cNvPicPr>
            <a:picLocks noChangeAspect="1" noChangeArrowheads="1"/>
          </p:cNvPicPr>
          <p:nvPr/>
        </p:nvPicPr>
        <p:blipFill>
          <a:blip r:embed="rId4" cstate="print"/>
          <a:srcRect/>
          <a:stretch>
            <a:fillRect/>
          </a:stretch>
        </p:blipFill>
        <p:spPr bwMode="auto">
          <a:xfrm>
            <a:off x="9085759" y="0"/>
            <a:ext cx="815152" cy="634955"/>
          </a:xfrm>
          <a:prstGeom prst="rect">
            <a:avLst/>
          </a:prstGeom>
          <a:noFill/>
          <a:ln w="9525">
            <a:noFill/>
            <a:miter lim="800000"/>
            <a:headEnd/>
            <a:tailEnd/>
          </a:ln>
        </p:spPr>
      </p:pic>
      <p:sp>
        <p:nvSpPr>
          <p:cNvPr id="18" name="Rectangle 17"/>
          <p:cNvSpPr/>
          <p:nvPr/>
        </p:nvSpPr>
        <p:spPr>
          <a:xfrm>
            <a:off x="7156128" y="5355613"/>
            <a:ext cx="2749872" cy="404278"/>
          </a:xfrm>
          <a:prstGeom prst="rect">
            <a:avLst/>
          </a:prstGeom>
        </p:spPr>
        <p:txBody>
          <a:bodyPr wrap="square">
            <a:spAutoFit/>
          </a:bodyPr>
          <a:lstStyle/>
          <a:p>
            <a:pPr algn="l"/>
            <a:r>
              <a:rPr lang="en-US" sz="1000" i="1" dirty="0" smtClean="0">
                <a:solidFill>
                  <a:schemeClr val="accent6">
                    <a:lumMod val="60000"/>
                    <a:lumOff val="40000"/>
                  </a:schemeClr>
                </a:solidFill>
              </a:rPr>
              <a:t>(Source- Vision 2030 Natural Gas Infrastructure in India)</a:t>
            </a:r>
            <a:endParaRPr lang="en-US" sz="1000" i="1" dirty="0">
              <a:solidFill>
                <a:schemeClr val="accent6">
                  <a:lumMod val="60000"/>
                  <a:lumOff val="40000"/>
                </a:schemeClr>
              </a:solidFill>
            </a:endParaRPr>
          </a:p>
        </p:txBody>
      </p:sp>
    </p:spTree>
    <p:extLst>
      <p:ext uri="{BB962C8B-B14F-4D97-AF65-F5344CB8AC3E}">
        <p14:creationId xmlns:p14="http://schemas.microsoft.com/office/powerpoint/2010/main" val="3729626450"/>
      </p:ext>
    </p:extLst>
  </p:cSld>
  <p:clrMapOvr>
    <a:masterClrMapping/>
  </p:clrMapOvr>
  <p:transition spd="slow"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5629274" y="759095"/>
            <a:ext cx="4276726" cy="5220884"/>
          </a:xfrm>
          <a:prstGeom prst="rect">
            <a:avLst/>
          </a:prstGeom>
          <a:noFill/>
          <a:ln w="9525">
            <a:noFill/>
            <a:miter lim="800000"/>
            <a:headEnd/>
            <a:tailEnd/>
          </a:ln>
        </p:spPr>
      </p:pic>
      <p:sp>
        <p:nvSpPr>
          <p:cNvPr id="2" name="Title 1"/>
          <p:cNvSpPr>
            <a:spLocks noGrp="1"/>
          </p:cNvSpPr>
          <p:nvPr>
            <p:ph type="title"/>
          </p:nvPr>
        </p:nvSpPr>
        <p:spPr>
          <a:xfrm>
            <a:off x="-55563" y="87847"/>
            <a:ext cx="7959699" cy="522415"/>
          </a:xfrm>
        </p:spPr>
        <p:txBody>
          <a:bodyPr/>
          <a:lstStyle/>
          <a:p>
            <a:pPr lvl="0"/>
            <a:r>
              <a:rPr lang="en-IN" sz="2800" dirty="0" smtClean="0">
                <a:solidFill>
                  <a:schemeClr val="tx1"/>
                </a:solidFill>
              </a:rPr>
              <a:t>Coal to Chemicals (</a:t>
            </a:r>
            <a:r>
              <a:rPr lang="en-US" sz="2800" dirty="0" smtClean="0">
                <a:solidFill>
                  <a:schemeClr val="tx1"/>
                </a:solidFill>
              </a:rPr>
              <a:t>CTC) - Methanol</a:t>
            </a:r>
            <a:endParaRPr lang="en-IN"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22</a:t>
            </a:fld>
            <a:endParaRPr lang="en-US"/>
          </a:p>
        </p:txBody>
      </p:sp>
      <p:sp>
        <p:nvSpPr>
          <p:cNvPr id="5" name="Rectangle 4"/>
          <p:cNvSpPr/>
          <p:nvPr/>
        </p:nvSpPr>
        <p:spPr>
          <a:xfrm>
            <a:off x="101542" y="735570"/>
            <a:ext cx="3822744" cy="1126462"/>
          </a:xfrm>
          <a:prstGeom prst="rect">
            <a:avLst/>
          </a:prstGeom>
        </p:spPr>
        <p:txBody>
          <a:bodyPr wrap="square">
            <a:spAutoFit/>
          </a:bodyPr>
          <a:lstStyle/>
          <a:p>
            <a:pPr algn="l"/>
            <a:r>
              <a:rPr lang="en-IN" sz="1600" b="1" dirty="0" smtClean="0">
                <a:solidFill>
                  <a:schemeClr val="accent6">
                    <a:lumMod val="75000"/>
                  </a:schemeClr>
                </a:solidFill>
              </a:rPr>
              <a:t>Methanol</a:t>
            </a:r>
            <a:r>
              <a:rPr lang="en-IN" sz="1600" dirty="0" smtClean="0">
                <a:solidFill>
                  <a:schemeClr val="accent6">
                    <a:lumMod val="75000"/>
                  </a:schemeClr>
                </a:solidFill>
              </a:rPr>
              <a:t> </a:t>
            </a:r>
          </a:p>
          <a:p>
            <a:pPr marL="285750" indent="-285750" algn="l">
              <a:buFontTx/>
              <a:buChar char="-"/>
            </a:pPr>
            <a:r>
              <a:rPr lang="en-IN" sz="1600" dirty="0" smtClean="0">
                <a:solidFill>
                  <a:schemeClr val="accent6">
                    <a:lumMod val="75000"/>
                  </a:schemeClr>
                </a:solidFill>
              </a:rPr>
              <a:t>is starting point for the synthesis of a wide range of industrial Chemicals </a:t>
            </a:r>
          </a:p>
          <a:p>
            <a:pPr algn="l"/>
            <a:r>
              <a:rPr lang="en-IN" sz="1600" dirty="0" smtClean="0">
                <a:solidFill>
                  <a:schemeClr val="accent6">
                    <a:lumMod val="75000"/>
                  </a:schemeClr>
                </a:solidFill>
              </a:rPr>
              <a:t>-    as an alternative fuel</a:t>
            </a:r>
            <a:endParaRPr lang="en-IN" sz="1600" dirty="0">
              <a:solidFill>
                <a:schemeClr val="accent6">
                  <a:lumMod val="75000"/>
                </a:schemeClr>
              </a:solidFill>
            </a:endParaRPr>
          </a:p>
        </p:txBody>
      </p:sp>
      <p:sp>
        <p:nvSpPr>
          <p:cNvPr id="3" name="Rectangle 2"/>
          <p:cNvSpPr/>
          <p:nvPr/>
        </p:nvSpPr>
        <p:spPr>
          <a:xfrm>
            <a:off x="-42543" y="3735450"/>
            <a:ext cx="3768981" cy="332912"/>
          </a:xfrm>
          <a:prstGeom prst="rect">
            <a:avLst/>
          </a:prstGeom>
        </p:spPr>
        <p:txBody>
          <a:bodyPr wrap="none">
            <a:spAutoFit/>
          </a:bodyPr>
          <a:lstStyle/>
          <a:p>
            <a:r>
              <a:rPr lang="en-IN" sz="1600" b="1" dirty="0">
                <a:solidFill>
                  <a:schemeClr val="accent6">
                    <a:lumMod val="75000"/>
                  </a:schemeClr>
                </a:solidFill>
              </a:rPr>
              <a:t>MTG (Methanol to Gasoline) Process</a:t>
            </a:r>
          </a:p>
        </p:txBody>
      </p:sp>
      <p:pic>
        <p:nvPicPr>
          <p:cNvPr id="6" name="Picture 5"/>
          <p:cNvPicPr>
            <a:picLocks noChangeAspect="1"/>
          </p:cNvPicPr>
          <p:nvPr/>
        </p:nvPicPr>
        <p:blipFill>
          <a:blip r:embed="rId4" cstate="print"/>
          <a:stretch>
            <a:fillRect/>
          </a:stretch>
        </p:blipFill>
        <p:spPr>
          <a:xfrm>
            <a:off x="118532" y="4091430"/>
            <a:ext cx="6009547" cy="1435890"/>
          </a:xfrm>
          <a:prstGeom prst="rect">
            <a:avLst/>
          </a:prstGeom>
        </p:spPr>
      </p:pic>
      <p:sp>
        <p:nvSpPr>
          <p:cNvPr id="10" name="Rectangle 9"/>
          <p:cNvSpPr/>
          <p:nvPr/>
        </p:nvSpPr>
        <p:spPr>
          <a:xfrm>
            <a:off x="0" y="1921167"/>
            <a:ext cx="5488175" cy="584775"/>
          </a:xfrm>
          <a:prstGeom prst="rect">
            <a:avLst/>
          </a:prstGeom>
        </p:spPr>
        <p:txBody>
          <a:bodyPr wrap="square">
            <a:spAutoFit/>
          </a:bodyPr>
          <a:lstStyle/>
          <a:p>
            <a:pPr algn="l">
              <a:lnSpc>
                <a:spcPct val="100000"/>
              </a:lnSpc>
            </a:pPr>
            <a:r>
              <a:rPr lang="en-IN" sz="1600" i="1" dirty="0" smtClean="0">
                <a:solidFill>
                  <a:schemeClr val="tx1"/>
                </a:solidFill>
              </a:rPr>
              <a:t>“</a:t>
            </a:r>
            <a:r>
              <a:rPr lang="en-IN" sz="1600" dirty="0">
                <a:solidFill>
                  <a:schemeClr val="accent6">
                    <a:lumMod val="75000"/>
                  </a:schemeClr>
                </a:solidFill>
              </a:rPr>
              <a:t>India imports  </a:t>
            </a:r>
            <a:r>
              <a:rPr lang="en-IN" sz="1600" dirty="0" smtClean="0">
                <a:solidFill>
                  <a:schemeClr val="accent6">
                    <a:lumMod val="75000"/>
                  </a:schemeClr>
                </a:solidFill>
              </a:rPr>
              <a:t>large  amount of </a:t>
            </a:r>
            <a:r>
              <a:rPr lang="en-IN" sz="1600" dirty="0">
                <a:solidFill>
                  <a:schemeClr val="accent6">
                    <a:lumMod val="75000"/>
                  </a:schemeClr>
                </a:solidFill>
              </a:rPr>
              <a:t>methanol (about 80% of domestic demand in 2009</a:t>
            </a:r>
            <a:r>
              <a:rPr lang="en-IN" sz="1600" dirty="0" smtClean="0">
                <a:solidFill>
                  <a:schemeClr val="accent6">
                    <a:lumMod val="75000"/>
                  </a:schemeClr>
                </a:solidFill>
              </a:rPr>
              <a:t>),*</a:t>
            </a:r>
            <a:endParaRPr lang="en-US" sz="1600" dirty="0" smtClean="0">
              <a:solidFill>
                <a:schemeClr val="accent6">
                  <a:lumMod val="75000"/>
                </a:schemeClr>
              </a:solidFill>
            </a:endParaRPr>
          </a:p>
        </p:txBody>
      </p:sp>
      <p:sp>
        <p:nvSpPr>
          <p:cNvPr id="8" name="Rectangle 7"/>
          <p:cNvSpPr/>
          <p:nvPr/>
        </p:nvSpPr>
        <p:spPr>
          <a:xfrm>
            <a:off x="-319642" y="5768607"/>
            <a:ext cx="8775269" cy="338554"/>
          </a:xfrm>
          <a:prstGeom prst="rect">
            <a:avLst/>
          </a:prstGeom>
        </p:spPr>
        <p:txBody>
          <a:bodyPr wrap="square">
            <a:spAutoFit/>
          </a:bodyPr>
          <a:lstStyle/>
          <a:p>
            <a:pPr>
              <a:lnSpc>
                <a:spcPct val="100000"/>
              </a:lnSpc>
            </a:pPr>
            <a:r>
              <a:rPr lang="en-IN" sz="1600" dirty="0" smtClean="0">
                <a:solidFill>
                  <a:schemeClr val="accent6">
                    <a:lumMod val="75000"/>
                  </a:schemeClr>
                </a:solidFill>
              </a:rPr>
              <a:t>*</a:t>
            </a:r>
            <a:r>
              <a:rPr lang="en-US" sz="1000" i="1" dirty="0" smtClean="0">
                <a:solidFill>
                  <a:schemeClr val="accent6">
                    <a:lumMod val="75000"/>
                  </a:schemeClr>
                </a:solidFill>
              </a:rPr>
              <a:t>Ref</a:t>
            </a:r>
            <a:r>
              <a:rPr lang="en-US" sz="1000" i="1" dirty="0">
                <a:solidFill>
                  <a:schemeClr val="accent6">
                    <a:lumMod val="75000"/>
                  </a:schemeClr>
                </a:solidFill>
              </a:rPr>
              <a:t>.- </a:t>
            </a:r>
            <a:r>
              <a:rPr lang="en-IN" sz="1000" i="1" dirty="0">
                <a:solidFill>
                  <a:schemeClr val="accent6">
                    <a:lumMod val="75000"/>
                  </a:schemeClr>
                </a:solidFill>
              </a:rPr>
              <a:t>Draft National Chemical Policy 2012, Government of India Ministry of Chemicals &amp; Fertilizers Department of Chemicals &amp; Petrochemicals.</a:t>
            </a:r>
            <a:endParaRPr lang="en-IN" sz="1000" i="1" dirty="0"/>
          </a:p>
        </p:txBody>
      </p:sp>
      <p:sp>
        <p:nvSpPr>
          <p:cNvPr id="11" name="Rectangle 10"/>
          <p:cNvSpPr/>
          <p:nvPr/>
        </p:nvSpPr>
        <p:spPr>
          <a:xfrm>
            <a:off x="620581" y="2731325"/>
            <a:ext cx="3570102" cy="997196"/>
          </a:xfrm>
          <a:prstGeom prst="rect">
            <a:avLst/>
          </a:prstGeom>
        </p:spPr>
        <p:txBody>
          <a:bodyPr wrap="square">
            <a:spAutoFit/>
          </a:bodyPr>
          <a:lstStyle/>
          <a:p>
            <a:pPr marL="171450" indent="-171450" algn="l">
              <a:buFont typeface="Arial" panose="020B0604020202020204" pitchFamily="34" charset="0"/>
              <a:buChar char="•"/>
            </a:pPr>
            <a:r>
              <a:rPr lang="en-IN" sz="1400" dirty="0" smtClean="0">
                <a:solidFill>
                  <a:schemeClr val="tx1"/>
                </a:solidFill>
              </a:rPr>
              <a:t>ICI </a:t>
            </a:r>
            <a:r>
              <a:rPr lang="en-IN" sz="1400" dirty="0">
                <a:solidFill>
                  <a:schemeClr val="tx1"/>
                </a:solidFill>
              </a:rPr>
              <a:t>low-pressure methanol process </a:t>
            </a:r>
          </a:p>
          <a:p>
            <a:pPr marL="171450" indent="-171450" algn="l">
              <a:buFont typeface="Arial" panose="020B0604020202020204" pitchFamily="34" charset="0"/>
              <a:buChar char="•"/>
            </a:pPr>
            <a:r>
              <a:rPr lang="en-IN" sz="1400" dirty="0" smtClean="0">
                <a:solidFill>
                  <a:schemeClr val="tx1"/>
                </a:solidFill>
              </a:rPr>
              <a:t>Lurgi </a:t>
            </a:r>
            <a:r>
              <a:rPr lang="en-IN" sz="1400" dirty="0">
                <a:solidFill>
                  <a:schemeClr val="tx1"/>
                </a:solidFill>
              </a:rPr>
              <a:t>two-step reforming </a:t>
            </a:r>
          </a:p>
          <a:p>
            <a:pPr marL="171450" indent="-171450" algn="l">
              <a:buFont typeface="Arial" panose="020B0604020202020204" pitchFamily="34" charset="0"/>
              <a:buChar char="•"/>
            </a:pPr>
            <a:r>
              <a:rPr lang="en-IN" sz="1400" dirty="0" smtClean="0">
                <a:solidFill>
                  <a:schemeClr val="tx1"/>
                </a:solidFill>
              </a:rPr>
              <a:t>Haldor </a:t>
            </a:r>
            <a:r>
              <a:rPr lang="en-IN" sz="1400" dirty="0">
                <a:solidFill>
                  <a:schemeClr val="tx1"/>
                </a:solidFill>
              </a:rPr>
              <a:t>Topsoe two-step reforming process</a:t>
            </a:r>
          </a:p>
        </p:txBody>
      </p:sp>
      <p:cxnSp>
        <p:nvCxnSpPr>
          <p:cNvPr id="12" name="Straight Connector 11"/>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137264898"/>
      </p:ext>
    </p:extLst>
  </p:cSld>
  <p:clrMapOvr>
    <a:masterClrMapping/>
  </p:clrMapOvr>
  <p:transition spd="slow"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96774"/>
            <a:ext cx="9413875" cy="522415"/>
          </a:xfrm>
        </p:spPr>
        <p:txBody>
          <a:bodyPr/>
          <a:lstStyle/>
          <a:p>
            <a:r>
              <a:rPr lang="en-IN" sz="2800" dirty="0">
                <a:solidFill>
                  <a:schemeClr val="tx1"/>
                </a:solidFill>
              </a:rPr>
              <a:t>Methanol-based fuel production</a:t>
            </a:r>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23</a:t>
            </a:fld>
            <a:endParaRPr lang="en-US"/>
          </a:p>
        </p:txBody>
      </p:sp>
      <p:pic>
        <p:nvPicPr>
          <p:cNvPr id="5" name="Picture 4"/>
          <p:cNvPicPr>
            <a:picLocks noChangeAspect="1"/>
          </p:cNvPicPr>
          <p:nvPr/>
        </p:nvPicPr>
        <p:blipFill>
          <a:blip r:embed="rId3" cstate="print"/>
          <a:stretch>
            <a:fillRect/>
          </a:stretch>
        </p:blipFill>
        <p:spPr>
          <a:xfrm>
            <a:off x="1381909" y="1009060"/>
            <a:ext cx="6688035" cy="2331844"/>
          </a:xfrm>
          <a:prstGeom prst="rect">
            <a:avLst/>
          </a:prstGeom>
        </p:spPr>
      </p:pic>
      <p:sp>
        <p:nvSpPr>
          <p:cNvPr id="6" name="Rectangle 5"/>
          <p:cNvSpPr/>
          <p:nvPr/>
        </p:nvSpPr>
        <p:spPr>
          <a:xfrm>
            <a:off x="0" y="3731304"/>
            <a:ext cx="5143500" cy="1061829"/>
          </a:xfrm>
          <a:prstGeom prst="rect">
            <a:avLst/>
          </a:prstGeom>
        </p:spPr>
        <p:txBody>
          <a:bodyPr wrap="square">
            <a:spAutoFit/>
          </a:bodyPr>
          <a:lstStyle/>
          <a:p>
            <a:pPr algn="l"/>
            <a:r>
              <a:rPr lang="en-IN" b="1" dirty="0">
                <a:solidFill>
                  <a:schemeClr val="tx1"/>
                </a:solidFill>
              </a:rPr>
              <a:t>TIGAS</a:t>
            </a:r>
            <a:r>
              <a:rPr lang="en-IN" dirty="0">
                <a:solidFill>
                  <a:schemeClr val="tx1"/>
                </a:solidFill>
              </a:rPr>
              <a:t>   Topsøe Integrated Gasoline Synthesis</a:t>
            </a:r>
          </a:p>
          <a:p>
            <a:pPr algn="l"/>
            <a:r>
              <a:rPr lang="en-IN" b="1" dirty="0" err="1">
                <a:solidFill>
                  <a:schemeClr val="tx1"/>
                </a:solidFill>
              </a:rPr>
              <a:t>MtG</a:t>
            </a:r>
            <a:r>
              <a:rPr lang="en-IN" b="1" dirty="0">
                <a:solidFill>
                  <a:schemeClr val="tx1"/>
                </a:solidFill>
              </a:rPr>
              <a:t> </a:t>
            </a:r>
            <a:r>
              <a:rPr lang="en-IN" dirty="0">
                <a:solidFill>
                  <a:schemeClr val="tx1"/>
                </a:solidFill>
              </a:rPr>
              <a:t>  Methanol-to </a:t>
            </a:r>
            <a:r>
              <a:rPr lang="en-IN" dirty="0" smtClean="0">
                <a:solidFill>
                  <a:schemeClr val="tx1"/>
                </a:solidFill>
              </a:rPr>
              <a:t>–Gasoline e.g.. ExxonMobil </a:t>
            </a:r>
            <a:r>
              <a:rPr lang="en-IN" dirty="0">
                <a:solidFill>
                  <a:schemeClr val="tx1"/>
                </a:solidFill>
              </a:rPr>
              <a:t>(Uhde</a:t>
            </a:r>
            <a:r>
              <a:rPr lang="en-IN" dirty="0" smtClean="0">
                <a:solidFill>
                  <a:schemeClr val="tx1"/>
                </a:solidFill>
              </a:rPr>
              <a:t>)</a:t>
            </a:r>
            <a:endParaRPr lang="en-IN" dirty="0">
              <a:solidFill>
                <a:schemeClr val="tx1"/>
              </a:solidFill>
            </a:endParaRPr>
          </a:p>
          <a:p>
            <a:pPr algn="l"/>
            <a:r>
              <a:rPr lang="en-IN" b="1" dirty="0" err="1">
                <a:solidFill>
                  <a:schemeClr val="tx1"/>
                </a:solidFill>
              </a:rPr>
              <a:t>DtG</a:t>
            </a:r>
            <a:r>
              <a:rPr lang="en-IN" dirty="0">
                <a:solidFill>
                  <a:schemeClr val="tx1"/>
                </a:solidFill>
              </a:rPr>
              <a:t>   </a:t>
            </a:r>
            <a:r>
              <a:rPr lang="en-IN" dirty="0" smtClean="0">
                <a:solidFill>
                  <a:schemeClr val="tx1"/>
                </a:solidFill>
              </a:rPr>
              <a:t>Dimethyl ether-to-Gasoline (e.g.. Karlsruhe </a:t>
            </a:r>
            <a:r>
              <a:rPr lang="en-IN" dirty="0" err="1" smtClean="0">
                <a:solidFill>
                  <a:schemeClr val="tx1"/>
                </a:solidFill>
              </a:rPr>
              <a:t>Institut</a:t>
            </a:r>
            <a:r>
              <a:rPr lang="en-IN" dirty="0" smtClean="0">
                <a:solidFill>
                  <a:schemeClr val="tx1"/>
                </a:solidFill>
              </a:rPr>
              <a:t> </a:t>
            </a:r>
            <a:r>
              <a:rPr lang="en-IN" dirty="0" err="1" smtClean="0">
                <a:solidFill>
                  <a:schemeClr val="tx1"/>
                </a:solidFill>
              </a:rPr>
              <a:t>fürTechnology</a:t>
            </a:r>
            <a:r>
              <a:rPr lang="en-IN" dirty="0">
                <a:solidFill>
                  <a:schemeClr val="tx1"/>
                </a:solidFill>
              </a:rPr>
              <a:t>)</a:t>
            </a:r>
          </a:p>
          <a:p>
            <a:pPr algn="l"/>
            <a:r>
              <a:rPr lang="en-IN" b="1" dirty="0" err="1">
                <a:solidFill>
                  <a:schemeClr val="tx1"/>
                </a:solidFill>
              </a:rPr>
              <a:t>DtO</a:t>
            </a:r>
            <a:r>
              <a:rPr lang="en-IN" dirty="0">
                <a:solidFill>
                  <a:schemeClr val="tx1"/>
                </a:solidFill>
              </a:rPr>
              <a:t>  </a:t>
            </a:r>
            <a:r>
              <a:rPr lang="en-IN" dirty="0" smtClean="0">
                <a:solidFill>
                  <a:schemeClr val="tx1"/>
                </a:solidFill>
              </a:rPr>
              <a:t>Dimethyl ether-to </a:t>
            </a:r>
            <a:r>
              <a:rPr lang="en-IN" dirty="0">
                <a:solidFill>
                  <a:schemeClr val="tx1"/>
                </a:solidFill>
              </a:rPr>
              <a:t>-Olefins </a:t>
            </a:r>
            <a:r>
              <a:rPr lang="en-IN" dirty="0" smtClean="0">
                <a:solidFill>
                  <a:schemeClr val="tx1"/>
                </a:solidFill>
              </a:rPr>
              <a:t>(e.g.. Karlsruhe </a:t>
            </a:r>
            <a:r>
              <a:rPr lang="en-IN" dirty="0" err="1">
                <a:solidFill>
                  <a:schemeClr val="tx1"/>
                </a:solidFill>
              </a:rPr>
              <a:t>Institut</a:t>
            </a:r>
            <a:r>
              <a:rPr lang="en-IN" dirty="0">
                <a:solidFill>
                  <a:schemeClr val="tx1"/>
                </a:solidFill>
              </a:rPr>
              <a:t> </a:t>
            </a:r>
            <a:r>
              <a:rPr lang="en-IN" dirty="0" err="1">
                <a:solidFill>
                  <a:schemeClr val="tx1"/>
                </a:solidFill>
              </a:rPr>
              <a:t>für</a:t>
            </a:r>
            <a:r>
              <a:rPr lang="en-IN" dirty="0">
                <a:solidFill>
                  <a:schemeClr val="tx1"/>
                </a:solidFill>
              </a:rPr>
              <a:t> Technology)</a:t>
            </a:r>
          </a:p>
          <a:p>
            <a:pPr algn="l"/>
            <a:r>
              <a:rPr lang="en-IN" b="1" dirty="0" err="1">
                <a:solidFill>
                  <a:schemeClr val="tx1"/>
                </a:solidFill>
              </a:rPr>
              <a:t>MtO</a:t>
            </a:r>
            <a:r>
              <a:rPr lang="en-IN" dirty="0">
                <a:solidFill>
                  <a:schemeClr val="tx1"/>
                </a:solidFill>
              </a:rPr>
              <a:t>  Methanol-to -Olefins   </a:t>
            </a:r>
            <a:r>
              <a:rPr lang="en-IN" dirty="0" smtClean="0">
                <a:solidFill>
                  <a:schemeClr val="tx1"/>
                </a:solidFill>
              </a:rPr>
              <a:t>(e.g.. </a:t>
            </a:r>
            <a:r>
              <a:rPr lang="en-IN" dirty="0">
                <a:solidFill>
                  <a:schemeClr val="tx1"/>
                </a:solidFill>
              </a:rPr>
              <a:t>UOP, </a:t>
            </a:r>
            <a:r>
              <a:rPr lang="en-IN" dirty="0" err="1" smtClean="0">
                <a:solidFill>
                  <a:schemeClr val="tx1"/>
                </a:solidFill>
              </a:rPr>
              <a:t>MtP</a:t>
            </a:r>
            <a:r>
              <a:rPr lang="en-IN" baseline="30000" dirty="0" smtClean="0">
                <a:solidFill>
                  <a:schemeClr val="tx1"/>
                </a:solidFill>
              </a:rPr>
              <a:t> </a:t>
            </a:r>
            <a:r>
              <a:rPr lang="en-IN" dirty="0" smtClean="0">
                <a:solidFill>
                  <a:schemeClr val="tx1"/>
                </a:solidFill>
              </a:rPr>
              <a:t>by </a:t>
            </a:r>
            <a:r>
              <a:rPr lang="en-IN" dirty="0">
                <a:solidFill>
                  <a:schemeClr val="tx1"/>
                </a:solidFill>
              </a:rPr>
              <a:t>Lurgi/ Air  </a:t>
            </a:r>
            <a:r>
              <a:rPr lang="en-IN" dirty="0" smtClean="0">
                <a:solidFill>
                  <a:schemeClr val="tx1"/>
                </a:solidFill>
              </a:rPr>
              <a:t>Liquide)</a:t>
            </a:r>
            <a:endParaRPr lang="en-IN" dirty="0">
              <a:solidFill>
                <a:schemeClr val="tx1"/>
              </a:solidFill>
            </a:endParaRPr>
          </a:p>
        </p:txBody>
      </p:sp>
      <p:sp>
        <p:nvSpPr>
          <p:cNvPr id="7" name="Rectangle 6"/>
          <p:cNvSpPr/>
          <p:nvPr/>
        </p:nvSpPr>
        <p:spPr>
          <a:xfrm>
            <a:off x="5226050" y="3731305"/>
            <a:ext cx="4627563" cy="1061829"/>
          </a:xfrm>
          <a:prstGeom prst="rect">
            <a:avLst/>
          </a:prstGeom>
        </p:spPr>
        <p:txBody>
          <a:bodyPr wrap="square">
            <a:spAutoFit/>
          </a:bodyPr>
          <a:lstStyle/>
          <a:p>
            <a:pPr algn="l"/>
            <a:r>
              <a:rPr lang="en-IN" b="1" dirty="0">
                <a:solidFill>
                  <a:schemeClr val="tx1"/>
                </a:solidFill>
              </a:rPr>
              <a:t>StF </a:t>
            </a:r>
            <a:r>
              <a:rPr lang="en-IN" dirty="0">
                <a:solidFill>
                  <a:schemeClr val="tx1"/>
                </a:solidFill>
              </a:rPr>
              <a:t> Syngas -to -Fuel (CAC, TU Freiberg)</a:t>
            </a:r>
          </a:p>
          <a:p>
            <a:pPr algn="l"/>
            <a:r>
              <a:rPr lang="en-IN" b="1" dirty="0" err="1">
                <a:solidFill>
                  <a:schemeClr val="tx1"/>
                </a:solidFill>
              </a:rPr>
              <a:t>MtD</a:t>
            </a:r>
            <a:r>
              <a:rPr lang="en-IN" dirty="0">
                <a:solidFill>
                  <a:schemeClr val="tx1"/>
                </a:solidFill>
              </a:rPr>
              <a:t>  Methanol-to </a:t>
            </a:r>
            <a:r>
              <a:rPr lang="en-IN" dirty="0" smtClean="0">
                <a:solidFill>
                  <a:schemeClr val="tx1"/>
                </a:solidFill>
              </a:rPr>
              <a:t>-Dimethyl ether (</a:t>
            </a:r>
            <a:r>
              <a:rPr lang="en-IN" dirty="0" err="1" smtClean="0">
                <a:solidFill>
                  <a:schemeClr val="tx1"/>
                </a:solidFill>
              </a:rPr>
              <a:t>eg</a:t>
            </a:r>
            <a:r>
              <a:rPr lang="en-IN" dirty="0" smtClean="0">
                <a:solidFill>
                  <a:schemeClr val="tx1"/>
                </a:solidFill>
              </a:rPr>
              <a:t>. </a:t>
            </a:r>
            <a:r>
              <a:rPr lang="en-IN" dirty="0">
                <a:solidFill>
                  <a:schemeClr val="tx1"/>
                </a:solidFill>
              </a:rPr>
              <a:t>Lurgi/ </a:t>
            </a:r>
            <a:r>
              <a:rPr lang="en-IN" dirty="0" smtClean="0">
                <a:solidFill>
                  <a:schemeClr val="tx1"/>
                </a:solidFill>
              </a:rPr>
              <a:t>Air  </a:t>
            </a:r>
            <a:r>
              <a:rPr lang="en-IN" dirty="0">
                <a:solidFill>
                  <a:schemeClr val="tx1"/>
                </a:solidFill>
              </a:rPr>
              <a:t>Liquide)</a:t>
            </a:r>
          </a:p>
          <a:p>
            <a:pPr algn="l"/>
            <a:r>
              <a:rPr lang="en-IN" b="1" dirty="0" err="1">
                <a:solidFill>
                  <a:schemeClr val="tx1"/>
                </a:solidFill>
              </a:rPr>
              <a:t>StD</a:t>
            </a:r>
            <a:r>
              <a:rPr lang="en-IN" b="1" dirty="0">
                <a:solidFill>
                  <a:schemeClr val="tx1"/>
                </a:solidFill>
              </a:rPr>
              <a:t> </a:t>
            </a:r>
            <a:r>
              <a:rPr lang="en-IN" dirty="0">
                <a:solidFill>
                  <a:schemeClr val="tx1"/>
                </a:solidFill>
              </a:rPr>
              <a:t> Syngas -to </a:t>
            </a:r>
            <a:r>
              <a:rPr lang="en-IN" dirty="0" smtClean="0">
                <a:solidFill>
                  <a:schemeClr val="tx1"/>
                </a:solidFill>
              </a:rPr>
              <a:t>-Dimethyl ether (</a:t>
            </a:r>
            <a:r>
              <a:rPr lang="en-IN" dirty="0" err="1" smtClean="0">
                <a:solidFill>
                  <a:schemeClr val="tx1"/>
                </a:solidFill>
              </a:rPr>
              <a:t>eg</a:t>
            </a:r>
            <a:r>
              <a:rPr lang="en-IN" dirty="0" smtClean="0">
                <a:solidFill>
                  <a:schemeClr val="tx1"/>
                </a:solidFill>
              </a:rPr>
              <a:t> JFE</a:t>
            </a:r>
            <a:r>
              <a:rPr lang="en-IN" dirty="0">
                <a:solidFill>
                  <a:schemeClr val="tx1"/>
                </a:solidFill>
              </a:rPr>
              <a:t>)</a:t>
            </a:r>
          </a:p>
          <a:p>
            <a:pPr algn="l"/>
            <a:r>
              <a:rPr lang="en-IN" b="1" dirty="0">
                <a:solidFill>
                  <a:schemeClr val="tx1"/>
                </a:solidFill>
              </a:rPr>
              <a:t>COD</a:t>
            </a:r>
            <a:r>
              <a:rPr lang="en-IN" dirty="0">
                <a:solidFill>
                  <a:schemeClr val="tx1"/>
                </a:solidFill>
              </a:rPr>
              <a:t>  Conversion of Olefins to Distillates </a:t>
            </a:r>
            <a:r>
              <a:rPr lang="en-IN" dirty="0" smtClean="0">
                <a:solidFill>
                  <a:schemeClr val="tx1"/>
                </a:solidFill>
              </a:rPr>
              <a:t>(e.g. Lurgi</a:t>
            </a:r>
            <a:r>
              <a:rPr lang="en-IN" dirty="0">
                <a:solidFill>
                  <a:schemeClr val="tx1"/>
                </a:solidFill>
              </a:rPr>
              <a:t>/ Air </a:t>
            </a:r>
            <a:r>
              <a:rPr lang="en-IN" dirty="0" smtClean="0">
                <a:solidFill>
                  <a:schemeClr val="tx1"/>
                </a:solidFill>
              </a:rPr>
              <a:t>Liquide</a:t>
            </a:r>
            <a:r>
              <a:rPr lang="en-IN" dirty="0">
                <a:solidFill>
                  <a:schemeClr val="tx1"/>
                </a:solidFill>
              </a:rPr>
              <a:t>)</a:t>
            </a:r>
          </a:p>
          <a:p>
            <a:pPr algn="l"/>
            <a:r>
              <a:rPr lang="en-IN" b="1" dirty="0" err="1">
                <a:solidFill>
                  <a:schemeClr val="tx1"/>
                </a:solidFill>
              </a:rPr>
              <a:t>MtS</a:t>
            </a:r>
            <a:r>
              <a:rPr lang="en-IN" b="1" dirty="0">
                <a:solidFill>
                  <a:schemeClr val="tx1"/>
                </a:solidFill>
              </a:rPr>
              <a:t> </a:t>
            </a:r>
            <a:r>
              <a:rPr lang="en-IN" dirty="0">
                <a:solidFill>
                  <a:schemeClr val="tx1"/>
                </a:solidFill>
              </a:rPr>
              <a:t>  </a:t>
            </a:r>
            <a:r>
              <a:rPr lang="en-IN" dirty="0" err="1" smtClean="0">
                <a:solidFill>
                  <a:schemeClr val="tx1"/>
                </a:solidFill>
              </a:rPr>
              <a:t>MtSynfuels</a:t>
            </a:r>
            <a:r>
              <a:rPr lang="en-IN" dirty="0">
                <a:solidFill>
                  <a:schemeClr val="tx1"/>
                </a:solidFill>
              </a:rPr>
              <a:t> ® by Lurgi/ Air  Liquide</a:t>
            </a:r>
          </a:p>
        </p:txBody>
      </p:sp>
      <p:cxnSp>
        <p:nvCxnSpPr>
          <p:cNvPr id="8" name="Straight Connector 7"/>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4180220572"/>
      </p:ext>
    </p:extLst>
  </p:cSld>
  <p:clrMapOvr>
    <a:masterClrMapping/>
  </p:clrMapOvr>
  <p:transition spd="slow"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258" y="1276879"/>
            <a:ext cx="3671428" cy="3938001"/>
          </a:xfrm>
          <a:prstGeom prst="rect">
            <a:avLst/>
          </a:prstGeom>
          <a:solidFill>
            <a:srgbClr val="337D37">
              <a:alpha val="8000"/>
            </a:srgbClr>
          </a:solidFill>
          <a:ln w="6350">
            <a:solidFill>
              <a:srgbClr val="337D37"/>
            </a:solidFill>
            <a:prstDash val="dash"/>
          </a:ln>
        </p:spPr>
        <p:txBody>
          <a:bodyPr wrap="square">
            <a:spAutoFit/>
          </a:bodyPr>
          <a:lstStyle/>
          <a:p>
            <a:pPr algn="l"/>
            <a:r>
              <a:rPr lang="en-IN" sz="1600" b="1" dirty="0">
                <a:solidFill>
                  <a:schemeClr val="accent6">
                    <a:lumMod val="50000"/>
                  </a:schemeClr>
                </a:solidFill>
              </a:rPr>
              <a:t>DME as LPG </a:t>
            </a:r>
            <a:r>
              <a:rPr lang="en-IN" sz="1600" b="1" dirty="0" smtClean="0">
                <a:solidFill>
                  <a:schemeClr val="accent6">
                    <a:lumMod val="50000"/>
                  </a:schemeClr>
                </a:solidFill>
              </a:rPr>
              <a:t>Substitute</a:t>
            </a:r>
          </a:p>
          <a:p>
            <a:pPr algn="l"/>
            <a:endParaRPr lang="en-IN" sz="1600" b="1" dirty="0" smtClean="0">
              <a:solidFill>
                <a:schemeClr val="accent6">
                  <a:lumMod val="50000"/>
                </a:schemeClr>
              </a:solidFill>
            </a:endParaRPr>
          </a:p>
          <a:p>
            <a:pPr marL="285750" indent="-285750" algn="l">
              <a:buClr>
                <a:schemeClr val="accent4">
                  <a:lumMod val="65000"/>
                  <a:lumOff val="35000"/>
                </a:schemeClr>
              </a:buClr>
              <a:buFontTx/>
              <a:buChar char="–"/>
            </a:pPr>
            <a:r>
              <a:rPr lang="en-IN" sz="1600" dirty="0">
                <a:solidFill>
                  <a:schemeClr val="tx1">
                    <a:lumMod val="85000"/>
                    <a:lumOff val="15000"/>
                  </a:schemeClr>
                </a:solidFill>
              </a:rPr>
              <a:t>Burns like Natural Gas</a:t>
            </a:r>
          </a:p>
          <a:p>
            <a:pPr algn="l">
              <a:buClr>
                <a:schemeClr val="accent4">
                  <a:lumMod val="65000"/>
                  <a:lumOff val="35000"/>
                </a:schemeClr>
              </a:buClr>
            </a:pPr>
            <a:r>
              <a:rPr lang="en-IN" sz="1400" dirty="0" err="1" smtClean="0">
                <a:solidFill>
                  <a:srgbClr val="0070C0"/>
                </a:solidFill>
              </a:rPr>
              <a:t>Wobbe</a:t>
            </a:r>
            <a:r>
              <a:rPr lang="en-IN" sz="1400" dirty="0" smtClean="0">
                <a:solidFill>
                  <a:srgbClr val="0070C0"/>
                </a:solidFill>
              </a:rPr>
              <a:t> Index </a:t>
            </a:r>
            <a:r>
              <a:rPr lang="en-IN" sz="1400" dirty="0">
                <a:solidFill>
                  <a:srgbClr val="0070C0"/>
                </a:solidFill>
              </a:rPr>
              <a:t>52 (Natural gas 54)</a:t>
            </a:r>
          </a:p>
          <a:p>
            <a:pPr algn="l">
              <a:buClr>
                <a:schemeClr val="accent4">
                  <a:lumMod val="65000"/>
                  <a:lumOff val="35000"/>
                </a:schemeClr>
              </a:buClr>
            </a:pPr>
            <a:r>
              <a:rPr lang="en-IN" sz="1400" dirty="0" smtClean="0">
                <a:solidFill>
                  <a:srgbClr val="0070C0"/>
                </a:solidFill>
              </a:rPr>
              <a:t>Boiling </a:t>
            </a:r>
            <a:r>
              <a:rPr lang="en-IN" sz="1400" dirty="0">
                <a:solidFill>
                  <a:srgbClr val="0070C0"/>
                </a:solidFill>
              </a:rPr>
              <a:t>point -25°C (Propane -42)</a:t>
            </a:r>
          </a:p>
          <a:p>
            <a:pPr algn="l">
              <a:buClr>
                <a:schemeClr val="accent4">
                  <a:lumMod val="65000"/>
                  <a:lumOff val="35000"/>
                </a:schemeClr>
              </a:buClr>
            </a:pPr>
            <a:r>
              <a:rPr lang="en-IN" sz="1400" dirty="0" smtClean="0">
                <a:solidFill>
                  <a:srgbClr val="0070C0"/>
                </a:solidFill>
              </a:rPr>
              <a:t>Vapour </a:t>
            </a:r>
            <a:r>
              <a:rPr lang="en-IN" sz="1400" dirty="0">
                <a:solidFill>
                  <a:srgbClr val="0070C0"/>
                </a:solidFill>
              </a:rPr>
              <a:t>pressure 0.53 MPa (Propane 0.91</a:t>
            </a:r>
            <a:r>
              <a:rPr lang="en-IN" sz="1400" dirty="0" smtClean="0">
                <a:solidFill>
                  <a:srgbClr val="0070C0"/>
                </a:solidFill>
              </a:rPr>
              <a:t>)</a:t>
            </a:r>
          </a:p>
          <a:p>
            <a:pPr algn="l">
              <a:buClr>
                <a:schemeClr val="accent4">
                  <a:lumMod val="65000"/>
                  <a:lumOff val="35000"/>
                </a:schemeClr>
              </a:buClr>
            </a:pPr>
            <a:endParaRPr lang="en-IN" sz="1600" dirty="0">
              <a:solidFill>
                <a:srgbClr val="0070C0"/>
              </a:solidFill>
            </a:endParaRPr>
          </a:p>
          <a:p>
            <a:pPr marL="285750" indent="-285750" algn="l">
              <a:buClr>
                <a:schemeClr val="accent4">
                  <a:lumMod val="65000"/>
                  <a:lumOff val="35000"/>
                </a:schemeClr>
              </a:buClr>
              <a:buFontTx/>
              <a:buChar char="–"/>
            </a:pPr>
            <a:r>
              <a:rPr lang="en-IN" sz="1600" dirty="0">
                <a:solidFill>
                  <a:schemeClr val="tx1">
                    <a:lumMod val="85000"/>
                    <a:lumOff val="15000"/>
                  </a:schemeClr>
                </a:solidFill>
              </a:rPr>
              <a:t>Handles like LPG</a:t>
            </a:r>
          </a:p>
          <a:p>
            <a:pPr algn="l" defTabSz="515938">
              <a:buClr>
                <a:schemeClr val="accent4">
                  <a:lumMod val="65000"/>
                  <a:lumOff val="35000"/>
                </a:schemeClr>
              </a:buClr>
            </a:pPr>
            <a:r>
              <a:rPr lang="en-IN" sz="1400" dirty="0">
                <a:solidFill>
                  <a:srgbClr val="0070C0"/>
                </a:solidFill>
              </a:rPr>
              <a:t>Completely miscible in LPG</a:t>
            </a:r>
          </a:p>
          <a:p>
            <a:pPr algn="l">
              <a:buClr>
                <a:schemeClr val="accent4">
                  <a:lumMod val="65000"/>
                  <a:lumOff val="35000"/>
                </a:schemeClr>
              </a:buClr>
            </a:pPr>
            <a:r>
              <a:rPr lang="en-IN" sz="1400" dirty="0">
                <a:solidFill>
                  <a:srgbClr val="0070C0"/>
                </a:solidFill>
              </a:rPr>
              <a:t>Existing LPG infrastructure - Below 20 % DME.</a:t>
            </a:r>
          </a:p>
          <a:p>
            <a:pPr algn="l">
              <a:buClr>
                <a:schemeClr val="accent4">
                  <a:lumMod val="65000"/>
                  <a:lumOff val="35000"/>
                </a:schemeClr>
              </a:buClr>
            </a:pPr>
            <a:r>
              <a:rPr lang="en-IN" sz="1400" dirty="0">
                <a:solidFill>
                  <a:srgbClr val="0070C0"/>
                </a:solidFill>
              </a:rPr>
              <a:t>For neat DME, minor changes in sealing materials and burner tip</a:t>
            </a:r>
            <a:r>
              <a:rPr lang="en-IN" sz="1600" dirty="0" smtClean="0">
                <a:solidFill>
                  <a:srgbClr val="0070C0"/>
                </a:solidFill>
              </a:rPr>
              <a:t>.</a:t>
            </a:r>
          </a:p>
          <a:p>
            <a:pPr algn="l">
              <a:buClr>
                <a:schemeClr val="accent4">
                  <a:lumMod val="65000"/>
                  <a:lumOff val="35000"/>
                </a:schemeClr>
              </a:buClr>
            </a:pPr>
            <a:endParaRPr lang="en-IN" sz="1600" dirty="0">
              <a:solidFill>
                <a:srgbClr val="0070C0"/>
              </a:solidFill>
            </a:endParaRPr>
          </a:p>
          <a:p>
            <a:pPr algn="l">
              <a:buClr>
                <a:schemeClr val="accent4">
                  <a:lumMod val="65000"/>
                  <a:lumOff val="35000"/>
                </a:schemeClr>
              </a:buClr>
            </a:pPr>
            <a:r>
              <a:rPr lang="en-IN" sz="1400" i="1" dirty="0" smtClean="0">
                <a:solidFill>
                  <a:schemeClr val="accent6">
                    <a:lumMod val="50000"/>
                  </a:schemeClr>
                </a:solidFill>
              </a:rPr>
              <a:t>Same </a:t>
            </a:r>
            <a:r>
              <a:rPr lang="en-IN" sz="1400" i="1" dirty="0">
                <a:solidFill>
                  <a:schemeClr val="accent6">
                    <a:lumMod val="50000"/>
                  </a:schemeClr>
                </a:solidFill>
              </a:rPr>
              <a:t>efficiency and emission as LPG from cooking stove  </a:t>
            </a:r>
            <a:r>
              <a:rPr lang="en-IN" sz="1400" i="1" dirty="0" smtClean="0">
                <a:solidFill>
                  <a:schemeClr val="accent6">
                    <a:lumMod val="50000"/>
                  </a:schemeClr>
                </a:solidFill>
              </a:rPr>
              <a:t>to </a:t>
            </a:r>
            <a:r>
              <a:rPr lang="en-IN" sz="1400" i="1" dirty="0">
                <a:solidFill>
                  <a:schemeClr val="accent6">
                    <a:lumMod val="50000"/>
                  </a:schemeClr>
                </a:solidFill>
              </a:rPr>
              <a:t>industrial boiler</a:t>
            </a:r>
            <a:r>
              <a:rPr lang="en-IN" sz="1400" dirty="0" smtClean="0">
                <a:solidFill>
                  <a:schemeClr val="tx1"/>
                </a:solidFill>
              </a:rPr>
              <a:t>.</a:t>
            </a:r>
            <a:endParaRPr lang="en-IN" sz="1400" dirty="0">
              <a:solidFill>
                <a:schemeClr val="tx1"/>
              </a:solidFill>
            </a:endParaRPr>
          </a:p>
        </p:txBody>
      </p:sp>
      <p:pic>
        <p:nvPicPr>
          <p:cNvPr id="35" name="Picture 34"/>
          <p:cNvPicPr>
            <a:picLocks noChangeAspect="1"/>
          </p:cNvPicPr>
          <p:nvPr/>
        </p:nvPicPr>
        <p:blipFill>
          <a:blip r:embed="rId3" cstate="print"/>
          <a:stretch>
            <a:fillRect/>
          </a:stretch>
        </p:blipFill>
        <p:spPr>
          <a:xfrm>
            <a:off x="3659170" y="1268992"/>
            <a:ext cx="2608896" cy="1249606"/>
          </a:xfrm>
          <a:prstGeom prst="rect">
            <a:avLst/>
          </a:prstGeom>
        </p:spPr>
      </p:pic>
      <p:pic>
        <p:nvPicPr>
          <p:cNvPr id="32" name="Picture 31"/>
          <p:cNvPicPr>
            <a:picLocks noChangeAspect="1"/>
          </p:cNvPicPr>
          <p:nvPr/>
        </p:nvPicPr>
        <p:blipFill>
          <a:blip r:embed="rId4" cstate="print"/>
          <a:stretch>
            <a:fillRect/>
          </a:stretch>
        </p:blipFill>
        <p:spPr>
          <a:xfrm flipH="1">
            <a:off x="3822673" y="3392472"/>
            <a:ext cx="2289666" cy="1880003"/>
          </a:xfrm>
          <a:prstGeom prst="rect">
            <a:avLst/>
          </a:prstGeom>
        </p:spPr>
      </p:pic>
      <p:sp>
        <p:nvSpPr>
          <p:cNvPr id="2" name="Title 1"/>
          <p:cNvSpPr>
            <a:spLocks noGrp="1"/>
          </p:cNvSpPr>
          <p:nvPr>
            <p:ph type="title"/>
          </p:nvPr>
        </p:nvSpPr>
        <p:spPr>
          <a:xfrm>
            <a:off x="-4726" y="145182"/>
            <a:ext cx="5257072" cy="462079"/>
          </a:xfrm>
        </p:spPr>
        <p:txBody>
          <a:bodyPr/>
          <a:lstStyle/>
          <a:p>
            <a:r>
              <a:rPr lang="en-IN" dirty="0">
                <a:solidFill>
                  <a:schemeClr val="tx1"/>
                </a:solidFill>
              </a:rPr>
              <a:t>Coal to Chemical (</a:t>
            </a:r>
            <a:r>
              <a:rPr lang="en-US" dirty="0">
                <a:solidFill>
                  <a:schemeClr val="tx1"/>
                </a:solidFill>
              </a:rPr>
              <a:t>CTC) </a:t>
            </a:r>
            <a:r>
              <a:rPr lang="en-US" dirty="0" smtClean="0">
                <a:solidFill>
                  <a:schemeClr val="tx1"/>
                </a:solidFill>
              </a:rPr>
              <a:t>– DME </a:t>
            </a:r>
            <a:r>
              <a:rPr lang="en-US" dirty="0" smtClean="0">
                <a:solidFill>
                  <a:schemeClr val="tx1"/>
                </a:solidFill>
              </a:rPr>
              <a:t> </a:t>
            </a:r>
            <a:endParaRPr lang="en-IN" dirty="0"/>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24</a:t>
            </a:fld>
            <a:endParaRPr lang="en-US"/>
          </a:p>
        </p:txBody>
      </p:sp>
      <p:sp>
        <p:nvSpPr>
          <p:cNvPr id="27" name="Rectangle 26"/>
          <p:cNvSpPr/>
          <p:nvPr/>
        </p:nvSpPr>
        <p:spPr>
          <a:xfrm>
            <a:off x="6268066" y="1265885"/>
            <a:ext cx="3585548" cy="4228850"/>
          </a:xfrm>
          <a:prstGeom prst="rect">
            <a:avLst/>
          </a:prstGeom>
          <a:solidFill>
            <a:srgbClr val="FFC000">
              <a:alpha val="14000"/>
            </a:srgbClr>
          </a:solidFill>
          <a:ln w="6350">
            <a:solidFill>
              <a:schemeClr val="tx1"/>
            </a:solidFill>
            <a:prstDash val="dash"/>
          </a:ln>
        </p:spPr>
        <p:txBody>
          <a:bodyPr wrap="square">
            <a:spAutoFit/>
          </a:bodyPr>
          <a:lstStyle/>
          <a:p>
            <a:pPr algn="l"/>
            <a:r>
              <a:rPr lang="en-IN" sz="1600" b="1" dirty="0" smtClean="0">
                <a:solidFill>
                  <a:schemeClr val="accent6">
                    <a:lumMod val="50000"/>
                  </a:schemeClr>
                </a:solidFill>
              </a:rPr>
              <a:t>Outstanding Diesel Alternative</a:t>
            </a:r>
          </a:p>
          <a:p>
            <a:pPr algn="l"/>
            <a:r>
              <a:rPr lang="en-IN" sz="1600" b="1" dirty="0" smtClean="0">
                <a:solidFill>
                  <a:schemeClr val="accent6">
                    <a:lumMod val="50000"/>
                  </a:schemeClr>
                </a:solidFill>
              </a:rPr>
              <a:t> </a:t>
            </a:r>
            <a:endParaRPr lang="en-IN" sz="1600" dirty="0">
              <a:solidFill>
                <a:schemeClr val="tx1">
                  <a:lumMod val="85000"/>
                  <a:lumOff val="15000"/>
                </a:schemeClr>
              </a:solidFill>
            </a:endParaRPr>
          </a:p>
          <a:p>
            <a:pPr marL="285750" indent="-285750" algn="l">
              <a:buClr>
                <a:schemeClr val="accent4">
                  <a:lumMod val="65000"/>
                  <a:lumOff val="35000"/>
                </a:schemeClr>
              </a:buClr>
              <a:buFontTx/>
              <a:buChar char="–"/>
            </a:pPr>
            <a:r>
              <a:rPr lang="en-IN" sz="1600" dirty="0">
                <a:solidFill>
                  <a:schemeClr val="tx1">
                    <a:lumMod val="85000"/>
                    <a:lumOff val="15000"/>
                  </a:schemeClr>
                </a:solidFill>
              </a:rPr>
              <a:t>Clean-burning alternative to diesel </a:t>
            </a:r>
            <a:r>
              <a:rPr lang="en-IN" sz="1400" dirty="0" smtClean="0">
                <a:solidFill>
                  <a:srgbClr val="0070C0"/>
                </a:solidFill>
              </a:rPr>
              <a:t>Cetane </a:t>
            </a:r>
            <a:r>
              <a:rPr lang="en-IN" sz="1400" dirty="0">
                <a:solidFill>
                  <a:srgbClr val="0070C0"/>
                </a:solidFill>
              </a:rPr>
              <a:t>number 55-60 (Gas oil 40-55)</a:t>
            </a:r>
            <a:endParaRPr lang="en-IN" sz="1600" dirty="0">
              <a:solidFill>
                <a:srgbClr val="0070C0"/>
              </a:solidFill>
            </a:endParaRPr>
          </a:p>
          <a:p>
            <a:pPr marL="285750" indent="-285750" algn="l">
              <a:buClr>
                <a:schemeClr val="accent4">
                  <a:lumMod val="65000"/>
                  <a:lumOff val="35000"/>
                </a:schemeClr>
              </a:buClr>
            </a:pPr>
            <a:r>
              <a:rPr lang="en-IN" sz="1400" dirty="0" smtClean="0">
                <a:solidFill>
                  <a:srgbClr val="0070C0"/>
                </a:solidFill>
              </a:rPr>
              <a:t>      No smoke, no </a:t>
            </a:r>
            <a:r>
              <a:rPr lang="en-IN" sz="1400" dirty="0">
                <a:solidFill>
                  <a:srgbClr val="0070C0"/>
                </a:solidFill>
              </a:rPr>
              <a:t>sulphur</a:t>
            </a:r>
          </a:p>
          <a:p>
            <a:pPr marL="285750" indent="-285750" algn="l">
              <a:buClr>
                <a:schemeClr val="accent4">
                  <a:lumMod val="65000"/>
                  <a:lumOff val="35000"/>
                </a:schemeClr>
              </a:buClr>
            </a:pPr>
            <a:r>
              <a:rPr lang="en-IN" sz="1400" dirty="0" smtClean="0">
                <a:solidFill>
                  <a:srgbClr val="0070C0"/>
                </a:solidFill>
              </a:rPr>
              <a:t>      </a:t>
            </a:r>
            <a:r>
              <a:rPr lang="en-IN" sz="1400" dirty="0" err="1" smtClean="0">
                <a:solidFill>
                  <a:srgbClr val="0070C0"/>
                </a:solidFill>
              </a:rPr>
              <a:t>NOx</a:t>
            </a:r>
            <a:r>
              <a:rPr lang="en-IN" sz="1400" dirty="0" smtClean="0">
                <a:solidFill>
                  <a:srgbClr val="0070C0"/>
                </a:solidFill>
              </a:rPr>
              <a:t> : ~ 90</a:t>
            </a:r>
            <a:r>
              <a:rPr lang="en-IN" sz="1400" dirty="0">
                <a:solidFill>
                  <a:srgbClr val="0070C0"/>
                </a:solidFill>
              </a:rPr>
              <a:t>% </a:t>
            </a:r>
            <a:r>
              <a:rPr lang="en-IN" sz="1400" dirty="0" smtClean="0">
                <a:solidFill>
                  <a:srgbClr val="0070C0"/>
                </a:solidFill>
              </a:rPr>
              <a:t>reduction</a:t>
            </a:r>
          </a:p>
          <a:p>
            <a:pPr marL="285750" indent="-285750" algn="l">
              <a:buClr>
                <a:schemeClr val="accent4">
                  <a:lumMod val="65000"/>
                  <a:lumOff val="35000"/>
                </a:schemeClr>
              </a:buClr>
            </a:pPr>
            <a:r>
              <a:rPr lang="en-IN" sz="1400" dirty="0" smtClean="0">
                <a:solidFill>
                  <a:srgbClr val="0070C0"/>
                </a:solidFill>
              </a:rPr>
              <a:t>	CO2 : ~</a:t>
            </a:r>
            <a:r>
              <a:rPr lang="en-IN" sz="1400" dirty="0">
                <a:solidFill>
                  <a:srgbClr val="0070C0"/>
                </a:solidFill>
              </a:rPr>
              <a:t> 95%</a:t>
            </a:r>
            <a:r>
              <a:rPr lang="en-IN" sz="1400" dirty="0" smtClean="0">
                <a:solidFill>
                  <a:srgbClr val="0070C0"/>
                </a:solidFill>
              </a:rPr>
              <a:t> reduction</a:t>
            </a:r>
          </a:p>
          <a:p>
            <a:pPr marL="285750" indent="-285750" algn="l">
              <a:buClr>
                <a:schemeClr val="accent4">
                  <a:lumMod val="65000"/>
                  <a:lumOff val="35000"/>
                </a:schemeClr>
              </a:buClr>
            </a:pPr>
            <a:r>
              <a:rPr lang="en-IN" sz="1400" dirty="0" smtClean="0">
                <a:solidFill>
                  <a:srgbClr val="0070C0"/>
                </a:solidFill>
              </a:rPr>
              <a:t> </a:t>
            </a:r>
          </a:p>
          <a:p>
            <a:pPr marL="285750" indent="-285750" algn="l">
              <a:buClr>
                <a:schemeClr val="accent4">
                  <a:lumMod val="65000"/>
                  <a:lumOff val="35000"/>
                </a:schemeClr>
              </a:buClr>
              <a:buFontTx/>
              <a:buChar char="–"/>
            </a:pPr>
            <a:r>
              <a:rPr lang="en-IN" sz="1600" dirty="0" smtClean="0">
                <a:solidFill>
                  <a:schemeClr val="tx1">
                    <a:lumMod val="85000"/>
                    <a:lumOff val="15000"/>
                  </a:schemeClr>
                </a:solidFill>
              </a:rPr>
              <a:t>Cost – Relatively moderate </a:t>
            </a:r>
          </a:p>
          <a:p>
            <a:pPr marL="285750" indent="-285750" algn="l">
              <a:buClr>
                <a:schemeClr val="accent4">
                  <a:lumMod val="65000"/>
                  <a:lumOff val="35000"/>
                </a:schemeClr>
              </a:buClr>
            </a:pPr>
            <a:r>
              <a:rPr lang="en-IN" sz="1600" dirty="0" smtClean="0">
                <a:solidFill>
                  <a:schemeClr val="tx1">
                    <a:lumMod val="85000"/>
                    <a:lumOff val="15000"/>
                  </a:schemeClr>
                </a:solidFill>
              </a:rPr>
              <a:t>	</a:t>
            </a:r>
            <a:r>
              <a:rPr lang="en-IN" sz="1400" dirty="0" smtClean="0">
                <a:solidFill>
                  <a:srgbClr val="0070C0"/>
                </a:solidFill>
              </a:rPr>
              <a:t>(with </a:t>
            </a:r>
            <a:r>
              <a:rPr lang="en-IN" sz="1400" dirty="0">
                <a:solidFill>
                  <a:srgbClr val="0070C0"/>
                </a:solidFill>
              </a:rPr>
              <a:t>very high conversion </a:t>
            </a:r>
            <a:r>
              <a:rPr lang="en-IN" sz="1400" dirty="0" smtClean="0">
                <a:solidFill>
                  <a:srgbClr val="0070C0"/>
                </a:solidFill>
              </a:rPr>
              <a:t>efficiency)</a:t>
            </a:r>
          </a:p>
          <a:p>
            <a:pPr marL="285750" indent="-285750" algn="l">
              <a:buClr>
                <a:schemeClr val="accent4">
                  <a:lumMod val="65000"/>
                  <a:lumOff val="35000"/>
                </a:schemeClr>
              </a:buClr>
            </a:pPr>
            <a:r>
              <a:rPr lang="en-IN" sz="1400" dirty="0" smtClean="0">
                <a:solidFill>
                  <a:srgbClr val="0070C0"/>
                </a:solidFill>
              </a:rPr>
              <a:t> </a:t>
            </a:r>
          </a:p>
          <a:p>
            <a:pPr marL="285750" indent="-285750" algn="l">
              <a:buClr>
                <a:schemeClr val="accent4">
                  <a:lumMod val="65000"/>
                  <a:lumOff val="35000"/>
                </a:schemeClr>
              </a:buClr>
              <a:buFontTx/>
              <a:buChar char="–"/>
            </a:pPr>
            <a:r>
              <a:rPr lang="en-IN" sz="1600" dirty="0">
                <a:solidFill>
                  <a:schemeClr val="tx1">
                    <a:lumMod val="85000"/>
                    <a:lumOff val="15000"/>
                  </a:schemeClr>
                </a:solidFill>
              </a:rPr>
              <a:t>Energy </a:t>
            </a:r>
            <a:r>
              <a:rPr lang="en-IN" sz="1600" dirty="0" smtClean="0">
                <a:solidFill>
                  <a:schemeClr val="tx1">
                    <a:lumMod val="85000"/>
                    <a:lumOff val="15000"/>
                  </a:schemeClr>
                </a:solidFill>
              </a:rPr>
              <a:t>density</a:t>
            </a:r>
          </a:p>
          <a:p>
            <a:pPr marL="285750" indent="-285750" algn="l">
              <a:buClr>
                <a:schemeClr val="accent4">
                  <a:lumMod val="65000"/>
                  <a:lumOff val="35000"/>
                </a:schemeClr>
              </a:buClr>
            </a:pPr>
            <a:r>
              <a:rPr lang="en-IN" sz="1600" dirty="0" smtClean="0">
                <a:solidFill>
                  <a:schemeClr val="tx1">
                    <a:lumMod val="85000"/>
                    <a:lumOff val="15000"/>
                  </a:schemeClr>
                </a:solidFill>
              </a:rPr>
              <a:t>	</a:t>
            </a:r>
            <a:r>
              <a:rPr lang="en-IN" sz="1400" dirty="0" smtClean="0">
                <a:solidFill>
                  <a:srgbClr val="0070C0"/>
                </a:solidFill>
              </a:rPr>
              <a:t>Lower than diesel (must </a:t>
            </a:r>
            <a:r>
              <a:rPr lang="en-IN" sz="1400" dirty="0">
                <a:solidFill>
                  <a:srgbClr val="0070C0"/>
                </a:solidFill>
              </a:rPr>
              <a:t>be pressurized to be used in modified diesel </a:t>
            </a:r>
            <a:r>
              <a:rPr lang="en-IN" sz="1400" dirty="0" smtClean="0">
                <a:solidFill>
                  <a:srgbClr val="0070C0"/>
                </a:solidFill>
              </a:rPr>
              <a:t>engines)</a:t>
            </a:r>
            <a:endParaRPr lang="en-IN" sz="1400" dirty="0">
              <a:solidFill>
                <a:srgbClr val="0070C0"/>
              </a:solidFill>
            </a:endParaRPr>
          </a:p>
          <a:p>
            <a:pPr marL="285750" indent="-285750" algn="l">
              <a:buClr>
                <a:schemeClr val="accent4">
                  <a:lumMod val="65000"/>
                  <a:lumOff val="35000"/>
                </a:schemeClr>
              </a:buClr>
              <a:buFontTx/>
              <a:buChar char="–"/>
            </a:pPr>
            <a:endParaRPr lang="en-IN" sz="1600" dirty="0" smtClean="0">
              <a:solidFill>
                <a:schemeClr val="tx1"/>
              </a:solidFill>
            </a:endParaRPr>
          </a:p>
          <a:p>
            <a:pPr algn="l">
              <a:buClr>
                <a:schemeClr val="accent4">
                  <a:lumMod val="65000"/>
                  <a:lumOff val="35000"/>
                </a:schemeClr>
              </a:buClr>
            </a:pPr>
            <a:r>
              <a:rPr lang="en-IN" sz="1400" i="1" dirty="0" smtClean="0">
                <a:solidFill>
                  <a:schemeClr val="accent6">
                    <a:lumMod val="50000"/>
                  </a:schemeClr>
                </a:solidFill>
              </a:rPr>
              <a:t>Significant </a:t>
            </a:r>
            <a:r>
              <a:rPr lang="en-IN" sz="1400" i="1" dirty="0">
                <a:solidFill>
                  <a:schemeClr val="accent6">
                    <a:lumMod val="50000"/>
                  </a:schemeClr>
                </a:solidFill>
              </a:rPr>
              <a:t>interest in this diesel substitute in Japan and other parts of Asia. </a:t>
            </a:r>
            <a:endParaRPr lang="en-IN" sz="1400" dirty="0">
              <a:solidFill>
                <a:schemeClr val="tx1"/>
              </a:solidFill>
            </a:endParaRPr>
          </a:p>
        </p:txBody>
      </p:sp>
      <p:sp>
        <p:nvSpPr>
          <p:cNvPr id="36" name="Rectangle 35"/>
          <p:cNvSpPr/>
          <p:nvPr/>
        </p:nvSpPr>
        <p:spPr>
          <a:xfrm>
            <a:off x="3620508" y="2518598"/>
            <a:ext cx="2647561" cy="286232"/>
          </a:xfrm>
          <a:prstGeom prst="rect">
            <a:avLst/>
          </a:prstGeom>
        </p:spPr>
        <p:txBody>
          <a:bodyPr wrap="square">
            <a:spAutoFit/>
          </a:bodyPr>
          <a:lstStyle/>
          <a:p>
            <a:r>
              <a:rPr lang="en-IN" b="1" dirty="0" smtClean="0">
                <a:solidFill>
                  <a:schemeClr val="tx1"/>
                </a:solidFill>
              </a:rPr>
              <a:t>Methane        DME       Propane</a:t>
            </a:r>
            <a:endParaRPr lang="en-IN" b="1" dirty="0">
              <a:solidFill>
                <a:schemeClr val="tx1"/>
              </a:solidFill>
            </a:endParaRPr>
          </a:p>
        </p:txBody>
      </p:sp>
      <p:sp>
        <p:nvSpPr>
          <p:cNvPr id="8" name="Rectangle 7"/>
          <p:cNvSpPr/>
          <p:nvPr/>
        </p:nvSpPr>
        <p:spPr>
          <a:xfrm>
            <a:off x="889783" y="5679995"/>
            <a:ext cx="8630455" cy="332912"/>
          </a:xfrm>
          <a:prstGeom prst="rect">
            <a:avLst/>
          </a:prstGeom>
        </p:spPr>
        <p:txBody>
          <a:bodyPr wrap="square">
            <a:spAutoFit/>
          </a:bodyPr>
          <a:lstStyle/>
          <a:p>
            <a:pPr algn="l"/>
            <a:r>
              <a:rPr lang="en-IN" sz="1600" dirty="0" smtClean="0">
                <a:solidFill>
                  <a:schemeClr val="accent6">
                    <a:lumMod val="50000"/>
                  </a:schemeClr>
                </a:solidFill>
              </a:rPr>
              <a:t>Today,150,000 </a:t>
            </a:r>
            <a:r>
              <a:rPr lang="en-IN" sz="1600" dirty="0">
                <a:solidFill>
                  <a:schemeClr val="accent6">
                    <a:lumMod val="50000"/>
                  </a:schemeClr>
                </a:solidFill>
              </a:rPr>
              <a:t>t/y as aerosol propellant, plus 300,000 t/y for emerging fuel market</a:t>
            </a:r>
            <a:r>
              <a:rPr lang="en-IN" sz="1600" dirty="0">
                <a:solidFill>
                  <a:srgbClr val="0070C0"/>
                </a:solidFill>
              </a:rPr>
              <a:t> </a:t>
            </a:r>
            <a:endParaRPr lang="en-IN" sz="1800" dirty="0">
              <a:solidFill>
                <a:schemeClr val="tx1"/>
              </a:solidFill>
            </a:endParaRPr>
          </a:p>
        </p:txBody>
      </p:sp>
      <p:cxnSp>
        <p:nvCxnSpPr>
          <p:cNvPr id="10" name="Straight Connector 9"/>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pic>
        <p:nvPicPr>
          <p:cNvPr id="11" name="Picture 10"/>
          <p:cNvPicPr>
            <a:picLocks noChangeAspect="1"/>
          </p:cNvPicPr>
          <p:nvPr/>
        </p:nvPicPr>
        <p:blipFill>
          <a:blip r:embed="rId5" cstate="print"/>
          <a:stretch>
            <a:fillRect/>
          </a:stretch>
        </p:blipFill>
        <p:spPr>
          <a:xfrm>
            <a:off x="5296784" y="-4385"/>
            <a:ext cx="1216558" cy="652518"/>
          </a:xfrm>
          <a:prstGeom prst="rect">
            <a:avLst/>
          </a:prstGeom>
        </p:spPr>
      </p:pic>
    </p:spTree>
    <p:extLst>
      <p:ext uri="{BB962C8B-B14F-4D97-AF65-F5344CB8AC3E}">
        <p14:creationId xmlns:p14="http://schemas.microsoft.com/office/powerpoint/2010/main" val="1796405029"/>
      </p:ext>
    </p:extLst>
  </p:cSld>
  <p:clrMapOvr>
    <a:masterClrMapping/>
  </p:clrMapOvr>
  <p:transition spd="slow"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0" y="79006"/>
            <a:ext cx="7844505" cy="522415"/>
          </a:xfrm>
        </p:spPr>
        <p:txBody>
          <a:bodyPr/>
          <a:lstStyle/>
          <a:p>
            <a:pPr lvl="0"/>
            <a:r>
              <a:rPr lang="en-IN" sz="2800" dirty="0" smtClean="0">
                <a:solidFill>
                  <a:schemeClr val="tx1"/>
                </a:solidFill>
              </a:rPr>
              <a:t>Coal to Chemical (</a:t>
            </a:r>
            <a:r>
              <a:rPr lang="en-US" sz="2800" dirty="0">
                <a:solidFill>
                  <a:schemeClr val="tx1"/>
                </a:solidFill>
              </a:rPr>
              <a:t>CTC) - </a:t>
            </a:r>
            <a:r>
              <a:rPr lang="en-US" sz="2800" dirty="0" smtClean="0">
                <a:solidFill>
                  <a:schemeClr val="tx1"/>
                </a:solidFill>
              </a:rPr>
              <a:t>Ammonia</a:t>
            </a:r>
            <a:endParaRPr lang="en-IN"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25</a:t>
            </a:fld>
            <a:endParaRPr lang="en-US"/>
          </a:p>
        </p:txBody>
      </p:sp>
      <p:sp>
        <p:nvSpPr>
          <p:cNvPr id="9" name="Rectangle 8"/>
          <p:cNvSpPr/>
          <p:nvPr/>
        </p:nvSpPr>
        <p:spPr>
          <a:xfrm>
            <a:off x="125777" y="3350781"/>
            <a:ext cx="5099661" cy="544765"/>
          </a:xfrm>
          <a:prstGeom prst="rect">
            <a:avLst/>
          </a:prstGeom>
          <a:noFill/>
          <a:ln>
            <a:noFill/>
            <a:prstDash val="sysDot"/>
          </a:ln>
        </p:spPr>
        <p:txBody>
          <a:bodyPr wrap="square">
            <a:spAutoFit/>
          </a:bodyPr>
          <a:lstStyle/>
          <a:p>
            <a:pPr algn="l"/>
            <a:r>
              <a:rPr lang="en-IN" sz="1400" dirty="0">
                <a:solidFill>
                  <a:schemeClr val="tx1">
                    <a:lumMod val="75000"/>
                    <a:lumOff val="25000"/>
                  </a:schemeClr>
                </a:solidFill>
                <a:latin typeface="+mn-lt"/>
              </a:rPr>
              <a:t>Global demand for </a:t>
            </a:r>
            <a:r>
              <a:rPr lang="en-IN" sz="1400" dirty="0" smtClean="0">
                <a:solidFill>
                  <a:schemeClr val="tx1">
                    <a:lumMod val="75000"/>
                    <a:lumOff val="25000"/>
                  </a:schemeClr>
                </a:solidFill>
                <a:latin typeface="+mn-lt"/>
              </a:rPr>
              <a:t>ammonia, exceeded </a:t>
            </a:r>
            <a:r>
              <a:rPr lang="en-IN" sz="1400" dirty="0">
                <a:solidFill>
                  <a:schemeClr val="tx1">
                    <a:lumMod val="75000"/>
                    <a:lumOff val="25000"/>
                  </a:schemeClr>
                </a:solidFill>
                <a:latin typeface="+mn-lt"/>
              </a:rPr>
              <a:t>170 million metric tonnes in </a:t>
            </a:r>
            <a:r>
              <a:rPr lang="en-IN" sz="1400" dirty="0" smtClean="0">
                <a:solidFill>
                  <a:schemeClr val="tx1">
                    <a:lumMod val="75000"/>
                    <a:lumOff val="25000"/>
                  </a:schemeClr>
                </a:solidFill>
                <a:latin typeface="+mn-lt"/>
              </a:rPr>
              <a:t>2013………</a:t>
            </a:r>
            <a:r>
              <a:rPr lang="en-IN" sz="1400" i="1" dirty="0" smtClean="0">
                <a:solidFill>
                  <a:schemeClr val="tx1">
                    <a:lumMod val="75000"/>
                    <a:lumOff val="25000"/>
                  </a:schemeClr>
                </a:solidFill>
                <a:latin typeface="+mn-lt"/>
              </a:rPr>
              <a:t>IHS report</a:t>
            </a:r>
            <a:endParaRPr lang="en-IN" sz="1400" i="1" dirty="0">
              <a:solidFill>
                <a:schemeClr val="tx1">
                  <a:lumMod val="75000"/>
                  <a:lumOff val="25000"/>
                </a:schemeClr>
              </a:solidFill>
              <a:latin typeface="+mn-lt"/>
            </a:endParaRPr>
          </a:p>
        </p:txBody>
      </p:sp>
      <p:sp>
        <p:nvSpPr>
          <p:cNvPr id="16" name="Rectangle 15"/>
          <p:cNvSpPr/>
          <p:nvPr/>
        </p:nvSpPr>
        <p:spPr>
          <a:xfrm>
            <a:off x="125776" y="5528644"/>
            <a:ext cx="5247737" cy="480131"/>
          </a:xfrm>
          <a:prstGeom prst="rect">
            <a:avLst/>
          </a:prstGeom>
        </p:spPr>
        <p:txBody>
          <a:bodyPr wrap="square">
            <a:spAutoFit/>
          </a:bodyPr>
          <a:lstStyle/>
          <a:p>
            <a:pPr algn="l"/>
            <a:r>
              <a:rPr lang="en-IN" i="1" dirty="0">
                <a:solidFill>
                  <a:schemeClr val="accent6">
                    <a:lumMod val="75000"/>
                  </a:schemeClr>
                </a:solidFill>
              </a:rPr>
              <a:t>Relative ammonia plant investment and relative energy requirement for 1800 </a:t>
            </a:r>
            <a:r>
              <a:rPr lang="en-IN" i="1" dirty="0" smtClean="0">
                <a:solidFill>
                  <a:schemeClr val="accent6">
                    <a:lumMod val="75000"/>
                  </a:schemeClr>
                </a:solidFill>
              </a:rPr>
              <a:t>t/d NH</a:t>
            </a:r>
            <a:r>
              <a:rPr lang="en-IN" i="1" baseline="-25000" dirty="0" smtClean="0">
                <a:solidFill>
                  <a:schemeClr val="accent6">
                    <a:lumMod val="75000"/>
                  </a:schemeClr>
                </a:solidFill>
              </a:rPr>
              <a:t>3</a:t>
            </a:r>
            <a:r>
              <a:rPr lang="en-IN" i="1" dirty="0" smtClean="0">
                <a:solidFill>
                  <a:schemeClr val="accent6">
                    <a:lumMod val="75000"/>
                  </a:schemeClr>
                </a:solidFill>
              </a:rPr>
              <a:t> </a:t>
            </a:r>
            <a:endParaRPr lang="en-IN" i="1" dirty="0">
              <a:solidFill>
                <a:schemeClr val="accent6">
                  <a:lumMod val="75000"/>
                </a:schemeClr>
              </a:solidFill>
            </a:endParaRPr>
          </a:p>
        </p:txBody>
      </p:sp>
      <p:pic>
        <p:nvPicPr>
          <p:cNvPr id="8" name="Picture 7"/>
          <p:cNvPicPr>
            <a:picLocks noChangeAspect="1"/>
          </p:cNvPicPr>
          <p:nvPr/>
        </p:nvPicPr>
        <p:blipFill>
          <a:blip r:embed="rId3" cstate="print"/>
          <a:stretch>
            <a:fillRect/>
          </a:stretch>
        </p:blipFill>
        <p:spPr>
          <a:xfrm>
            <a:off x="166900" y="804980"/>
            <a:ext cx="4701727" cy="2311918"/>
          </a:xfrm>
          <a:prstGeom prst="rect">
            <a:avLst/>
          </a:prstGeom>
        </p:spPr>
      </p:pic>
      <p:sp>
        <p:nvSpPr>
          <p:cNvPr id="14" name="Rectangle 13"/>
          <p:cNvSpPr/>
          <p:nvPr/>
        </p:nvSpPr>
        <p:spPr>
          <a:xfrm>
            <a:off x="36968" y="3077180"/>
            <a:ext cx="4241418" cy="273601"/>
          </a:xfrm>
          <a:prstGeom prst="rect">
            <a:avLst/>
          </a:prstGeom>
        </p:spPr>
        <p:txBody>
          <a:bodyPr wrap="none">
            <a:spAutoFit/>
          </a:bodyPr>
          <a:lstStyle/>
          <a:p>
            <a:r>
              <a:rPr lang="en-IN" i="1" dirty="0">
                <a:solidFill>
                  <a:schemeClr val="tx1"/>
                </a:solidFill>
                <a:latin typeface="Times New Roman" panose="02020603050405020304" pitchFamily="18" charset="0"/>
              </a:rPr>
              <a:t>World ammonia production by feedstock type. Source: IFA, 2010b</a:t>
            </a:r>
            <a:endParaRPr lang="en-IN" i="1" dirty="0">
              <a:solidFill>
                <a:schemeClr val="tx1"/>
              </a:solidFill>
            </a:endParaRPr>
          </a:p>
        </p:txBody>
      </p:sp>
      <p:sp>
        <p:nvSpPr>
          <p:cNvPr id="3" name="Rectangle 2"/>
          <p:cNvSpPr/>
          <p:nvPr/>
        </p:nvSpPr>
        <p:spPr>
          <a:xfrm>
            <a:off x="2479590" y="2036232"/>
            <a:ext cx="2389037" cy="770980"/>
          </a:xfrm>
          <a:prstGeom prst="rect">
            <a:avLst/>
          </a:prstGeom>
          <a:solidFill>
            <a:schemeClr val="accent1">
              <a:alpha val="17000"/>
            </a:schemeClr>
          </a:solidFill>
        </p:spPr>
        <p:txBody>
          <a:bodyPr wrap="square">
            <a:spAutoFit/>
          </a:bodyPr>
          <a:lstStyle/>
          <a:p>
            <a:pPr algn="l"/>
            <a:r>
              <a:rPr lang="en-IN" sz="1400" dirty="0" smtClean="0">
                <a:solidFill>
                  <a:schemeClr val="tx1">
                    <a:lumMod val="75000"/>
                    <a:lumOff val="25000"/>
                  </a:schemeClr>
                </a:solidFill>
              </a:rPr>
              <a:t>92 </a:t>
            </a:r>
            <a:r>
              <a:rPr lang="en-IN" sz="1400" dirty="0">
                <a:solidFill>
                  <a:schemeClr val="tx1">
                    <a:lumMod val="75000"/>
                    <a:lumOff val="25000"/>
                  </a:schemeClr>
                </a:solidFill>
              </a:rPr>
              <a:t>% of Ammonia in </a:t>
            </a:r>
            <a:r>
              <a:rPr lang="en-IN" sz="1400" dirty="0" smtClean="0">
                <a:solidFill>
                  <a:schemeClr val="tx1">
                    <a:lumMod val="75000"/>
                    <a:lumOff val="25000"/>
                  </a:schemeClr>
                </a:solidFill>
              </a:rPr>
              <a:t>China is produced through Coal against 0 </a:t>
            </a:r>
            <a:r>
              <a:rPr lang="en-IN" sz="1400" dirty="0">
                <a:solidFill>
                  <a:schemeClr val="tx1">
                    <a:lumMod val="75000"/>
                    <a:lumOff val="25000"/>
                  </a:schemeClr>
                </a:solidFill>
              </a:rPr>
              <a:t>% in </a:t>
            </a:r>
            <a:r>
              <a:rPr lang="en-IN" sz="1400" dirty="0" smtClean="0">
                <a:solidFill>
                  <a:schemeClr val="tx1">
                    <a:lumMod val="75000"/>
                    <a:lumOff val="25000"/>
                  </a:schemeClr>
                </a:solidFill>
              </a:rPr>
              <a:t>India</a:t>
            </a:r>
            <a:endParaRPr lang="en-IN" sz="1400" dirty="0">
              <a:solidFill>
                <a:schemeClr val="tx1">
                  <a:lumMod val="75000"/>
                  <a:lumOff val="25000"/>
                </a:schemeClr>
              </a:solidFill>
            </a:endParaRPr>
          </a:p>
        </p:txBody>
      </p:sp>
      <p:graphicFrame>
        <p:nvGraphicFramePr>
          <p:cNvPr id="10" name="Table 9"/>
          <p:cNvGraphicFramePr>
            <a:graphicFrameLocks noGrp="1"/>
          </p:cNvGraphicFramePr>
          <p:nvPr>
            <p:extLst/>
          </p:nvPr>
        </p:nvGraphicFramePr>
        <p:xfrm>
          <a:off x="135110" y="3907821"/>
          <a:ext cx="5090328" cy="1620823"/>
        </p:xfrm>
        <a:graphic>
          <a:graphicData uri="http://schemas.openxmlformats.org/drawingml/2006/table">
            <a:tbl>
              <a:tblPr firstRow="1" bandRow="1">
                <a:tableStyleId>{5C22544A-7EE6-4342-B048-85BDC9FD1C3A}</a:tableStyleId>
              </a:tblPr>
              <a:tblGrid>
                <a:gridCol w="2034653"/>
                <a:gridCol w="697423"/>
                <a:gridCol w="976394"/>
                <a:gridCol w="669414"/>
                <a:gridCol w="712444"/>
              </a:tblGrid>
              <a:tr h="518463">
                <a:tc>
                  <a:txBody>
                    <a:bodyPr/>
                    <a:lstStyle/>
                    <a:p>
                      <a:endParaRPr lang="en-IN" sz="1400" dirty="0"/>
                    </a:p>
                  </a:txBody>
                  <a:tcPr>
                    <a:solidFill>
                      <a:schemeClr val="tx2">
                        <a:lumMod val="20000"/>
                        <a:lumOff val="80000"/>
                      </a:schemeClr>
                    </a:solidFill>
                  </a:tcPr>
                </a:tc>
                <a:tc>
                  <a:txBody>
                    <a:bodyPr/>
                    <a:lstStyle/>
                    <a:p>
                      <a:r>
                        <a:rPr lang="en-US" sz="1400" dirty="0" smtClean="0">
                          <a:solidFill>
                            <a:schemeClr val="tx1"/>
                          </a:solidFill>
                        </a:rPr>
                        <a:t>NG</a:t>
                      </a:r>
                      <a:endParaRPr lang="en-IN" sz="1400" dirty="0">
                        <a:solidFill>
                          <a:schemeClr val="tx1"/>
                        </a:solidFill>
                      </a:endParaRPr>
                    </a:p>
                  </a:txBody>
                  <a:tcPr>
                    <a:solidFill>
                      <a:schemeClr val="tx2">
                        <a:lumMod val="20000"/>
                        <a:lumOff val="80000"/>
                      </a:schemeClr>
                    </a:solidFill>
                  </a:tcPr>
                </a:tc>
                <a:tc>
                  <a:txBody>
                    <a:bodyPr/>
                    <a:lstStyle/>
                    <a:p>
                      <a:r>
                        <a:rPr lang="en-US" sz="1400" dirty="0" smtClean="0">
                          <a:solidFill>
                            <a:schemeClr val="tx1"/>
                          </a:solidFill>
                        </a:rPr>
                        <a:t>Naphtha</a:t>
                      </a:r>
                      <a:endParaRPr lang="en-IN" sz="1400" dirty="0">
                        <a:solidFill>
                          <a:schemeClr val="tx1"/>
                        </a:solidFill>
                      </a:endParaRPr>
                    </a:p>
                  </a:txBody>
                  <a:tcPr>
                    <a:solidFill>
                      <a:schemeClr val="tx2">
                        <a:lumMod val="20000"/>
                        <a:lumOff val="80000"/>
                      </a:schemeClr>
                    </a:solidFill>
                  </a:tcPr>
                </a:tc>
                <a:tc>
                  <a:txBody>
                    <a:bodyPr/>
                    <a:lstStyle/>
                    <a:p>
                      <a:r>
                        <a:rPr lang="en-US" sz="1400" dirty="0" smtClean="0">
                          <a:solidFill>
                            <a:schemeClr val="tx1"/>
                          </a:solidFill>
                        </a:rPr>
                        <a:t>Fuel Oil</a:t>
                      </a:r>
                      <a:endParaRPr lang="en-IN" sz="1400" dirty="0">
                        <a:solidFill>
                          <a:schemeClr val="tx1"/>
                        </a:solidFill>
                      </a:endParaRPr>
                    </a:p>
                  </a:txBody>
                  <a:tcPr>
                    <a:solidFill>
                      <a:schemeClr val="tx2">
                        <a:lumMod val="20000"/>
                        <a:lumOff val="80000"/>
                      </a:schemeClr>
                    </a:solidFill>
                  </a:tcPr>
                </a:tc>
                <a:tc>
                  <a:txBody>
                    <a:bodyPr/>
                    <a:lstStyle/>
                    <a:p>
                      <a:r>
                        <a:rPr lang="en-US" sz="1400" dirty="0" smtClean="0">
                          <a:solidFill>
                            <a:schemeClr val="tx1"/>
                          </a:solidFill>
                        </a:rPr>
                        <a:t>Coal</a:t>
                      </a:r>
                      <a:endParaRPr lang="en-IN" sz="1400" dirty="0">
                        <a:solidFill>
                          <a:schemeClr val="tx1"/>
                        </a:solidFill>
                      </a:endParaRPr>
                    </a:p>
                  </a:txBody>
                  <a:tcPr>
                    <a:solidFill>
                      <a:schemeClr val="tx2">
                        <a:lumMod val="20000"/>
                        <a:lumOff val="80000"/>
                      </a:schemeClr>
                    </a:solidFill>
                  </a:tcPr>
                </a:tc>
              </a:tr>
              <a:tr h="370840">
                <a:tc>
                  <a:txBody>
                    <a:bodyPr/>
                    <a:lstStyle/>
                    <a:p>
                      <a:r>
                        <a:rPr lang="en-US" sz="1400" dirty="0" smtClean="0"/>
                        <a:t>Relative investment</a:t>
                      </a:r>
                      <a:endParaRPr lang="en-IN" sz="1400" dirty="0"/>
                    </a:p>
                  </a:txBody>
                  <a:tcPr>
                    <a:solidFill>
                      <a:schemeClr val="tx2">
                        <a:lumMod val="20000"/>
                        <a:lumOff val="80000"/>
                      </a:schemeClr>
                    </a:solidFill>
                  </a:tcPr>
                </a:tc>
                <a:tc>
                  <a:txBody>
                    <a:bodyPr/>
                    <a:lstStyle/>
                    <a:p>
                      <a:r>
                        <a:rPr lang="en-US" sz="1400" dirty="0" smtClean="0"/>
                        <a:t>1.0</a:t>
                      </a:r>
                      <a:endParaRPr lang="en-IN" sz="1400" dirty="0"/>
                    </a:p>
                  </a:txBody>
                  <a:tcPr>
                    <a:solidFill>
                      <a:schemeClr val="tx2">
                        <a:lumMod val="20000"/>
                        <a:lumOff val="80000"/>
                      </a:schemeClr>
                    </a:solidFill>
                  </a:tcPr>
                </a:tc>
                <a:tc>
                  <a:txBody>
                    <a:bodyPr/>
                    <a:lstStyle/>
                    <a:p>
                      <a:r>
                        <a:rPr lang="en-US" sz="1400" dirty="0" smtClean="0"/>
                        <a:t>1.15</a:t>
                      </a:r>
                      <a:endParaRPr lang="en-IN" sz="1400" dirty="0"/>
                    </a:p>
                  </a:txBody>
                  <a:tcPr>
                    <a:solidFill>
                      <a:schemeClr val="tx2">
                        <a:lumMod val="20000"/>
                        <a:lumOff val="80000"/>
                      </a:schemeClr>
                    </a:solidFill>
                  </a:tcPr>
                </a:tc>
                <a:tc>
                  <a:txBody>
                    <a:bodyPr/>
                    <a:lstStyle/>
                    <a:p>
                      <a:r>
                        <a:rPr lang="en-US" sz="1400" dirty="0" smtClean="0"/>
                        <a:t>1.5</a:t>
                      </a:r>
                      <a:endParaRPr lang="en-IN" sz="1400" dirty="0"/>
                    </a:p>
                  </a:txBody>
                  <a:tcPr>
                    <a:solidFill>
                      <a:schemeClr val="tx2">
                        <a:lumMod val="20000"/>
                        <a:lumOff val="80000"/>
                      </a:schemeClr>
                    </a:solidFill>
                  </a:tcPr>
                </a:tc>
                <a:tc>
                  <a:txBody>
                    <a:bodyPr/>
                    <a:lstStyle/>
                    <a:p>
                      <a:r>
                        <a:rPr lang="en-US" sz="1400" dirty="0" smtClean="0"/>
                        <a:t>2.5</a:t>
                      </a:r>
                      <a:endParaRPr lang="en-IN" sz="1400" dirty="0"/>
                    </a:p>
                  </a:txBody>
                  <a:tcPr>
                    <a:solidFill>
                      <a:schemeClr val="tx2">
                        <a:lumMod val="20000"/>
                        <a:lumOff val="80000"/>
                      </a:schemeClr>
                    </a:solidFill>
                  </a:tcPr>
                </a:tc>
              </a:tr>
              <a:tr h="370840">
                <a:tc>
                  <a:txBody>
                    <a:bodyPr/>
                    <a:lstStyle/>
                    <a:p>
                      <a:r>
                        <a:rPr lang="en-US" sz="1400" dirty="0" smtClean="0"/>
                        <a:t>Relative sp. Energy requirement (based on LHV)</a:t>
                      </a:r>
                      <a:endParaRPr lang="en-IN" sz="1400" dirty="0"/>
                    </a:p>
                  </a:txBody>
                  <a:tcPr>
                    <a:solidFill>
                      <a:schemeClr val="tx2">
                        <a:lumMod val="20000"/>
                        <a:lumOff val="80000"/>
                      </a:schemeClr>
                    </a:solidFill>
                  </a:tcPr>
                </a:tc>
                <a:tc>
                  <a:txBody>
                    <a:bodyPr/>
                    <a:lstStyle/>
                    <a:p>
                      <a:r>
                        <a:rPr lang="en-US" sz="1400" dirty="0" smtClean="0"/>
                        <a:t>1.0</a:t>
                      </a:r>
                      <a:endParaRPr lang="en-IN" sz="1400" dirty="0"/>
                    </a:p>
                  </a:txBody>
                  <a:tcPr>
                    <a:solidFill>
                      <a:schemeClr val="tx2">
                        <a:lumMod val="20000"/>
                        <a:lumOff val="80000"/>
                      </a:schemeClr>
                    </a:solidFill>
                  </a:tcPr>
                </a:tc>
                <a:tc>
                  <a:txBody>
                    <a:bodyPr/>
                    <a:lstStyle/>
                    <a:p>
                      <a:r>
                        <a:rPr lang="en-US" sz="1400" dirty="0" smtClean="0"/>
                        <a:t>1.1</a:t>
                      </a:r>
                      <a:endParaRPr lang="en-IN" sz="1400" dirty="0"/>
                    </a:p>
                  </a:txBody>
                  <a:tcPr>
                    <a:solidFill>
                      <a:schemeClr val="tx2">
                        <a:lumMod val="20000"/>
                        <a:lumOff val="80000"/>
                      </a:schemeClr>
                    </a:solidFill>
                  </a:tcPr>
                </a:tc>
                <a:tc>
                  <a:txBody>
                    <a:bodyPr/>
                    <a:lstStyle/>
                    <a:p>
                      <a:r>
                        <a:rPr lang="en-US" sz="1400" dirty="0" smtClean="0"/>
                        <a:t>1.3</a:t>
                      </a:r>
                      <a:endParaRPr lang="en-IN" sz="1400" dirty="0"/>
                    </a:p>
                  </a:txBody>
                  <a:tcPr>
                    <a:solidFill>
                      <a:schemeClr val="tx2">
                        <a:lumMod val="20000"/>
                        <a:lumOff val="80000"/>
                      </a:schemeClr>
                    </a:solidFill>
                  </a:tcPr>
                </a:tc>
                <a:tc>
                  <a:txBody>
                    <a:bodyPr/>
                    <a:lstStyle/>
                    <a:p>
                      <a:r>
                        <a:rPr lang="en-US" sz="1400" dirty="0" smtClean="0"/>
                        <a:t>1.7</a:t>
                      </a:r>
                      <a:endParaRPr lang="en-IN" sz="1400" dirty="0"/>
                    </a:p>
                  </a:txBody>
                  <a:tcPr>
                    <a:solidFill>
                      <a:schemeClr val="tx2">
                        <a:lumMod val="20000"/>
                        <a:lumOff val="80000"/>
                      </a:schemeClr>
                    </a:solidFill>
                  </a:tcPr>
                </a:tc>
              </a:tr>
            </a:tbl>
          </a:graphicData>
        </a:graphic>
      </p:graphicFrame>
      <p:cxnSp>
        <p:nvCxnSpPr>
          <p:cNvPr id="15" name="Straight Connector 14"/>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sp>
        <p:nvSpPr>
          <p:cNvPr id="17" name="Rectangle 16"/>
          <p:cNvSpPr/>
          <p:nvPr/>
        </p:nvSpPr>
        <p:spPr>
          <a:xfrm>
            <a:off x="7252293" y="804980"/>
            <a:ext cx="2601320" cy="1675843"/>
          </a:xfrm>
          <a:prstGeom prst="rect">
            <a:avLst/>
          </a:prstGeom>
        </p:spPr>
        <p:txBody>
          <a:bodyPr wrap="square">
            <a:spAutoFit/>
          </a:bodyPr>
          <a:lstStyle/>
          <a:p>
            <a:pPr algn="l"/>
            <a:r>
              <a:rPr lang="en-US" sz="1400" b="1" dirty="0" smtClean="0">
                <a:solidFill>
                  <a:srgbClr val="0070C0"/>
                </a:solidFill>
              </a:rPr>
              <a:t>Commercial technology</a:t>
            </a:r>
          </a:p>
          <a:p>
            <a:pPr algn="l"/>
            <a:r>
              <a:rPr lang="en-US" sz="1400" dirty="0" smtClean="0">
                <a:solidFill>
                  <a:schemeClr val="tx1"/>
                </a:solidFill>
              </a:rPr>
              <a:t>• Johnson Matthey</a:t>
            </a:r>
          </a:p>
          <a:p>
            <a:pPr algn="l"/>
            <a:r>
              <a:rPr lang="en-US" sz="1400" dirty="0" smtClean="0">
                <a:solidFill>
                  <a:schemeClr val="tx1"/>
                </a:solidFill>
              </a:rPr>
              <a:t>• </a:t>
            </a:r>
            <a:r>
              <a:rPr lang="en-US" sz="1400" dirty="0" err="1" smtClean="0">
                <a:solidFill>
                  <a:schemeClr val="tx1"/>
                </a:solidFill>
              </a:rPr>
              <a:t>Linde</a:t>
            </a:r>
            <a:endParaRPr lang="en-US" sz="1400" dirty="0" smtClean="0">
              <a:solidFill>
                <a:schemeClr val="tx1"/>
              </a:solidFill>
            </a:endParaRPr>
          </a:p>
          <a:p>
            <a:pPr algn="l"/>
            <a:r>
              <a:rPr lang="en-US" sz="1400" dirty="0" smtClean="0">
                <a:solidFill>
                  <a:schemeClr val="tx1"/>
                </a:solidFill>
              </a:rPr>
              <a:t>• Kellogg Brown and Root</a:t>
            </a:r>
          </a:p>
          <a:p>
            <a:pPr algn="l"/>
            <a:r>
              <a:rPr lang="en-US" sz="1400" dirty="0" smtClean="0">
                <a:solidFill>
                  <a:schemeClr val="tx1"/>
                </a:solidFill>
              </a:rPr>
              <a:t>• </a:t>
            </a:r>
            <a:r>
              <a:rPr lang="en-US" sz="1400" dirty="0" err="1" smtClean="0">
                <a:solidFill>
                  <a:schemeClr val="tx1"/>
                </a:solidFill>
              </a:rPr>
              <a:t>Haldor</a:t>
            </a:r>
            <a:r>
              <a:rPr lang="en-US" sz="1400" dirty="0" smtClean="0">
                <a:solidFill>
                  <a:schemeClr val="tx1"/>
                </a:solidFill>
              </a:rPr>
              <a:t> </a:t>
            </a:r>
            <a:r>
              <a:rPr lang="en-US" sz="1400" dirty="0" err="1" smtClean="0">
                <a:solidFill>
                  <a:schemeClr val="tx1"/>
                </a:solidFill>
              </a:rPr>
              <a:t>Topsøe</a:t>
            </a:r>
            <a:endParaRPr lang="en-US" sz="1400" dirty="0" smtClean="0">
              <a:solidFill>
                <a:schemeClr val="tx1"/>
              </a:solidFill>
            </a:endParaRPr>
          </a:p>
          <a:p>
            <a:pPr algn="l"/>
            <a:r>
              <a:rPr lang="en-US" sz="1400" dirty="0" smtClean="0">
                <a:solidFill>
                  <a:schemeClr val="tx1"/>
                </a:solidFill>
              </a:rPr>
              <a:t>• Ammonia </a:t>
            </a:r>
            <a:r>
              <a:rPr lang="en-US" sz="1400" dirty="0" err="1" smtClean="0">
                <a:solidFill>
                  <a:schemeClr val="tx1"/>
                </a:solidFill>
              </a:rPr>
              <a:t>Casale</a:t>
            </a:r>
            <a:endParaRPr lang="en-US" sz="1400" dirty="0" smtClean="0">
              <a:solidFill>
                <a:schemeClr val="tx1"/>
              </a:solidFill>
            </a:endParaRPr>
          </a:p>
          <a:p>
            <a:pPr algn="l"/>
            <a:r>
              <a:rPr lang="en-US" sz="1400" dirty="0" smtClean="0">
                <a:solidFill>
                  <a:schemeClr val="tx1"/>
                </a:solidFill>
              </a:rPr>
              <a:t>• </a:t>
            </a:r>
            <a:r>
              <a:rPr lang="en-US" sz="1400" dirty="0" err="1" smtClean="0">
                <a:solidFill>
                  <a:schemeClr val="tx1"/>
                </a:solidFill>
              </a:rPr>
              <a:t>Uhde</a:t>
            </a:r>
            <a:endParaRPr lang="en-US" sz="1400" dirty="0">
              <a:solidFill>
                <a:schemeClr val="tx1"/>
              </a:solidFill>
            </a:endParaRPr>
          </a:p>
        </p:txBody>
      </p:sp>
    </p:spTree>
    <p:extLst>
      <p:ext uri="{BB962C8B-B14F-4D97-AF65-F5344CB8AC3E}">
        <p14:creationId xmlns:p14="http://schemas.microsoft.com/office/powerpoint/2010/main" val="1043712988"/>
      </p:ext>
    </p:extLst>
  </p:cSld>
  <p:clrMapOvr>
    <a:masterClrMapping/>
  </p:clrMapOvr>
  <p:transition spd="slow"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96774"/>
            <a:ext cx="9413875" cy="522415"/>
          </a:xfrm>
        </p:spPr>
        <p:txBody>
          <a:bodyPr/>
          <a:lstStyle/>
          <a:p>
            <a:r>
              <a:rPr lang="en-US" sz="2800" dirty="0">
                <a:solidFill>
                  <a:schemeClr val="tx1"/>
                </a:solidFill>
              </a:rPr>
              <a:t>Underground Coal Gasification</a:t>
            </a:r>
            <a:endParaRPr lang="en-IN" sz="2800" dirty="0"/>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26</a:t>
            </a:fld>
            <a:endParaRPr lang="en-US"/>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258146161"/>
              </p:ext>
            </p:extLst>
          </p:nvPr>
        </p:nvGraphicFramePr>
        <p:xfrm>
          <a:off x="542875" y="897024"/>
          <a:ext cx="5636877" cy="4839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6780579" y="1165862"/>
            <a:ext cx="2739659" cy="4064314"/>
          </a:xfrm>
          <a:prstGeom prst="roundRect">
            <a:avLst>
              <a:gd name="adj" fmla="val 12121"/>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r>
              <a:rPr lang="en-IN" sz="2400" dirty="0">
                <a:latin typeface="Times New Roman" pitchFamily="18" charset="0"/>
                <a:cs typeface="Times New Roman" pitchFamily="18" charset="0"/>
              </a:rPr>
              <a:t>Successful UCG can provide a low to medium heating gas (80-250 kJ/mol) – for air/oxygen blown plants</a:t>
            </a:r>
            <a:endParaRPr lang="en-IN" sz="2400" dirty="0"/>
          </a:p>
        </p:txBody>
      </p:sp>
    </p:spTree>
    <p:extLst>
      <p:ext uri="{BB962C8B-B14F-4D97-AF65-F5344CB8AC3E}">
        <p14:creationId xmlns:p14="http://schemas.microsoft.com/office/powerpoint/2010/main" val="1296932392"/>
      </p:ext>
    </p:extLst>
  </p:cSld>
  <p:clrMapOvr>
    <a:masterClrMapping/>
  </p:clrMapOvr>
  <p:transition spd="slow"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p Arrow Callout 7"/>
          <p:cNvSpPr/>
          <p:nvPr/>
        </p:nvSpPr>
        <p:spPr bwMode="auto">
          <a:xfrm>
            <a:off x="4758798" y="3874426"/>
            <a:ext cx="4983427" cy="2061589"/>
          </a:xfrm>
          <a:prstGeom prst="upArrowCallout">
            <a:avLst/>
          </a:prstGeom>
          <a:solidFill>
            <a:schemeClr val="tx2">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smtClean="0">
              <a:ln>
                <a:noFill/>
              </a:ln>
              <a:solidFill>
                <a:schemeClr val="bg1"/>
              </a:solidFill>
              <a:effectLst/>
              <a:latin typeface="Arial" pitchFamily="34" charset="0"/>
            </a:endParaRPr>
          </a:p>
        </p:txBody>
      </p:sp>
      <p:sp>
        <p:nvSpPr>
          <p:cNvPr id="2" name="Title 1"/>
          <p:cNvSpPr>
            <a:spLocks noGrp="1"/>
          </p:cNvSpPr>
          <p:nvPr>
            <p:ph type="title"/>
          </p:nvPr>
        </p:nvSpPr>
        <p:spPr>
          <a:xfrm>
            <a:off x="106363" y="11721"/>
            <a:ext cx="9766791" cy="763700"/>
          </a:xfrm>
        </p:spPr>
        <p:txBody>
          <a:bodyPr/>
          <a:lstStyle/>
          <a:p>
            <a:r>
              <a:rPr lang="en-US" sz="2800" dirty="0" smtClean="0">
                <a:solidFill>
                  <a:schemeClr val="tx1"/>
                </a:solidFill>
              </a:rPr>
              <a:t>Underground Coal Gasification </a:t>
            </a:r>
            <a:r>
              <a:rPr lang="en-US" dirty="0" smtClean="0"/>
              <a:t>- </a:t>
            </a:r>
            <a:r>
              <a:rPr lang="en-IN" sz="1600" i="1" dirty="0">
                <a:solidFill>
                  <a:schemeClr val="accent6">
                    <a:lumMod val="60000"/>
                    <a:lumOff val="40000"/>
                  </a:schemeClr>
                </a:solidFill>
              </a:rPr>
              <a:t>Keep the design intent, but move the </a:t>
            </a:r>
            <a:r>
              <a:rPr lang="en-IN" sz="1600" i="1" dirty="0" smtClean="0">
                <a:solidFill>
                  <a:schemeClr val="accent6">
                    <a:lumMod val="60000"/>
                    <a:lumOff val="40000"/>
                  </a:schemeClr>
                </a:solidFill>
              </a:rPr>
              <a:t/>
            </a:r>
            <a:br>
              <a:rPr lang="en-IN" sz="1600" i="1" dirty="0" smtClean="0">
                <a:solidFill>
                  <a:schemeClr val="accent6">
                    <a:lumMod val="60000"/>
                    <a:lumOff val="40000"/>
                  </a:schemeClr>
                </a:solidFill>
              </a:rPr>
            </a:br>
            <a:r>
              <a:rPr lang="en-IN" sz="1600" i="1" dirty="0">
                <a:solidFill>
                  <a:schemeClr val="accent6">
                    <a:lumMod val="60000"/>
                    <a:lumOff val="40000"/>
                  </a:schemeClr>
                </a:solidFill>
              </a:rPr>
              <a:t> </a:t>
            </a:r>
            <a:r>
              <a:rPr lang="en-IN" sz="1600" i="1" dirty="0" smtClean="0">
                <a:solidFill>
                  <a:schemeClr val="accent6">
                    <a:lumMod val="60000"/>
                    <a:lumOff val="40000"/>
                  </a:schemeClr>
                </a:solidFill>
              </a:rPr>
              <a:t>                                                                                                Gasifier </a:t>
            </a:r>
            <a:r>
              <a:rPr lang="en-IN" sz="1600" i="1" dirty="0">
                <a:solidFill>
                  <a:schemeClr val="accent6">
                    <a:lumMod val="60000"/>
                    <a:lumOff val="40000"/>
                  </a:schemeClr>
                </a:solidFill>
              </a:rPr>
              <a:t>underground</a:t>
            </a:r>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27</a:t>
            </a:fld>
            <a:endParaRPr lang="en-US"/>
          </a:p>
        </p:txBody>
      </p:sp>
      <p:sp>
        <p:nvSpPr>
          <p:cNvPr id="5" name="Rectangle 4"/>
          <p:cNvSpPr/>
          <p:nvPr/>
        </p:nvSpPr>
        <p:spPr>
          <a:xfrm>
            <a:off x="116559" y="3817116"/>
            <a:ext cx="3965690" cy="2062103"/>
          </a:xfrm>
          <a:prstGeom prst="rect">
            <a:avLst/>
          </a:prstGeom>
        </p:spPr>
        <p:txBody>
          <a:bodyPr wrap="square">
            <a:spAutoFit/>
          </a:bodyPr>
          <a:lstStyle/>
          <a:p>
            <a:pPr marL="263525" indent="-263525" algn="just" eaLnBrk="1" fontAlgn="auto" hangingPunct="1">
              <a:lnSpc>
                <a:spcPct val="100000"/>
              </a:lnSpc>
              <a:spcBef>
                <a:spcPts val="0"/>
              </a:spcBef>
              <a:spcAft>
                <a:spcPts val="0"/>
              </a:spcAft>
              <a:buClrTx/>
              <a:buSzPct val="70000"/>
              <a:buFontTx/>
              <a:buNone/>
            </a:pPr>
            <a:r>
              <a:rPr lang="en-IN" sz="1600" b="1" dirty="0" smtClean="0">
                <a:solidFill>
                  <a:schemeClr val="tx1">
                    <a:lumMod val="75000"/>
                    <a:lumOff val="25000"/>
                  </a:schemeClr>
                </a:solidFill>
                <a:latin typeface="+mn-lt"/>
              </a:rPr>
              <a:t>Concerns</a:t>
            </a:r>
            <a:r>
              <a:rPr lang="en-IN" sz="1600" b="1" dirty="0" smtClean="0">
                <a:solidFill>
                  <a:prstClr val="black"/>
                </a:solidFill>
                <a:latin typeface="+mn-lt"/>
              </a:rPr>
              <a:t> </a:t>
            </a:r>
          </a:p>
          <a:p>
            <a:pPr marL="285750" indent="-285750" algn="just" eaLnBrk="1" fontAlgn="auto" hangingPunct="1">
              <a:lnSpc>
                <a:spcPct val="100000"/>
              </a:lnSpc>
              <a:spcBef>
                <a:spcPts val="0"/>
              </a:spcBef>
              <a:spcAft>
                <a:spcPts val="0"/>
              </a:spcAft>
              <a:buClrTx/>
              <a:buSzPct val="70000"/>
              <a:buFont typeface="Arial" panose="020B0604020202020204" pitchFamily="34" charset="0"/>
              <a:buChar char="–"/>
            </a:pPr>
            <a:r>
              <a:rPr lang="en-IN" sz="1600" dirty="0">
                <a:solidFill>
                  <a:schemeClr val="tx1">
                    <a:lumMod val="75000"/>
                    <a:lumOff val="25000"/>
                  </a:schemeClr>
                </a:solidFill>
                <a:latin typeface="+mn-lt"/>
              </a:rPr>
              <a:t>Managing ground water resources and  preventing subsidence</a:t>
            </a:r>
          </a:p>
          <a:p>
            <a:pPr marL="285750" indent="-285750" algn="just" eaLnBrk="1" fontAlgn="auto" hangingPunct="1">
              <a:lnSpc>
                <a:spcPct val="100000"/>
              </a:lnSpc>
              <a:spcBef>
                <a:spcPts val="0"/>
              </a:spcBef>
              <a:spcAft>
                <a:spcPts val="0"/>
              </a:spcAft>
              <a:buClrTx/>
              <a:buSzPct val="70000"/>
              <a:buFont typeface="Arial" panose="020B0604020202020204" pitchFamily="34" charset="0"/>
              <a:buChar char="–"/>
            </a:pPr>
            <a:r>
              <a:rPr lang="en-IN" sz="1600" dirty="0">
                <a:solidFill>
                  <a:schemeClr val="tx1">
                    <a:lumMod val="75000"/>
                    <a:lumOff val="25000"/>
                  </a:schemeClr>
                </a:solidFill>
                <a:latin typeface="+mn-lt"/>
              </a:rPr>
              <a:t>Establish agile and modular facilities to ensure continuous end use of gas</a:t>
            </a:r>
          </a:p>
          <a:p>
            <a:pPr marL="285750" indent="-285750" algn="just" eaLnBrk="1" fontAlgn="auto" hangingPunct="1">
              <a:lnSpc>
                <a:spcPct val="100000"/>
              </a:lnSpc>
              <a:spcBef>
                <a:spcPts val="0"/>
              </a:spcBef>
              <a:spcAft>
                <a:spcPts val="0"/>
              </a:spcAft>
              <a:buClrTx/>
              <a:buSzPct val="70000"/>
              <a:buFont typeface="Arial" panose="020B0604020202020204" pitchFamily="34" charset="0"/>
              <a:buChar char="–"/>
            </a:pPr>
            <a:r>
              <a:rPr lang="en-IN" sz="1600" dirty="0">
                <a:solidFill>
                  <a:schemeClr val="tx1">
                    <a:lumMod val="75000"/>
                    <a:lumOff val="25000"/>
                  </a:schemeClr>
                </a:solidFill>
                <a:latin typeface="+mn-lt"/>
              </a:rPr>
              <a:t>Non steady state process – </a:t>
            </a:r>
            <a:r>
              <a:rPr lang="en-IN" sz="1600" dirty="0" smtClean="0">
                <a:solidFill>
                  <a:schemeClr val="tx1">
                    <a:lumMod val="75000"/>
                    <a:lumOff val="25000"/>
                  </a:schemeClr>
                </a:solidFill>
                <a:latin typeface="+mn-lt"/>
              </a:rPr>
              <a:t>Can’t </a:t>
            </a:r>
            <a:r>
              <a:rPr lang="en-IN" sz="1600" dirty="0">
                <a:solidFill>
                  <a:schemeClr val="tx1">
                    <a:lumMod val="75000"/>
                    <a:lumOff val="25000"/>
                  </a:schemeClr>
                </a:solidFill>
                <a:latin typeface="+mn-lt"/>
              </a:rPr>
              <a:t>be controlled as efficiently as surface gasification</a:t>
            </a:r>
          </a:p>
        </p:txBody>
      </p:sp>
      <p:sp>
        <p:nvSpPr>
          <p:cNvPr id="6" name="Rectangle 5"/>
          <p:cNvSpPr/>
          <p:nvPr/>
        </p:nvSpPr>
        <p:spPr>
          <a:xfrm>
            <a:off x="106363" y="789289"/>
            <a:ext cx="4286280" cy="3046988"/>
          </a:xfrm>
          <a:prstGeom prst="rect">
            <a:avLst/>
          </a:prstGeom>
        </p:spPr>
        <p:txBody>
          <a:bodyPr wrap="square">
            <a:spAutoFit/>
          </a:bodyPr>
          <a:lstStyle/>
          <a:p>
            <a:pPr marL="263525" indent="-263525" algn="just" eaLnBrk="1" fontAlgn="auto" hangingPunct="1">
              <a:lnSpc>
                <a:spcPct val="100000"/>
              </a:lnSpc>
              <a:spcBef>
                <a:spcPts val="0"/>
              </a:spcBef>
              <a:spcAft>
                <a:spcPts val="0"/>
              </a:spcAft>
              <a:buClrTx/>
              <a:buSzPct val="70000"/>
              <a:buFontTx/>
              <a:buNone/>
            </a:pPr>
            <a:r>
              <a:rPr lang="en-IN" sz="1600" b="1" dirty="0" smtClean="0">
                <a:solidFill>
                  <a:schemeClr val="tx1">
                    <a:lumMod val="75000"/>
                    <a:lumOff val="25000"/>
                  </a:schemeClr>
                </a:solidFill>
                <a:latin typeface="+mn-lt"/>
              </a:rPr>
              <a:t>Advantages </a:t>
            </a:r>
          </a:p>
          <a:p>
            <a:pPr marL="285750" indent="-285750" algn="just" eaLnBrk="1" fontAlgn="auto" hangingPunct="1">
              <a:lnSpc>
                <a:spcPct val="100000"/>
              </a:lnSpc>
              <a:spcBef>
                <a:spcPts val="0"/>
              </a:spcBef>
              <a:spcAft>
                <a:spcPts val="0"/>
              </a:spcAft>
              <a:buClrTx/>
              <a:buSzPct val="70000"/>
              <a:buFont typeface="Arial" panose="020B0604020202020204" pitchFamily="34" charset="0"/>
              <a:buChar char="–"/>
            </a:pPr>
            <a:r>
              <a:rPr lang="en-IN" sz="1600" dirty="0" smtClean="0">
                <a:solidFill>
                  <a:schemeClr val="tx1">
                    <a:lumMod val="75000"/>
                    <a:lumOff val="25000"/>
                  </a:schemeClr>
                </a:solidFill>
                <a:latin typeface="+mn-lt"/>
              </a:rPr>
              <a:t>Possibility of 300 – 400 % increase in resource utilization </a:t>
            </a:r>
          </a:p>
          <a:p>
            <a:pPr marL="285750" indent="-285750" algn="just" eaLnBrk="1" fontAlgn="auto" hangingPunct="1">
              <a:lnSpc>
                <a:spcPct val="100000"/>
              </a:lnSpc>
              <a:spcBef>
                <a:spcPts val="0"/>
              </a:spcBef>
              <a:spcAft>
                <a:spcPts val="0"/>
              </a:spcAft>
              <a:buClrTx/>
              <a:buSzPct val="70000"/>
              <a:buFont typeface="Arial" panose="020B0604020202020204" pitchFamily="34" charset="0"/>
              <a:buChar char="–"/>
            </a:pPr>
            <a:r>
              <a:rPr lang="en-IN" sz="1600" dirty="0" smtClean="0">
                <a:solidFill>
                  <a:schemeClr val="tx1">
                    <a:lumMod val="75000"/>
                    <a:lumOff val="25000"/>
                  </a:schemeClr>
                </a:solidFill>
                <a:latin typeface="+mn-lt"/>
              </a:rPr>
              <a:t>No Labour under dangerous conditions underground</a:t>
            </a:r>
          </a:p>
          <a:p>
            <a:pPr marL="285750" indent="-285750" algn="just" eaLnBrk="1" fontAlgn="auto" hangingPunct="1">
              <a:lnSpc>
                <a:spcPct val="100000"/>
              </a:lnSpc>
              <a:spcBef>
                <a:spcPts val="0"/>
              </a:spcBef>
              <a:spcAft>
                <a:spcPts val="0"/>
              </a:spcAft>
              <a:buClrTx/>
              <a:buSzPct val="70000"/>
              <a:buFont typeface="Arial" panose="020B0604020202020204" pitchFamily="34" charset="0"/>
              <a:buChar char="–"/>
            </a:pPr>
            <a:r>
              <a:rPr lang="en-IN" sz="1600" dirty="0" smtClean="0">
                <a:solidFill>
                  <a:schemeClr val="tx1">
                    <a:lumMod val="75000"/>
                    <a:lumOff val="25000"/>
                  </a:schemeClr>
                </a:solidFill>
                <a:latin typeface="+mn-lt"/>
              </a:rPr>
              <a:t>No significant surface impact</a:t>
            </a:r>
          </a:p>
          <a:p>
            <a:pPr marL="285750" indent="-285750" algn="just" eaLnBrk="1" fontAlgn="auto" hangingPunct="1">
              <a:lnSpc>
                <a:spcPct val="100000"/>
              </a:lnSpc>
              <a:spcBef>
                <a:spcPts val="0"/>
              </a:spcBef>
              <a:spcAft>
                <a:spcPts val="0"/>
              </a:spcAft>
              <a:buClrTx/>
              <a:buSzPct val="70000"/>
              <a:buFont typeface="Arial" panose="020B0604020202020204" pitchFamily="34" charset="0"/>
              <a:buChar char="–"/>
            </a:pPr>
            <a:r>
              <a:rPr lang="en-IN" sz="1600" dirty="0" smtClean="0">
                <a:solidFill>
                  <a:schemeClr val="tx1">
                    <a:lumMod val="75000"/>
                    <a:lumOff val="25000"/>
                  </a:schemeClr>
                </a:solidFill>
                <a:latin typeface="+mn-lt"/>
              </a:rPr>
              <a:t>Direct use of Synthesis gas with 50 % Less particulate emission and easier capture of NO</a:t>
            </a:r>
            <a:r>
              <a:rPr lang="en-IN" sz="1600" baseline="-25000" dirty="0" smtClean="0">
                <a:solidFill>
                  <a:schemeClr val="tx1">
                    <a:lumMod val="75000"/>
                    <a:lumOff val="25000"/>
                  </a:schemeClr>
                </a:solidFill>
                <a:latin typeface="+mn-lt"/>
              </a:rPr>
              <a:t>x</a:t>
            </a:r>
            <a:r>
              <a:rPr lang="en-IN" sz="1600" dirty="0" smtClean="0">
                <a:solidFill>
                  <a:schemeClr val="tx1">
                    <a:lumMod val="75000"/>
                    <a:lumOff val="25000"/>
                  </a:schemeClr>
                </a:solidFill>
                <a:latin typeface="+mn-lt"/>
              </a:rPr>
              <a:t> and SO</a:t>
            </a:r>
            <a:r>
              <a:rPr lang="en-IN" sz="1600" baseline="-25000" dirty="0" smtClean="0">
                <a:solidFill>
                  <a:schemeClr val="tx1">
                    <a:lumMod val="75000"/>
                    <a:lumOff val="25000"/>
                  </a:schemeClr>
                </a:solidFill>
                <a:latin typeface="+mn-lt"/>
              </a:rPr>
              <a:t>x</a:t>
            </a:r>
            <a:r>
              <a:rPr lang="en-IN" sz="1600" dirty="0" smtClean="0">
                <a:solidFill>
                  <a:schemeClr val="tx1">
                    <a:lumMod val="75000"/>
                    <a:lumOff val="25000"/>
                  </a:schemeClr>
                </a:solidFill>
                <a:latin typeface="+mn-lt"/>
              </a:rPr>
              <a:t> </a:t>
            </a:r>
          </a:p>
          <a:p>
            <a:pPr marL="285750" indent="-285750" algn="just" eaLnBrk="1" fontAlgn="auto" hangingPunct="1">
              <a:lnSpc>
                <a:spcPct val="100000"/>
              </a:lnSpc>
              <a:spcBef>
                <a:spcPts val="0"/>
              </a:spcBef>
              <a:spcAft>
                <a:spcPts val="0"/>
              </a:spcAft>
              <a:buClrTx/>
              <a:buSzPct val="70000"/>
              <a:buFont typeface="Arial" panose="020B0604020202020204" pitchFamily="34" charset="0"/>
              <a:buChar char="–"/>
            </a:pPr>
            <a:r>
              <a:rPr lang="en-IN" sz="1600" dirty="0" smtClean="0">
                <a:solidFill>
                  <a:schemeClr val="tx1">
                    <a:lumMod val="75000"/>
                    <a:lumOff val="25000"/>
                  </a:schemeClr>
                </a:solidFill>
                <a:latin typeface="+mn-lt"/>
              </a:rPr>
              <a:t>Cheap and easy remediation of site post utilization along with effective coal utilization</a:t>
            </a:r>
            <a:endParaRPr lang="en-IN" sz="1600" dirty="0">
              <a:solidFill>
                <a:prstClr val="black"/>
              </a:solidFill>
              <a:latin typeface="+mn-lt"/>
            </a:endParaRPr>
          </a:p>
        </p:txBody>
      </p:sp>
      <p:sp>
        <p:nvSpPr>
          <p:cNvPr id="7" name="Rectangle 6"/>
          <p:cNvSpPr/>
          <p:nvPr/>
        </p:nvSpPr>
        <p:spPr>
          <a:xfrm>
            <a:off x="4786448" y="4579439"/>
            <a:ext cx="5086706" cy="1352678"/>
          </a:xfrm>
          <a:prstGeom prst="rect">
            <a:avLst/>
          </a:prstGeom>
        </p:spPr>
        <p:txBody>
          <a:bodyPr wrap="square">
            <a:spAutoFit/>
          </a:bodyPr>
          <a:lstStyle/>
          <a:p>
            <a:pPr algn="l"/>
            <a:r>
              <a:rPr lang="en-IN" sz="1600" dirty="0" smtClean="0">
                <a:solidFill>
                  <a:schemeClr val="tx1">
                    <a:lumMod val="75000"/>
                    <a:lumOff val="25000"/>
                  </a:schemeClr>
                </a:solidFill>
                <a:latin typeface="+mn-lt"/>
              </a:rPr>
              <a:t>If </a:t>
            </a:r>
            <a:r>
              <a:rPr lang="en-IN" sz="1600" b="1" dirty="0">
                <a:solidFill>
                  <a:schemeClr val="tx1">
                    <a:lumMod val="75000"/>
                    <a:lumOff val="25000"/>
                  </a:schemeClr>
                </a:solidFill>
                <a:latin typeface="+mn-lt"/>
              </a:rPr>
              <a:t>5%</a:t>
            </a:r>
            <a:r>
              <a:rPr lang="en-IN" sz="1600" dirty="0">
                <a:solidFill>
                  <a:schemeClr val="tx1">
                    <a:lumMod val="75000"/>
                    <a:lumOff val="25000"/>
                  </a:schemeClr>
                </a:solidFill>
                <a:latin typeface="+mn-lt"/>
              </a:rPr>
              <a:t> of India’s </a:t>
            </a:r>
            <a:r>
              <a:rPr lang="en-IN" sz="1600" dirty="0" smtClean="0">
                <a:solidFill>
                  <a:schemeClr val="tx1">
                    <a:lumMod val="75000"/>
                    <a:lumOff val="25000"/>
                  </a:schemeClr>
                </a:solidFill>
                <a:latin typeface="+mn-lt"/>
              </a:rPr>
              <a:t>non-mineable </a:t>
            </a:r>
            <a:r>
              <a:rPr lang="en-IN" sz="1600" dirty="0">
                <a:solidFill>
                  <a:schemeClr val="tx1">
                    <a:lumMod val="75000"/>
                    <a:lumOff val="25000"/>
                  </a:schemeClr>
                </a:solidFill>
                <a:latin typeface="+mn-lt"/>
              </a:rPr>
              <a:t>coal reserves are successfully utilized for </a:t>
            </a:r>
            <a:r>
              <a:rPr lang="en-IN" sz="1600" dirty="0" smtClean="0">
                <a:solidFill>
                  <a:schemeClr val="tx1">
                    <a:lumMod val="75000"/>
                    <a:lumOff val="25000"/>
                  </a:schemeClr>
                </a:solidFill>
                <a:latin typeface="+mn-lt"/>
              </a:rPr>
              <a:t>gasification, it </a:t>
            </a:r>
            <a:r>
              <a:rPr lang="en-IN" sz="1600" dirty="0">
                <a:solidFill>
                  <a:schemeClr val="tx1">
                    <a:lumMod val="75000"/>
                    <a:lumOff val="25000"/>
                  </a:schemeClr>
                </a:solidFill>
                <a:latin typeface="+mn-lt"/>
              </a:rPr>
              <a:t>could yield </a:t>
            </a:r>
            <a:r>
              <a:rPr lang="en-IN" sz="1600" b="1" dirty="0">
                <a:solidFill>
                  <a:schemeClr val="tx1">
                    <a:lumMod val="75000"/>
                    <a:lumOff val="25000"/>
                  </a:schemeClr>
                </a:solidFill>
                <a:latin typeface="+mn-lt"/>
              </a:rPr>
              <a:t>three-trillion cubic metres </a:t>
            </a:r>
            <a:r>
              <a:rPr lang="en-IN" sz="1600" dirty="0">
                <a:solidFill>
                  <a:schemeClr val="tx1">
                    <a:lumMod val="75000"/>
                    <a:lumOff val="25000"/>
                  </a:schemeClr>
                </a:solidFill>
                <a:latin typeface="+mn-lt"/>
              </a:rPr>
              <a:t>of </a:t>
            </a:r>
            <a:r>
              <a:rPr lang="en-IN" sz="1600" dirty="0" smtClean="0">
                <a:solidFill>
                  <a:schemeClr val="tx1">
                    <a:lumMod val="75000"/>
                    <a:lumOff val="25000"/>
                  </a:schemeClr>
                </a:solidFill>
                <a:latin typeface="+mn-lt"/>
              </a:rPr>
              <a:t>gas equivalent.</a:t>
            </a:r>
          </a:p>
          <a:p>
            <a:pPr algn="l"/>
            <a:r>
              <a:rPr lang="en-IN" sz="1600" i="1" dirty="0">
                <a:solidFill>
                  <a:schemeClr val="tx1">
                    <a:lumMod val="75000"/>
                    <a:lumOff val="25000"/>
                  </a:schemeClr>
                </a:solidFill>
                <a:latin typeface="Calibri"/>
              </a:rPr>
              <a:t>	</a:t>
            </a:r>
            <a:r>
              <a:rPr lang="en-IN" sz="1600" i="1" dirty="0" smtClean="0">
                <a:solidFill>
                  <a:schemeClr val="tx1">
                    <a:lumMod val="75000"/>
                    <a:lumOff val="25000"/>
                  </a:schemeClr>
                </a:solidFill>
                <a:latin typeface="Calibri"/>
              </a:rPr>
              <a:t>		</a:t>
            </a:r>
          </a:p>
          <a:p>
            <a:pPr algn="l"/>
            <a:r>
              <a:rPr lang="en-IN" sz="1400" i="1" dirty="0" smtClean="0">
                <a:solidFill>
                  <a:schemeClr val="tx1">
                    <a:lumMod val="75000"/>
                    <a:lumOff val="25000"/>
                  </a:schemeClr>
                </a:solidFill>
                <a:latin typeface="Calibri"/>
              </a:rPr>
              <a:t>(</a:t>
            </a:r>
            <a:r>
              <a:rPr lang="en-IN" sz="1400" i="1" dirty="0" smtClean="0">
                <a:solidFill>
                  <a:schemeClr val="tx1">
                    <a:lumMod val="75000"/>
                    <a:lumOff val="25000"/>
                  </a:schemeClr>
                </a:solidFill>
              </a:rPr>
              <a:t>Mining </a:t>
            </a:r>
            <a:r>
              <a:rPr lang="en-IN" sz="1400" i="1" dirty="0">
                <a:solidFill>
                  <a:schemeClr val="tx1">
                    <a:lumMod val="75000"/>
                    <a:lumOff val="25000"/>
                  </a:schemeClr>
                </a:solidFill>
              </a:rPr>
              <a:t>Weekly, </a:t>
            </a:r>
            <a:r>
              <a:rPr lang="en-IN" sz="1400" i="1" dirty="0" smtClean="0">
                <a:solidFill>
                  <a:schemeClr val="tx1">
                    <a:lumMod val="75000"/>
                    <a:lumOff val="25000"/>
                  </a:schemeClr>
                </a:solidFill>
              </a:rPr>
              <a:t>2013</a:t>
            </a:r>
            <a:r>
              <a:rPr lang="en-IN" sz="1400" dirty="0" smtClean="0">
                <a:solidFill>
                  <a:schemeClr val="tx1"/>
                </a:solidFill>
              </a:rPr>
              <a:t>)</a:t>
            </a:r>
            <a:endParaRPr lang="en-IN" sz="1400" dirty="0">
              <a:solidFill>
                <a:schemeClr val="tx1"/>
              </a:solidFill>
              <a:latin typeface="Calibri"/>
            </a:endParaRPr>
          </a:p>
        </p:txBody>
      </p:sp>
      <p:pic>
        <p:nvPicPr>
          <p:cNvPr id="56322" name="Picture 2"/>
          <p:cNvPicPr>
            <a:picLocks noChangeAspect="1" noChangeArrowheads="1"/>
          </p:cNvPicPr>
          <p:nvPr/>
        </p:nvPicPr>
        <p:blipFill>
          <a:blip r:embed="rId3"/>
          <a:srcRect/>
          <a:stretch>
            <a:fillRect/>
          </a:stretch>
        </p:blipFill>
        <p:spPr bwMode="auto">
          <a:xfrm>
            <a:off x="4599667" y="789288"/>
            <a:ext cx="5142558" cy="3085137"/>
          </a:xfrm>
          <a:prstGeom prst="rect">
            <a:avLst/>
          </a:prstGeom>
          <a:noFill/>
          <a:ln w="9525">
            <a:noFill/>
            <a:miter lim="800000"/>
            <a:headEnd/>
            <a:tailEnd/>
          </a:ln>
          <a:effectLst/>
        </p:spPr>
      </p:pic>
    </p:spTree>
    <p:extLst>
      <p:ext uri="{BB962C8B-B14F-4D97-AF65-F5344CB8AC3E}">
        <p14:creationId xmlns:p14="http://schemas.microsoft.com/office/powerpoint/2010/main" val="201703369"/>
      </p:ext>
    </p:extLst>
  </p:cSld>
  <p:clrMapOvr>
    <a:masterClrMapping/>
  </p:clrMapOvr>
  <p:transition spd="slow" advTm="1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30175"/>
            <a:ext cx="9413875" cy="462079"/>
          </a:xfrm>
        </p:spPr>
        <p:txBody>
          <a:bodyPr/>
          <a:lstStyle/>
          <a:p>
            <a:r>
              <a:rPr lang="en-US" dirty="0" smtClean="0"/>
              <a:t>UCG Trials - Status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6776321"/>
              </p:ext>
            </p:extLst>
          </p:nvPr>
        </p:nvGraphicFramePr>
        <p:xfrm>
          <a:off x="447894" y="592253"/>
          <a:ext cx="8905968" cy="5249496"/>
        </p:xfrm>
        <a:graphic>
          <a:graphicData uri="http://schemas.openxmlformats.org/drawingml/2006/table">
            <a:tbl>
              <a:tblPr/>
              <a:tblGrid>
                <a:gridCol w="1245684"/>
                <a:gridCol w="1340464"/>
                <a:gridCol w="744704"/>
                <a:gridCol w="839484"/>
                <a:gridCol w="947803"/>
                <a:gridCol w="3787829"/>
              </a:tblGrid>
              <a:tr h="587615">
                <a:tc gridSpan="6">
                  <a:txBody>
                    <a:bodyPr/>
                    <a:lstStyle/>
                    <a:p>
                      <a:pPr marL="0" marR="0">
                        <a:lnSpc>
                          <a:spcPct val="115000"/>
                        </a:lnSpc>
                        <a:spcBef>
                          <a:spcPts val="0"/>
                        </a:spcBef>
                        <a:spcAft>
                          <a:spcPts val="0"/>
                        </a:spcAft>
                      </a:pPr>
                      <a:endParaRPr lang="en-US" sz="1600" dirty="0">
                        <a:latin typeface="Calibri"/>
                        <a:ea typeface="Times New Roman"/>
                        <a:cs typeface="Times New Roman"/>
                      </a:endParaRPr>
                    </a:p>
                    <a:p>
                      <a:pPr marL="0" marR="0">
                        <a:lnSpc>
                          <a:spcPct val="115000"/>
                        </a:lnSpc>
                        <a:spcBef>
                          <a:spcPts val="0"/>
                        </a:spcBef>
                        <a:spcAft>
                          <a:spcPts val="0"/>
                        </a:spcAft>
                      </a:pPr>
                      <a:r>
                        <a:rPr lang="en-US" sz="1600" b="1" dirty="0" smtClean="0">
                          <a:solidFill>
                            <a:srgbClr val="000000"/>
                          </a:solidFill>
                          <a:latin typeface="Calibri"/>
                          <a:ea typeface="Times New Roman"/>
                          <a:cs typeface="Calibri"/>
                        </a:rPr>
                        <a:t>Summary </a:t>
                      </a:r>
                      <a:r>
                        <a:rPr lang="en-US" sz="1600" b="1" dirty="0">
                          <a:solidFill>
                            <a:srgbClr val="000000"/>
                          </a:solidFill>
                          <a:latin typeface="Calibri"/>
                          <a:ea typeface="Times New Roman"/>
                          <a:cs typeface="Calibri"/>
                        </a:rPr>
                        <a:t>of UCG field trials with coal type &amp; thickness</a:t>
                      </a:r>
                      <a:endParaRPr lang="en-US" sz="1600" dirty="0">
                        <a:latin typeface="Calibri"/>
                        <a:ea typeface="Times New Roman"/>
                        <a:cs typeface="Times New Roman"/>
                      </a:endParaRPr>
                    </a:p>
                  </a:txBody>
                  <a:tcPr marL="19683" marR="19683"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30101">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Location</a:t>
                      </a:r>
                      <a:endParaRPr lang="en-US" sz="1200" dirty="0">
                        <a:latin typeface="Calibri"/>
                        <a:ea typeface="Times New Roman"/>
                        <a:cs typeface="Times New Roman"/>
                      </a:endParaRPr>
                    </a:p>
                  </a:txBody>
                  <a:tcPr marL="19683" marR="1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Coal type</a:t>
                      </a:r>
                      <a:endParaRPr lang="en-US" sz="1200" dirty="0">
                        <a:latin typeface="Calibri"/>
                        <a:ea typeface="Times New Roman"/>
                        <a:cs typeface="Times New Roman"/>
                      </a:endParaRPr>
                    </a:p>
                  </a:txBody>
                  <a:tcPr marL="19683" marR="1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Calibri"/>
                        </a:rPr>
                        <a:t>Thickness (m)</a:t>
                      </a:r>
                      <a:endParaRPr lang="en-US" sz="1200">
                        <a:latin typeface="Calibri"/>
                        <a:ea typeface="Times New Roman"/>
                        <a:cs typeface="Times New Roman"/>
                      </a:endParaRPr>
                    </a:p>
                  </a:txBody>
                  <a:tcPr marL="19683" marR="1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Calibri"/>
                        </a:rPr>
                        <a:t>Depth (m)</a:t>
                      </a:r>
                      <a:endParaRPr lang="en-US" sz="1200">
                        <a:latin typeface="Calibri"/>
                        <a:ea typeface="Times New Roman"/>
                        <a:cs typeface="Times New Roman"/>
                      </a:endParaRPr>
                    </a:p>
                  </a:txBody>
                  <a:tcPr marL="19683" marR="1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Calibri"/>
                        </a:rPr>
                        <a:t>Year</a:t>
                      </a:r>
                      <a:endParaRPr lang="en-US" sz="1200">
                        <a:latin typeface="Calibri"/>
                        <a:ea typeface="Times New Roman"/>
                        <a:cs typeface="Times New Roman"/>
                      </a:endParaRPr>
                    </a:p>
                  </a:txBody>
                  <a:tcPr marL="19683" marR="1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Calibri"/>
                        </a:rPr>
                        <a:t>Comment</a:t>
                      </a:r>
                      <a:endParaRPr lang="en-US" sz="1200">
                        <a:latin typeface="Calibri"/>
                        <a:ea typeface="Times New Roman"/>
                        <a:cs typeface="Times New Roman"/>
                      </a:endParaRPr>
                    </a:p>
                  </a:txBody>
                  <a:tcPr marL="19683" marR="19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01">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Lisichanskaya</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Bituminous</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0.44–2</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60–250</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1948–1965</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Discontinued due to thin seam</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051">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a:latin typeface="Calibri"/>
                        <a:ea typeface="Times New Roman"/>
                        <a:cs typeface="Mangal"/>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107">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Yuzhno-Abinskaya</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Bituminous</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2.2–9</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50–300</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1999–current</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Used for heating</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107">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Angrensikaya</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Lignite</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2–22</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120–250</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1957–current</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Used for power generation</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01">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Podmoskovnaya</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Lignite</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2.5</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30–80</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1946–1953</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Coal exhausted in 1953</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01">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Shatskaya</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Lignite</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2.6–4</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30–60</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1963–1956</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Abandoned due to technical problems</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051">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Sinelnikovsky</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Lignite</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3.6–6</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80</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101">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Chinchilla (Australia)</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8–10</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130</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1999–2004</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UCG-IGCC and multiple wells</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101">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France</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Anthracite</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1200</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1981–1986</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Well link by combustion and hydrofracture were unsuccessful</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051">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Belgium</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Anthracite</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860</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1979–1987</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Difficulties in completing gasifying circuit</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54">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Newman (UK)</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Subbituminious</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0.75</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75</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1959</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Four bore holes of 140 m and diameter 0.3 m</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554">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Tremedal (UK)</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Sub-bituminous</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2-5</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530-580</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1989-1998</a:t>
                      </a:r>
                      <a:endParaRPr lang="en-US" sz="120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19683" marR="196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28</a:t>
            </a:fld>
            <a:endParaRPr lang="en-US"/>
          </a:p>
        </p:txBody>
      </p:sp>
    </p:spTree>
  </p:cSld>
  <p:clrMapOvr>
    <a:masterClrMapping/>
  </p:clrMapOvr>
  <p:transition spd="slow" advTm="1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30175"/>
            <a:ext cx="9413875" cy="462079"/>
          </a:xfrm>
        </p:spPr>
        <p:txBody>
          <a:bodyPr/>
          <a:lstStyle/>
          <a:p>
            <a:r>
              <a:rPr lang="en-US" dirty="0" smtClean="0"/>
              <a:t>Properties of Coal gasified in UCG Trials</a:t>
            </a:r>
            <a:endParaRPr lang="en-US" dirty="0"/>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29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18361007"/>
              </p:ext>
            </p:extLst>
          </p:nvPr>
        </p:nvGraphicFramePr>
        <p:xfrm>
          <a:off x="314793" y="749512"/>
          <a:ext cx="9205445" cy="4862848"/>
        </p:xfrm>
        <a:graphic>
          <a:graphicData uri="http://schemas.openxmlformats.org/drawingml/2006/table">
            <a:tbl>
              <a:tblPr/>
              <a:tblGrid>
                <a:gridCol w="1214044"/>
                <a:gridCol w="1322548"/>
                <a:gridCol w="736085"/>
                <a:gridCol w="914429"/>
                <a:gridCol w="914429"/>
                <a:gridCol w="1035329"/>
                <a:gridCol w="482262"/>
                <a:gridCol w="382070"/>
                <a:gridCol w="382070"/>
                <a:gridCol w="382070"/>
                <a:gridCol w="382070"/>
                <a:gridCol w="1058039"/>
              </a:tblGrid>
              <a:tr h="400243">
                <a:tc>
                  <a:txBody>
                    <a:bodyPr/>
                    <a:lstStyle/>
                    <a:p>
                      <a:pPr marL="0" marR="0" algn="l">
                        <a:lnSpc>
                          <a:spcPct val="115000"/>
                        </a:lnSpc>
                        <a:spcBef>
                          <a:spcPts val="0"/>
                        </a:spcBef>
                        <a:spcAft>
                          <a:spcPts val="0"/>
                        </a:spcAft>
                      </a:pPr>
                      <a:r>
                        <a:rPr lang="en-US" sz="1200" b="1" dirty="0">
                          <a:solidFill>
                            <a:srgbClr val="000000"/>
                          </a:solidFill>
                          <a:latin typeface="Calibri"/>
                          <a:ea typeface="Times New Roman"/>
                          <a:cs typeface="Calibri"/>
                        </a:rPr>
                        <a:t>Country</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cs typeface="Calibri"/>
                        </a:rPr>
                        <a:t>Location</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Calibri"/>
                        </a:rPr>
                        <a:t>Proximate Analysis (wt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6">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Calibri"/>
                        </a:rPr>
                        <a:t>Ultimate Analysis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cs typeface="Calibri"/>
                        </a:rPr>
                        <a:t>Heat value (kcal/kg)</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21">
                <a:tc>
                  <a:txBody>
                    <a:bodyPr/>
                    <a:lstStyle/>
                    <a:p>
                      <a:pPr marL="0" marR="0" algn="l">
                        <a:lnSpc>
                          <a:spcPct val="115000"/>
                        </a:lnSpc>
                        <a:spcBef>
                          <a:spcPts val="0"/>
                        </a:spcBef>
                        <a:spcAft>
                          <a:spcPts val="0"/>
                        </a:spcAft>
                      </a:pPr>
                      <a:r>
                        <a:rPr lang="en-US" sz="1200" b="1" dirty="0">
                          <a:solidFill>
                            <a:srgbClr val="000000"/>
                          </a:solidFill>
                          <a:latin typeface="Calibri"/>
                          <a:ea typeface="Times New Roman"/>
                          <a:cs typeface="Calibri"/>
                        </a:rPr>
                        <a:t> </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cs typeface="Calibri"/>
                        </a:rPr>
                        <a:t>M</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cs typeface="Calibri"/>
                        </a:rPr>
                        <a:t>Ash</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cs typeface="Calibri"/>
                        </a:rPr>
                        <a:t>VM</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cs typeface="Calibri"/>
                        </a:rPr>
                        <a:t>FC</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cs typeface="Calibri"/>
                        </a:rPr>
                        <a:t>C</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cs typeface="Calibri"/>
                        </a:rPr>
                        <a:t>H</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cs typeface="Calibri"/>
                        </a:rPr>
                        <a:t>O</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cs typeface="Calibri"/>
                        </a:rPr>
                        <a:t>N</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cs typeface="Calibri"/>
                        </a:rPr>
                        <a:t>S</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b="1">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21">
                <a:tc>
                  <a:txBody>
                    <a:bodyPr/>
                    <a:lstStyle/>
                    <a:p>
                      <a:pPr marL="0" marR="0" algn="l">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Calibri"/>
                          <a:ea typeface="Times New Roman"/>
                          <a:cs typeface="Calibri"/>
                        </a:rPr>
                        <a:t> </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31">
                <a:tc>
                  <a:txBody>
                    <a:bodyPr/>
                    <a:lstStyle/>
                    <a:p>
                      <a:pPr marL="0" marR="0" algn="l">
                        <a:lnSpc>
                          <a:spcPct val="115000"/>
                        </a:lnSpc>
                        <a:spcBef>
                          <a:spcPts val="0"/>
                        </a:spcBef>
                        <a:spcAft>
                          <a:spcPts val="0"/>
                        </a:spcAft>
                      </a:pPr>
                      <a:r>
                        <a:rPr lang="en-US" sz="1200" dirty="0">
                          <a:solidFill>
                            <a:srgbClr val="000000"/>
                          </a:solidFill>
                          <a:latin typeface="Calibri"/>
                          <a:ea typeface="Times New Roman"/>
                          <a:cs typeface="Calibri"/>
                        </a:rPr>
                        <a:t>US</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Blue greek seam</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6.79</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36.15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57.06</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76.5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8.64</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1.71</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0.7</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13992</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31">
                <a:tc>
                  <a:txBody>
                    <a:bodyPr/>
                    <a:lstStyle/>
                    <a:p>
                      <a:pPr marL="0" marR="0" algn="l">
                        <a:lnSpc>
                          <a:spcPct val="115000"/>
                        </a:lnSpc>
                        <a:spcBef>
                          <a:spcPts val="0"/>
                        </a:spcBef>
                        <a:spcAft>
                          <a:spcPts val="0"/>
                        </a:spcAft>
                      </a:pP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latin typeface="Calibri"/>
                          <a:ea typeface="Times New Roman"/>
                          <a:cs typeface="Calibri"/>
                        </a:rPr>
                        <a:t>Hanna  no.2</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26.26</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36.07</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37.67</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54.81</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4.45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12.3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1.43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0.75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9580</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31">
                <a:tc>
                  <a:txBody>
                    <a:bodyPr/>
                    <a:lstStyle/>
                    <a:p>
                      <a:pPr marL="0" marR="0" algn="l">
                        <a:lnSpc>
                          <a:spcPct val="115000"/>
                        </a:lnSpc>
                        <a:spcBef>
                          <a:spcPts val="0"/>
                        </a:spcBef>
                        <a:spcAft>
                          <a:spcPts val="0"/>
                        </a:spcAft>
                      </a:pP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latin typeface="Calibri"/>
                          <a:ea typeface="Times New Roman"/>
                          <a:cs typeface="Calibri"/>
                        </a:rPr>
                        <a:t>Flix no.2(3</a:t>
                      </a: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5.8</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45.96</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48.24</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69.23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5.24</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17.8</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1.45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0.49</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11960</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31">
                <a:tc>
                  <a:txBody>
                    <a:bodyPr/>
                    <a:lstStyle/>
                    <a:p>
                      <a:pPr marL="0" marR="0" algn="l">
                        <a:lnSpc>
                          <a:spcPct val="115000"/>
                        </a:lnSpc>
                        <a:spcBef>
                          <a:spcPts val="0"/>
                        </a:spcBef>
                        <a:spcAft>
                          <a:spcPts val="0"/>
                        </a:spcAft>
                      </a:pP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smtClean="0">
                          <a:solidFill>
                            <a:srgbClr val="000000"/>
                          </a:solidFill>
                          <a:latin typeface="Calibri"/>
                          <a:ea typeface="Times New Roman"/>
                          <a:cs typeface="Calibri"/>
                        </a:rPr>
                        <a:t>G-win</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15.41</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20.63</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63.96</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74.67</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4.25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3.38</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1.11</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1.18</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13323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31">
                <a:tc>
                  <a:txBody>
                    <a:bodyPr/>
                    <a:lstStyle/>
                    <a:p>
                      <a:pPr marL="0" marR="0" algn="l">
                        <a:lnSpc>
                          <a:spcPct val="115000"/>
                        </a:lnSpc>
                        <a:spcBef>
                          <a:spcPts val="0"/>
                        </a:spcBef>
                        <a:spcAft>
                          <a:spcPts val="0"/>
                        </a:spcAft>
                      </a:pP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solidFill>
                            <a:srgbClr val="000000"/>
                          </a:solidFill>
                          <a:latin typeface="Calibri"/>
                          <a:ea typeface="Times New Roman"/>
                          <a:cs typeface="Calibri"/>
                        </a:rPr>
                        <a:t>Flix -no.2(1</a:t>
                      </a: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29.2</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6.37</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31.9</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32.9</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47.41</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3.53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12</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0.91</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0.02</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31">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France</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1.4</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3.4</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28.6</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80.13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4.71</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6.27</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1.47</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0.63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78.65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243">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China</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4.18</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7.61</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23.08</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72.72</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4.71</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8.32</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1.13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1.33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28.14–29.31 MJ/kg</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21">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0.02–0.18</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16.15–19.50</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28.68–30.01</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31.71–53.74</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21">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UK</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Newman Spinney</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6</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6</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53</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21">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Spain</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Tremendal</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22.2</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14.3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27.5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36</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18.1 MJ/kg</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21">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Australia</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Chinchilla</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6.8</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19.3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40</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33.9</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21">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USSR and Russia</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Lisichanskaya</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12–15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7–17</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39–40</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20–23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21">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Calibri"/>
                          <a:ea typeface="Times New Roman"/>
                          <a:cs typeface="Calibri"/>
                        </a:rPr>
                        <a:t>Yuzhno-Abinskaya</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2.5–8</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2.3–5.2</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27–32</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28–30</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21">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Calibri"/>
                          <a:ea typeface="Times New Roman"/>
                          <a:cs typeface="Calibri"/>
                        </a:rPr>
                        <a:t>Angrensikaya</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15.1</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21">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solidFill>
                            <a:srgbClr val="000000"/>
                          </a:solidFill>
                          <a:latin typeface="Calibri"/>
                          <a:ea typeface="Times New Roman"/>
                          <a:cs typeface="Calibri"/>
                        </a:rPr>
                        <a:t>Podmoskovnaya</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30</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34.3</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44.5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11.8</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21">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Shatskaya</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30</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26</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38.1</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11.1</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121">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a:solidFill>
                            <a:srgbClr val="000000"/>
                          </a:solidFill>
                          <a:latin typeface="Calibri"/>
                          <a:ea typeface="Times New Roman"/>
                          <a:cs typeface="Calibri"/>
                        </a:rPr>
                        <a:t>Sinelnikovsky</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55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23.8</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64.5</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8</a:t>
                      </a:r>
                      <a:endParaRPr lang="en-US" sz="1200" dirty="0">
                        <a:latin typeface="Calibri"/>
                        <a:ea typeface="Times New Roman"/>
                        <a:cs typeface="Times New Roman"/>
                      </a:endParaRPr>
                    </a:p>
                  </a:txBody>
                  <a:tcPr marL="51668" marR="5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Connector 24"/>
          <p:cNvSpPr/>
          <p:nvPr/>
        </p:nvSpPr>
        <p:spPr bwMode="auto">
          <a:xfrm>
            <a:off x="2563451" y="4870418"/>
            <a:ext cx="5010964" cy="1147039"/>
          </a:xfrm>
          <a:prstGeom prst="flowChartConnector">
            <a:avLst/>
          </a:prstGeom>
          <a:solidFill>
            <a:srgbClr val="FFFF00">
              <a:alpha val="18000"/>
            </a:srgbClr>
          </a:solidFill>
          <a:ln w="127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dirty="0" smtClean="0">
              <a:ln>
                <a:noFill/>
              </a:ln>
              <a:solidFill>
                <a:schemeClr val="bg1"/>
              </a:solidFill>
              <a:effectLst/>
              <a:latin typeface="Arial" pitchFamily="34" charset="0"/>
            </a:endParaRPr>
          </a:p>
        </p:txBody>
      </p:sp>
      <p:sp>
        <p:nvSpPr>
          <p:cNvPr id="2" name="Title 1"/>
          <p:cNvSpPr>
            <a:spLocks noGrp="1"/>
          </p:cNvSpPr>
          <p:nvPr>
            <p:ph type="title"/>
          </p:nvPr>
        </p:nvSpPr>
        <p:spPr>
          <a:xfrm>
            <a:off x="-43908" y="87760"/>
            <a:ext cx="6361868" cy="522415"/>
          </a:xfrm>
        </p:spPr>
        <p:txBody>
          <a:bodyPr/>
          <a:lstStyle/>
          <a:p>
            <a:r>
              <a:rPr lang="en-US" dirty="0" smtClean="0">
                <a:solidFill>
                  <a:schemeClr val="tx1"/>
                </a:solidFill>
              </a:rPr>
              <a:t>Future Energy Scenario - India</a:t>
            </a:r>
            <a:endParaRPr lang="en-US" dirty="0">
              <a:solidFill>
                <a:schemeClr val="tx1"/>
              </a:solidFill>
            </a:endParaRPr>
          </a:p>
        </p:txBody>
      </p:sp>
      <p:pic>
        <p:nvPicPr>
          <p:cNvPr id="34819" name="Picture 3"/>
          <p:cNvPicPr>
            <a:picLocks noChangeAspect="1" noChangeArrowheads="1"/>
          </p:cNvPicPr>
          <p:nvPr/>
        </p:nvPicPr>
        <p:blipFill>
          <a:blip r:embed="rId3" cstate="print"/>
          <a:srcRect/>
          <a:stretch>
            <a:fillRect/>
          </a:stretch>
        </p:blipFill>
        <p:spPr bwMode="auto">
          <a:xfrm>
            <a:off x="-17754" y="855840"/>
            <a:ext cx="4847923" cy="3566522"/>
          </a:xfrm>
          <a:prstGeom prst="rect">
            <a:avLst/>
          </a:prstGeom>
          <a:noFill/>
          <a:ln w="15875">
            <a:noFill/>
            <a:miter lim="800000"/>
            <a:headEnd/>
            <a:tailEnd/>
          </a:ln>
          <a:effectLst/>
        </p:spPr>
      </p:pic>
      <p:pic>
        <p:nvPicPr>
          <p:cNvPr id="34820" name="Picture 4"/>
          <p:cNvPicPr>
            <a:picLocks noChangeAspect="1" noChangeArrowheads="1"/>
          </p:cNvPicPr>
          <p:nvPr/>
        </p:nvPicPr>
        <p:blipFill>
          <a:blip r:embed="rId4" cstate="print"/>
          <a:srcRect/>
          <a:stretch>
            <a:fillRect/>
          </a:stretch>
        </p:blipFill>
        <p:spPr bwMode="auto">
          <a:xfrm>
            <a:off x="4953001" y="855840"/>
            <a:ext cx="4952999" cy="3566521"/>
          </a:xfrm>
          <a:prstGeom prst="rect">
            <a:avLst/>
          </a:prstGeom>
          <a:noFill/>
          <a:ln w="15875">
            <a:noFill/>
            <a:miter lim="800000"/>
            <a:headEnd/>
            <a:tailEnd/>
          </a:ln>
          <a:effectLst/>
        </p:spPr>
      </p:pic>
      <p:sp>
        <p:nvSpPr>
          <p:cNvPr id="9" name="Rectangle 8"/>
          <p:cNvSpPr/>
          <p:nvPr/>
        </p:nvSpPr>
        <p:spPr>
          <a:xfrm>
            <a:off x="5467091" y="4504250"/>
            <a:ext cx="3284874" cy="350865"/>
          </a:xfrm>
          <a:prstGeom prst="rect">
            <a:avLst/>
          </a:prstGeom>
        </p:spPr>
        <p:txBody>
          <a:bodyPr wrap="none">
            <a:spAutoFit/>
          </a:bodyPr>
          <a:lstStyle/>
          <a:p>
            <a:r>
              <a:rPr lang="en-US" sz="1600" b="1" dirty="0" smtClean="0">
                <a:solidFill>
                  <a:schemeClr val="tx1"/>
                </a:solidFill>
              </a:rPr>
              <a:t>(b)  Energy Demand and Supply</a:t>
            </a:r>
            <a:endParaRPr lang="en-US" sz="1600" b="1" dirty="0">
              <a:solidFill>
                <a:schemeClr val="tx1"/>
              </a:solidFill>
            </a:endParaRPr>
          </a:p>
        </p:txBody>
      </p:sp>
      <p:sp>
        <p:nvSpPr>
          <p:cNvPr id="10" name="Rectangle 9"/>
          <p:cNvSpPr/>
          <p:nvPr/>
        </p:nvSpPr>
        <p:spPr>
          <a:xfrm>
            <a:off x="563191" y="4457388"/>
            <a:ext cx="4012442" cy="350865"/>
          </a:xfrm>
          <a:prstGeom prst="rect">
            <a:avLst/>
          </a:prstGeom>
        </p:spPr>
        <p:txBody>
          <a:bodyPr wrap="square">
            <a:spAutoFit/>
          </a:bodyPr>
          <a:lstStyle/>
          <a:p>
            <a:r>
              <a:rPr lang="en-US" sz="1600" b="1" dirty="0" smtClean="0">
                <a:solidFill>
                  <a:schemeClr val="tx1"/>
                </a:solidFill>
              </a:rPr>
              <a:t>(a)  Growth Vs Energy Demand Trend</a:t>
            </a:r>
            <a:endParaRPr lang="en-US" sz="1600" b="1" dirty="0">
              <a:solidFill>
                <a:schemeClr val="tx1"/>
              </a:solidFill>
            </a:endParaRPr>
          </a:p>
        </p:txBody>
      </p:sp>
      <p:sp>
        <p:nvSpPr>
          <p:cNvPr id="11" name="Rectangle 10"/>
          <p:cNvSpPr/>
          <p:nvPr/>
        </p:nvSpPr>
        <p:spPr>
          <a:xfrm>
            <a:off x="6995267" y="5790971"/>
            <a:ext cx="3004349" cy="270074"/>
          </a:xfrm>
          <a:prstGeom prst="rect">
            <a:avLst/>
          </a:prstGeom>
        </p:spPr>
        <p:txBody>
          <a:bodyPr wrap="none">
            <a:spAutoFit/>
          </a:bodyPr>
          <a:lstStyle/>
          <a:p>
            <a:r>
              <a:rPr lang="en-US" sz="1100" i="1" dirty="0" smtClean="0">
                <a:solidFill>
                  <a:schemeClr val="accent6">
                    <a:lumMod val="75000"/>
                  </a:schemeClr>
                </a:solidFill>
              </a:rPr>
              <a:t>Source: ExxonMobil 2014 Outlook for Energy</a:t>
            </a:r>
            <a:endParaRPr lang="en-US" sz="1100" i="1" dirty="0">
              <a:solidFill>
                <a:schemeClr val="accent6">
                  <a:lumMod val="75000"/>
                </a:schemeClr>
              </a:solidFill>
            </a:endParaRPr>
          </a:p>
        </p:txBody>
      </p:sp>
      <p:cxnSp>
        <p:nvCxnSpPr>
          <p:cNvPr id="14" name="Straight Arrow Connector 13"/>
          <p:cNvCxnSpPr/>
          <p:nvPr/>
        </p:nvCxnSpPr>
        <p:spPr bwMode="auto">
          <a:xfrm flipV="1">
            <a:off x="3684896" y="3125339"/>
            <a:ext cx="805218" cy="548640"/>
          </a:xfrm>
          <a:prstGeom prst="straightConnector1">
            <a:avLst/>
          </a:prstGeom>
          <a:ln w="22225">
            <a:solidFill>
              <a:srgbClr val="C00000"/>
            </a:solidFill>
            <a:prstDash val="sysDot"/>
            <a:headEnd type="none"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rot="5400000">
            <a:off x="8899704" y="2759579"/>
            <a:ext cx="1280160" cy="0"/>
          </a:xfrm>
          <a:prstGeom prst="straightConnector1">
            <a:avLst/>
          </a:prstGeom>
          <a:noFill/>
          <a:ln w="22225" cap="flat" cmpd="sng" algn="ctr">
            <a:solidFill>
              <a:schemeClr val="tx1"/>
            </a:solidFill>
            <a:prstDash val="sysDash"/>
            <a:round/>
            <a:headEnd type="stealth" w="lg" len="lg"/>
            <a:tailEnd type="stealth" w="lg" len="lg"/>
          </a:ln>
          <a:effectLst/>
        </p:spPr>
      </p:cxnSp>
      <p:pic>
        <p:nvPicPr>
          <p:cNvPr id="17" name="Picture 16"/>
          <p:cNvPicPr>
            <a:picLocks noChangeAspect="1"/>
          </p:cNvPicPr>
          <p:nvPr/>
        </p:nvPicPr>
        <p:blipFill>
          <a:blip r:embed="rId5" cstate="print"/>
          <a:stretch>
            <a:fillRect/>
          </a:stretch>
        </p:blipFill>
        <p:spPr>
          <a:xfrm>
            <a:off x="8040242" y="0"/>
            <a:ext cx="914400" cy="683395"/>
          </a:xfrm>
          <a:prstGeom prst="rect">
            <a:avLst/>
          </a:prstGeom>
        </p:spPr>
      </p:pic>
      <p:pic>
        <p:nvPicPr>
          <p:cNvPr id="18" name="Picture 17"/>
          <p:cNvPicPr>
            <a:picLocks noChangeAspect="1"/>
          </p:cNvPicPr>
          <p:nvPr/>
        </p:nvPicPr>
        <p:blipFill>
          <a:blip r:embed="rId6" cstate="print"/>
          <a:stretch>
            <a:fillRect/>
          </a:stretch>
        </p:blipFill>
        <p:spPr>
          <a:xfrm>
            <a:off x="8940993" y="47035"/>
            <a:ext cx="965005" cy="636360"/>
          </a:xfrm>
          <a:prstGeom prst="rect">
            <a:avLst/>
          </a:prstGeom>
        </p:spPr>
      </p:pic>
      <p:pic>
        <p:nvPicPr>
          <p:cNvPr id="21" name="Picture 20"/>
          <p:cNvPicPr>
            <a:picLocks noChangeAspect="1"/>
          </p:cNvPicPr>
          <p:nvPr/>
        </p:nvPicPr>
        <p:blipFill>
          <a:blip r:embed="rId7" cstate="print"/>
          <a:stretch>
            <a:fillRect/>
          </a:stretch>
        </p:blipFill>
        <p:spPr>
          <a:xfrm>
            <a:off x="6195128" y="33015"/>
            <a:ext cx="914400" cy="650380"/>
          </a:xfrm>
          <a:prstGeom prst="rect">
            <a:avLst/>
          </a:prstGeom>
        </p:spPr>
      </p:pic>
      <p:pic>
        <p:nvPicPr>
          <p:cNvPr id="23" name="Picture 22"/>
          <p:cNvPicPr>
            <a:picLocks noChangeAspect="1"/>
          </p:cNvPicPr>
          <p:nvPr/>
        </p:nvPicPr>
        <p:blipFill>
          <a:blip r:embed="rId8" cstate="print"/>
          <a:stretch>
            <a:fillRect/>
          </a:stretch>
        </p:blipFill>
        <p:spPr>
          <a:xfrm>
            <a:off x="7123176" y="61848"/>
            <a:ext cx="914400" cy="621547"/>
          </a:xfrm>
          <a:prstGeom prst="rect">
            <a:avLst/>
          </a:prstGeom>
        </p:spPr>
      </p:pic>
      <p:sp>
        <p:nvSpPr>
          <p:cNvPr id="24" name="Slide Number Placeholder 1"/>
          <p:cNvSpPr txBox="1">
            <a:spLocks/>
          </p:cNvSpPr>
          <p:nvPr/>
        </p:nvSpPr>
        <p:spPr>
          <a:xfrm>
            <a:off x="10644438" y="8501088"/>
            <a:ext cx="192615" cy="154597"/>
          </a:xfrm>
          <a:prstGeom prst="rect">
            <a:avLst/>
          </a:prstGeom>
        </p:spPr>
        <p:txBody>
          <a:bodyPr/>
          <a:lstStyle/>
          <a:p>
            <a:pPr marL="0" marR="0" lvl="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defRPr/>
            </a:pPr>
            <a:fld id="{2F17007F-1666-4A34-A068-FA4CA9EEBD0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defRPr/>
              </a:pPr>
              <a:t>3</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3" name="Rectangle 2"/>
          <p:cNvSpPr/>
          <p:nvPr/>
        </p:nvSpPr>
        <p:spPr>
          <a:xfrm>
            <a:off x="2926080" y="5051044"/>
            <a:ext cx="4750512" cy="867930"/>
          </a:xfrm>
          <a:prstGeom prst="rect">
            <a:avLst/>
          </a:prstGeom>
        </p:spPr>
        <p:txBody>
          <a:bodyPr wrap="square">
            <a:spAutoFit/>
          </a:bodyPr>
          <a:lstStyle/>
          <a:p>
            <a:pPr algn="l"/>
            <a:r>
              <a:rPr lang="en-IN" sz="1600" dirty="0" smtClean="0">
                <a:solidFill>
                  <a:schemeClr val="tx1">
                    <a:lumMod val="75000"/>
                    <a:lumOff val="25000"/>
                  </a:schemeClr>
                </a:solidFill>
              </a:rPr>
              <a:t>International Oil &amp; Gas Price, Shortage </a:t>
            </a:r>
            <a:r>
              <a:rPr lang="en-IN" sz="1600" dirty="0">
                <a:solidFill>
                  <a:schemeClr val="tx1">
                    <a:lumMod val="75000"/>
                    <a:lumOff val="25000"/>
                  </a:schemeClr>
                </a:solidFill>
              </a:rPr>
              <a:t>of </a:t>
            </a:r>
            <a:endParaRPr lang="en-IN" sz="1600" dirty="0" smtClean="0">
              <a:solidFill>
                <a:schemeClr val="tx1">
                  <a:lumMod val="75000"/>
                  <a:lumOff val="25000"/>
                </a:schemeClr>
              </a:solidFill>
            </a:endParaRPr>
          </a:p>
          <a:p>
            <a:pPr algn="l"/>
            <a:r>
              <a:rPr lang="en-IN" sz="1600" dirty="0" smtClean="0">
                <a:solidFill>
                  <a:schemeClr val="tx1">
                    <a:lumMod val="75000"/>
                    <a:lumOff val="25000"/>
                  </a:schemeClr>
                </a:solidFill>
              </a:rPr>
              <a:t>Resources are </a:t>
            </a:r>
            <a:r>
              <a:rPr lang="en-IN" sz="1600" u="sng" dirty="0" smtClean="0">
                <a:solidFill>
                  <a:schemeClr val="tx1">
                    <a:lumMod val="75000"/>
                    <a:lumOff val="25000"/>
                  </a:schemeClr>
                </a:solidFill>
              </a:rPr>
              <a:t>bottlenecks</a:t>
            </a:r>
            <a:r>
              <a:rPr lang="en-IN" sz="1600" dirty="0" smtClean="0">
                <a:solidFill>
                  <a:schemeClr val="tx1">
                    <a:lumMod val="75000"/>
                    <a:lumOff val="25000"/>
                  </a:schemeClr>
                </a:solidFill>
              </a:rPr>
              <a:t> for </a:t>
            </a:r>
            <a:r>
              <a:rPr lang="en-IN" sz="1600" b="1" dirty="0" smtClean="0">
                <a:solidFill>
                  <a:schemeClr val="tx1">
                    <a:lumMod val="75000"/>
                    <a:lumOff val="25000"/>
                  </a:schemeClr>
                </a:solidFill>
              </a:rPr>
              <a:t>India’s</a:t>
            </a:r>
            <a:r>
              <a:rPr lang="en-IN" sz="1600" dirty="0" smtClean="0">
                <a:solidFill>
                  <a:schemeClr val="tx1">
                    <a:lumMod val="75000"/>
                    <a:lumOff val="25000"/>
                  </a:schemeClr>
                </a:solidFill>
              </a:rPr>
              <a:t> </a:t>
            </a:r>
            <a:r>
              <a:rPr lang="en-IN" sz="1600" b="1" dirty="0" smtClean="0">
                <a:solidFill>
                  <a:schemeClr val="tx1">
                    <a:lumMod val="75000"/>
                    <a:lumOff val="25000"/>
                  </a:schemeClr>
                </a:solidFill>
              </a:rPr>
              <a:t>Economic Growth</a:t>
            </a:r>
            <a:endParaRPr lang="en-IN" sz="1600" b="1" dirty="0">
              <a:solidFill>
                <a:schemeClr val="tx1">
                  <a:lumMod val="75000"/>
                  <a:lumOff val="25000"/>
                </a:schemeClr>
              </a:solidFill>
            </a:endParaRPr>
          </a:p>
        </p:txBody>
      </p:sp>
      <p:sp>
        <p:nvSpPr>
          <p:cNvPr id="15" name="Oval Callout 14"/>
          <p:cNvSpPr/>
          <p:nvPr/>
        </p:nvSpPr>
        <p:spPr bwMode="auto">
          <a:xfrm>
            <a:off x="3379271" y="1779492"/>
            <a:ext cx="1701800" cy="885556"/>
          </a:xfrm>
          <a:prstGeom prst="wedgeEllipseCallout">
            <a:avLst>
              <a:gd name="adj1" fmla="val -6334"/>
              <a:gd name="adj2" fmla="val 124539"/>
            </a:avLst>
          </a:prstGeom>
          <a:no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dirty="0" smtClean="0">
              <a:ln>
                <a:noFill/>
              </a:ln>
              <a:solidFill>
                <a:schemeClr val="bg1"/>
              </a:solidFill>
              <a:effectLst/>
              <a:latin typeface="Arial" pitchFamily="34" charset="0"/>
            </a:endParaRPr>
          </a:p>
        </p:txBody>
      </p:sp>
      <p:sp>
        <p:nvSpPr>
          <p:cNvPr id="26" name="Oval Callout 25"/>
          <p:cNvSpPr/>
          <p:nvPr/>
        </p:nvSpPr>
        <p:spPr bwMode="auto">
          <a:xfrm>
            <a:off x="8170588" y="4786278"/>
            <a:ext cx="1701800" cy="885556"/>
          </a:xfrm>
          <a:prstGeom prst="wedgeEllipseCallout">
            <a:avLst>
              <a:gd name="adj1" fmla="val 31406"/>
              <a:gd name="adj2" fmla="val -179907"/>
            </a:avLst>
          </a:prstGeom>
          <a:no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dirty="0" smtClean="0">
              <a:ln>
                <a:noFill/>
              </a:ln>
              <a:solidFill>
                <a:schemeClr val="bg1"/>
              </a:solidFill>
              <a:effectLst/>
              <a:latin typeface="Arial" pitchFamily="34" charset="0"/>
            </a:endParaRPr>
          </a:p>
        </p:txBody>
      </p:sp>
      <p:sp>
        <p:nvSpPr>
          <p:cNvPr id="20" name="TextBox 19"/>
          <p:cNvSpPr txBox="1"/>
          <p:nvPr/>
        </p:nvSpPr>
        <p:spPr>
          <a:xfrm>
            <a:off x="3303726" y="2016181"/>
            <a:ext cx="1852890" cy="609398"/>
          </a:xfrm>
          <a:prstGeom prst="rect">
            <a:avLst/>
          </a:prstGeom>
          <a:noFill/>
        </p:spPr>
        <p:txBody>
          <a:bodyPr wrap="square" rtlCol="0">
            <a:spAutoFit/>
          </a:bodyPr>
          <a:lstStyle/>
          <a:p>
            <a:r>
              <a:rPr lang="en-US" sz="1600" i="1" dirty="0" smtClean="0">
                <a:solidFill>
                  <a:schemeClr val="tx1"/>
                </a:solidFill>
                <a:latin typeface="+mn-lt"/>
              </a:rPr>
              <a:t>Energy Hungry Nation</a:t>
            </a:r>
            <a:endParaRPr lang="en-IN" sz="1600" i="1" dirty="0">
              <a:solidFill>
                <a:schemeClr val="tx1"/>
              </a:solidFill>
              <a:latin typeface="+mn-lt"/>
            </a:endParaRPr>
          </a:p>
        </p:txBody>
      </p:sp>
      <p:sp>
        <p:nvSpPr>
          <p:cNvPr id="5" name="TextBox 4"/>
          <p:cNvSpPr txBox="1"/>
          <p:nvPr/>
        </p:nvSpPr>
        <p:spPr>
          <a:xfrm>
            <a:off x="8097035" y="4937004"/>
            <a:ext cx="1945207" cy="609398"/>
          </a:xfrm>
          <a:prstGeom prst="rect">
            <a:avLst/>
          </a:prstGeom>
          <a:noFill/>
        </p:spPr>
        <p:txBody>
          <a:bodyPr wrap="square" rtlCol="0">
            <a:spAutoFit/>
          </a:bodyPr>
          <a:lstStyle/>
          <a:p>
            <a:r>
              <a:rPr lang="en-US" sz="1600" dirty="0" smtClean="0">
                <a:solidFill>
                  <a:schemeClr val="tx1"/>
                </a:solidFill>
              </a:rPr>
              <a:t>Fossil Resource </a:t>
            </a:r>
          </a:p>
          <a:p>
            <a:r>
              <a:rPr lang="en-US" sz="1600" dirty="0" smtClean="0">
                <a:solidFill>
                  <a:schemeClr val="tx1"/>
                </a:solidFill>
              </a:rPr>
              <a:t>Starving</a:t>
            </a:r>
            <a:endParaRPr lang="en-IN" sz="1600" dirty="0">
              <a:solidFill>
                <a:schemeClr val="tx1"/>
              </a:solidFill>
            </a:endParaRPr>
          </a:p>
        </p:txBody>
      </p:sp>
      <p:sp>
        <p:nvSpPr>
          <p:cNvPr id="4" name="TextBox 3"/>
          <p:cNvSpPr txBox="1"/>
          <p:nvPr/>
        </p:nvSpPr>
        <p:spPr>
          <a:xfrm>
            <a:off x="-56001" y="4786278"/>
            <a:ext cx="3435271" cy="1296124"/>
          </a:xfrm>
          <a:prstGeom prst="rect">
            <a:avLst/>
          </a:prstGeom>
          <a:noFill/>
        </p:spPr>
        <p:txBody>
          <a:bodyPr wrap="square" rtlCol="0">
            <a:spAutoFit/>
          </a:bodyPr>
          <a:lstStyle/>
          <a:p>
            <a:pPr algn="l"/>
            <a:r>
              <a:rPr lang="en-US" sz="1600" b="1" dirty="0" smtClean="0">
                <a:solidFill>
                  <a:schemeClr val="accent6">
                    <a:lumMod val="75000"/>
                  </a:schemeClr>
                </a:solidFill>
              </a:rPr>
              <a:t>India Imports </a:t>
            </a:r>
            <a:r>
              <a:rPr lang="en-US" sz="1600" dirty="0" smtClean="0">
                <a:solidFill>
                  <a:schemeClr val="accent6">
                    <a:lumMod val="75000"/>
                  </a:schemeClr>
                </a:solidFill>
              </a:rPr>
              <a:t>–</a:t>
            </a:r>
          </a:p>
          <a:p>
            <a:pPr algn="l"/>
            <a:r>
              <a:rPr lang="en-IN" sz="1600" dirty="0" smtClean="0">
                <a:solidFill>
                  <a:schemeClr val="accent6">
                    <a:lumMod val="75000"/>
                  </a:schemeClr>
                </a:solidFill>
              </a:rPr>
              <a:t>77 % of </a:t>
            </a:r>
            <a:r>
              <a:rPr lang="en-IN" sz="1600" dirty="0">
                <a:solidFill>
                  <a:schemeClr val="accent6">
                    <a:lumMod val="75000"/>
                  </a:schemeClr>
                </a:solidFill>
              </a:rPr>
              <a:t>its oil, </a:t>
            </a:r>
            <a:endParaRPr lang="en-IN" sz="1600" dirty="0" smtClean="0">
              <a:solidFill>
                <a:schemeClr val="accent6">
                  <a:lumMod val="75000"/>
                </a:schemeClr>
              </a:solidFill>
            </a:endParaRPr>
          </a:p>
          <a:p>
            <a:pPr algn="l"/>
            <a:r>
              <a:rPr lang="en-IN" sz="1600" dirty="0" smtClean="0">
                <a:solidFill>
                  <a:schemeClr val="accent6">
                    <a:lumMod val="75000"/>
                  </a:schemeClr>
                </a:solidFill>
              </a:rPr>
              <a:t>30 % of </a:t>
            </a:r>
            <a:r>
              <a:rPr lang="en-IN" sz="1600" dirty="0">
                <a:solidFill>
                  <a:schemeClr val="accent6">
                    <a:lumMod val="75000"/>
                  </a:schemeClr>
                </a:solidFill>
              </a:rPr>
              <a:t>its gas, &amp;</a:t>
            </a:r>
            <a:endParaRPr lang="en-IN" sz="1600" dirty="0" smtClean="0">
              <a:solidFill>
                <a:schemeClr val="accent6">
                  <a:lumMod val="75000"/>
                </a:schemeClr>
              </a:solidFill>
            </a:endParaRPr>
          </a:p>
          <a:p>
            <a:pPr algn="l"/>
            <a:r>
              <a:rPr lang="en-IN" sz="1600" dirty="0" smtClean="0">
                <a:solidFill>
                  <a:schemeClr val="accent6">
                    <a:lumMod val="75000"/>
                  </a:schemeClr>
                </a:solidFill>
              </a:rPr>
              <a:t>even 34% of Coal</a:t>
            </a:r>
          </a:p>
          <a:p>
            <a:pPr algn="l"/>
            <a:r>
              <a:rPr lang="en-IN" sz="1000" i="1" dirty="0" smtClean="0">
                <a:solidFill>
                  <a:schemeClr val="accent6">
                    <a:lumMod val="75000"/>
                  </a:schemeClr>
                </a:solidFill>
              </a:rPr>
              <a:t>Source: India</a:t>
            </a:r>
            <a:r>
              <a:rPr lang="en-IN" sz="1000" i="1" dirty="0">
                <a:solidFill>
                  <a:schemeClr val="accent6">
                    <a:lumMod val="75000"/>
                  </a:schemeClr>
                </a:solidFill>
              </a:rPr>
              <a:t>: Towards Energy Independence </a:t>
            </a:r>
            <a:r>
              <a:rPr lang="en-IN" sz="1000" i="1" dirty="0" smtClean="0">
                <a:solidFill>
                  <a:schemeClr val="accent6">
                    <a:lumMod val="75000"/>
                  </a:schemeClr>
                </a:solidFill>
              </a:rPr>
              <a:t>2030</a:t>
            </a:r>
            <a:endParaRPr lang="en-IN" sz="1000" i="1" dirty="0">
              <a:solidFill>
                <a:schemeClr val="accent6">
                  <a:lumMod val="75000"/>
                </a:schemeClr>
              </a:solidFill>
            </a:endParaRPr>
          </a:p>
        </p:txBody>
      </p:sp>
      <p:cxnSp>
        <p:nvCxnSpPr>
          <p:cNvPr id="22" name="Straight Connector 21"/>
          <p:cNvCxnSpPr/>
          <p:nvPr/>
        </p:nvCxnSpPr>
        <p:spPr bwMode="auto">
          <a:xfrm>
            <a:off x="0" y="705914"/>
            <a:ext cx="9906000" cy="0"/>
          </a:xfrm>
          <a:prstGeom prst="line">
            <a:avLst/>
          </a:prstGeom>
          <a:noFill/>
          <a:ln w="76200" cap="flat" cmpd="sng" algn="ctr">
            <a:solidFill>
              <a:schemeClr val="bg2"/>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30175"/>
            <a:ext cx="9413875" cy="462079"/>
          </a:xfrm>
        </p:spPr>
        <p:txBody>
          <a:bodyPr/>
          <a:lstStyle/>
          <a:p>
            <a:r>
              <a:rPr lang="en-US" dirty="0" smtClean="0"/>
              <a:t>Preferred UCG sites</a:t>
            </a:r>
            <a:endParaRPr lang="en-US" dirty="0"/>
          </a:p>
        </p:txBody>
      </p:sp>
      <p:sp>
        <p:nvSpPr>
          <p:cNvPr id="3" name="Content Placeholder 2"/>
          <p:cNvSpPr>
            <a:spLocks noGrp="1"/>
          </p:cNvSpPr>
          <p:nvPr>
            <p:ph idx="1"/>
          </p:nvPr>
        </p:nvSpPr>
        <p:spPr>
          <a:xfrm>
            <a:off x="190500" y="904353"/>
            <a:ext cx="9417050" cy="3889363"/>
          </a:xfrm>
        </p:spPr>
        <p:txBody>
          <a:bodyPr/>
          <a:lstStyle/>
          <a:p>
            <a:pPr marL="0" indent="0">
              <a:buNone/>
            </a:pPr>
            <a:r>
              <a:rPr lang="en-US" dirty="0" smtClean="0"/>
              <a:t>These </a:t>
            </a:r>
            <a:r>
              <a:rPr lang="en-US" dirty="0" smtClean="0"/>
              <a:t>sites have the following parameters which are important for UCG</a:t>
            </a:r>
            <a:r>
              <a:rPr lang="en-US" b="1" dirty="0" smtClean="0"/>
              <a:t>: </a:t>
            </a:r>
            <a:endParaRPr lang="en-US" b="1" dirty="0" smtClean="0"/>
          </a:p>
          <a:p>
            <a:pPr>
              <a:lnSpc>
                <a:spcPct val="100000"/>
              </a:lnSpc>
            </a:pPr>
            <a:r>
              <a:rPr lang="en-US" b="1" dirty="0" smtClean="0"/>
              <a:t>Depth </a:t>
            </a:r>
            <a:r>
              <a:rPr lang="en-US" b="1" dirty="0" smtClean="0"/>
              <a:t>30–580 m, </a:t>
            </a:r>
            <a:endParaRPr lang="en-US" b="1" dirty="0" smtClean="0"/>
          </a:p>
          <a:p>
            <a:pPr>
              <a:lnSpc>
                <a:spcPct val="100000"/>
              </a:lnSpc>
            </a:pPr>
            <a:r>
              <a:rPr lang="en-US" b="1" dirty="0" smtClean="0"/>
              <a:t>Thickness </a:t>
            </a:r>
            <a:r>
              <a:rPr lang="en-US" b="1" dirty="0" smtClean="0"/>
              <a:t>2–5 m, </a:t>
            </a:r>
            <a:endParaRPr lang="en-US" b="1" dirty="0" smtClean="0"/>
          </a:p>
          <a:p>
            <a:pPr>
              <a:lnSpc>
                <a:spcPct val="100000"/>
              </a:lnSpc>
            </a:pPr>
            <a:r>
              <a:rPr lang="en-US" b="1" dirty="0" smtClean="0"/>
              <a:t>Ash </a:t>
            </a:r>
            <a:r>
              <a:rPr lang="en-US" b="1" dirty="0" smtClean="0"/>
              <a:t>2–34%, </a:t>
            </a:r>
            <a:endParaRPr lang="en-US" b="1" dirty="0" smtClean="0"/>
          </a:p>
          <a:p>
            <a:pPr>
              <a:lnSpc>
                <a:spcPct val="100000"/>
              </a:lnSpc>
            </a:pPr>
            <a:r>
              <a:rPr lang="en-US" b="1" dirty="0" smtClean="0"/>
              <a:t>Moisture </a:t>
            </a:r>
            <a:r>
              <a:rPr lang="en-US" b="1" dirty="0" smtClean="0"/>
              <a:t>7–35%, </a:t>
            </a:r>
            <a:endParaRPr lang="en-US" b="1" dirty="0" smtClean="0"/>
          </a:p>
          <a:p>
            <a:pPr>
              <a:lnSpc>
                <a:spcPct val="100000"/>
              </a:lnSpc>
            </a:pPr>
            <a:r>
              <a:rPr lang="en-US" b="1" dirty="0" smtClean="0"/>
              <a:t>Volatile </a:t>
            </a:r>
            <a:r>
              <a:rPr lang="en-US" b="1" dirty="0" smtClean="0"/>
              <a:t>Matter 27–44% and </a:t>
            </a:r>
            <a:endParaRPr lang="en-US" b="1" dirty="0" smtClean="0"/>
          </a:p>
          <a:p>
            <a:pPr>
              <a:lnSpc>
                <a:spcPct val="100000"/>
              </a:lnSpc>
            </a:pPr>
            <a:r>
              <a:rPr lang="en-US" b="1" dirty="0" smtClean="0"/>
              <a:t>Fixed </a:t>
            </a:r>
            <a:r>
              <a:rPr lang="en-US" b="1" dirty="0" smtClean="0"/>
              <a:t>Carbon 12–38%.  </a:t>
            </a:r>
            <a:endParaRPr lang="en-US" b="1" dirty="0" smtClean="0"/>
          </a:p>
          <a:p>
            <a:pPr marL="0" indent="0">
              <a:buNone/>
            </a:pPr>
            <a:r>
              <a:rPr lang="en-US" dirty="0"/>
              <a:t>Mines which fall in these categories can be </a:t>
            </a:r>
            <a:r>
              <a:rPr lang="en-US" dirty="0" smtClean="0"/>
              <a:t> </a:t>
            </a:r>
            <a:r>
              <a:rPr lang="en-US" dirty="0"/>
              <a:t>suited for UCG.</a:t>
            </a:r>
          </a:p>
          <a:p>
            <a:pPr>
              <a:buNone/>
            </a:pPr>
            <a:endParaRPr lang="en-US" dirty="0"/>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30</a:t>
            </a:fld>
            <a:endParaRPr lang="en-US"/>
          </a:p>
        </p:txBody>
      </p:sp>
    </p:spTree>
  </p:cSld>
  <p:clrMapOvr>
    <a:masterClrMapping/>
  </p:clrMapOvr>
  <p:transition spd="slow" advTm="1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3" y="116056"/>
            <a:ext cx="9413875" cy="522415"/>
          </a:xfrm>
        </p:spPr>
        <p:txBody>
          <a:bodyPr/>
          <a:lstStyle/>
          <a:p>
            <a:pPr lvl="0"/>
            <a:r>
              <a:rPr lang="en-IN" sz="2800" dirty="0">
                <a:solidFill>
                  <a:schemeClr val="tx1"/>
                </a:solidFill>
              </a:rPr>
              <a:t>Brief Comparison: Surface &amp; </a:t>
            </a:r>
            <a:r>
              <a:rPr lang="en-IN" sz="2800" dirty="0" smtClean="0">
                <a:solidFill>
                  <a:schemeClr val="tx1"/>
                </a:solidFill>
              </a:rPr>
              <a:t>UCG</a:t>
            </a:r>
            <a:endParaRPr lang="en-IN" sz="2800" dirty="0">
              <a:solidFill>
                <a:schemeClr val="tx1"/>
              </a:solidFill>
              <a:latin typeface="+mn-lt"/>
            </a:endParaRPr>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31</a:t>
            </a:fld>
            <a:endParaRPr lang="en-US"/>
          </a:p>
        </p:txBody>
      </p:sp>
      <p:sp>
        <p:nvSpPr>
          <p:cNvPr id="6" name="Text Placeholder 5"/>
          <p:cNvSpPr txBox="1">
            <a:spLocks/>
          </p:cNvSpPr>
          <p:nvPr/>
        </p:nvSpPr>
        <p:spPr>
          <a:xfrm>
            <a:off x="63057" y="798345"/>
            <a:ext cx="4040188" cy="362918"/>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400" b="1" i="0" u="none" strike="noStrike" kern="1200" cap="none" spc="0" normalizeH="0" baseline="0" noProof="0" dirty="0" smtClean="0">
                <a:ln>
                  <a:noFill/>
                </a:ln>
                <a:solidFill>
                  <a:schemeClr val="tx1">
                    <a:lumMod val="75000"/>
                    <a:lumOff val="25000"/>
                  </a:schemeClr>
                </a:solidFill>
                <a:effectLst/>
                <a:uLnTx/>
                <a:uFillTx/>
                <a:latin typeface="+mj-lt"/>
              </a:rPr>
              <a:t>Surface</a:t>
            </a:r>
            <a:endParaRPr kumimoji="0" lang="en-IN" sz="2400" b="1" i="0" u="none" strike="noStrike" kern="1200" cap="none" spc="0" normalizeH="0" baseline="0" noProof="0" dirty="0">
              <a:ln>
                <a:noFill/>
              </a:ln>
              <a:solidFill>
                <a:schemeClr val="tx1">
                  <a:lumMod val="75000"/>
                  <a:lumOff val="25000"/>
                </a:schemeClr>
              </a:solidFill>
              <a:effectLst/>
              <a:uLnTx/>
              <a:uFillTx/>
              <a:latin typeface="+mj-lt"/>
            </a:endParaRPr>
          </a:p>
        </p:txBody>
      </p:sp>
      <p:sp>
        <p:nvSpPr>
          <p:cNvPr id="7" name="Content Placeholder 6"/>
          <p:cNvSpPr txBox="1">
            <a:spLocks/>
          </p:cNvSpPr>
          <p:nvPr/>
        </p:nvSpPr>
        <p:spPr>
          <a:xfrm>
            <a:off x="63057" y="1185810"/>
            <a:ext cx="4396999"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lumMod val="75000"/>
                    <a:lumOff val="25000"/>
                  </a:schemeClr>
                </a:solidFill>
                <a:effectLst/>
                <a:uLnTx/>
                <a:uFillTx/>
              </a:rPr>
              <a:t>Mining, transport, handling and treatment required – </a:t>
            </a:r>
            <a:r>
              <a:rPr kumimoji="0" lang="en-IN" sz="1600" b="0" i="1" u="none" strike="noStrike" kern="1200" cap="none" spc="0" normalizeH="0" baseline="0" noProof="0" dirty="0" smtClean="0">
                <a:ln>
                  <a:noFill/>
                </a:ln>
                <a:solidFill>
                  <a:schemeClr val="tx1">
                    <a:lumMod val="75000"/>
                    <a:lumOff val="25000"/>
                  </a:schemeClr>
                </a:solidFill>
                <a:effectLst/>
                <a:uLnTx/>
                <a:uFillTx/>
              </a:rPr>
              <a:t>Labour &amp; energy intensive (additional OPEX for pre treatment of coal)</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lumMod val="75000"/>
                    <a:lumOff val="25000"/>
                  </a:schemeClr>
                </a:solidFill>
                <a:effectLst/>
                <a:uLnTx/>
                <a:uFillTx/>
              </a:rPr>
              <a:t>Cogeneration and flexibility in feedstock possible in the absence of coal – </a:t>
            </a:r>
            <a:r>
              <a:rPr kumimoji="0" lang="en-IN" sz="1600" b="0" i="1" u="none" strike="noStrike" kern="1200" cap="none" spc="0" normalizeH="0" baseline="0" noProof="0" dirty="0" smtClean="0">
                <a:ln>
                  <a:noFill/>
                </a:ln>
                <a:solidFill>
                  <a:schemeClr val="tx1">
                    <a:lumMod val="75000"/>
                    <a:lumOff val="25000"/>
                  </a:schemeClr>
                </a:solidFill>
                <a:effectLst/>
                <a:uLnTx/>
                <a:uFillTx/>
              </a:rPr>
              <a:t>Facility for processing is common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lumMod val="75000"/>
                    <a:lumOff val="25000"/>
                  </a:schemeClr>
                </a:solidFill>
                <a:effectLst/>
                <a:uLnTx/>
                <a:uFillTx/>
              </a:rPr>
              <a:t>Requires handling of Ash and pre-treatment of coal – Ash disposal issues</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lumMod val="75000"/>
                    <a:lumOff val="25000"/>
                  </a:schemeClr>
                </a:solidFill>
                <a:effectLst/>
                <a:uLnTx/>
                <a:uFillTx/>
              </a:rPr>
              <a:t>Better Control</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IN" sz="1600" b="0" i="0" u="none" strike="noStrike" kern="1200" cap="none" spc="0" normalizeH="0" baseline="0" noProof="0" dirty="0" smtClean="0">
                <a:ln>
                  <a:noFill/>
                </a:ln>
                <a:solidFill>
                  <a:schemeClr val="tx1">
                    <a:lumMod val="75000"/>
                    <a:lumOff val="25000"/>
                  </a:schemeClr>
                </a:solidFill>
                <a:effectLst/>
                <a:uLnTx/>
                <a:uFillTx/>
              </a:rPr>
              <a:t>Requires a Gasifier - </a:t>
            </a:r>
            <a:r>
              <a:rPr kumimoji="0" lang="en-IN" sz="1600" b="0" i="1" u="none" strike="noStrike" kern="1200" cap="none" spc="0" normalizeH="0" baseline="0" noProof="0" dirty="0" smtClean="0">
                <a:ln>
                  <a:noFill/>
                </a:ln>
                <a:solidFill>
                  <a:schemeClr val="tx1">
                    <a:lumMod val="75000"/>
                    <a:lumOff val="25000"/>
                  </a:schemeClr>
                </a:solidFill>
                <a:effectLst/>
                <a:uLnTx/>
                <a:uFillTx/>
              </a:rPr>
              <a:t>CAPEX</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IN" sz="1600" b="0" i="0" u="none" strike="noStrike" kern="1200" cap="none" spc="0" normalizeH="0" baseline="0" noProof="0" dirty="0" smtClean="0">
              <a:ln>
                <a:noFill/>
              </a:ln>
              <a:solidFill>
                <a:schemeClr val="tx1">
                  <a:lumMod val="75000"/>
                  <a:lumOff val="25000"/>
                </a:schemeClr>
              </a:solidFill>
              <a:effectLst/>
              <a:uLnTx/>
              <a:uFillTx/>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IN" sz="1600" b="0" i="0" u="none" strike="noStrike" kern="1200" cap="none" spc="0" normalizeH="0" baseline="0" noProof="0" dirty="0" smtClean="0">
              <a:ln>
                <a:noFill/>
              </a:ln>
              <a:solidFill>
                <a:schemeClr val="tx1">
                  <a:lumMod val="75000"/>
                  <a:lumOff val="25000"/>
                </a:schemeClr>
              </a:solidFill>
              <a:effectLst/>
              <a:uLnTx/>
              <a:uFillTx/>
            </a:endParaRP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endParaRPr kumimoji="0" lang="en-IN" sz="1600" b="0" i="0" u="none" strike="noStrike" kern="1200" cap="none" spc="0" normalizeH="0" baseline="0" noProof="0" dirty="0">
              <a:ln>
                <a:noFill/>
              </a:ln>
              <a:solidFill>
                <a:schemeClr val="tx1">
                  <a:lumMod val="75000"/>
                  <a:lumOff val="25000"/>
                </a:schemeClr>
              </a:solidFill>
              <a:effectLst/>
              <a:uLnTx/>
              <a:uFillTx/>
            </a:endParaRPr>
          </a:p>
        </p:txBody>
      </p:sp>
      <p:sp>
        <p:nvSpPr>
          <p:cNvPr id="8" name="Text Placeholder 7"/>
          <p:cNvSpPr txBox="1">
            <a:spLocks/>
          </p:cNvSpPr>
          <p:nvPr/>
        </p:nvSpPr>
        <p:spPr>
          <a:xfrm>
            <a:off x="5124821" y="764255"/>
            <a:ext cx="4041775" cy="392899"/>
          </a:xfrm>
          <a:prstGeom prst="rect">
            <a:avLst/>
          </a:prstGeom>
        </p:spPr>
        <p:txBody>
          <a:bodyPr vert="horz" lIns="91440" tIns="45720" rIns="91440" bIns="45720" rtlCol="0" anchor="b">
            <a:normAutofit fontScale="92500" lnSpcReduction="20000"/>
          </a:bodyPr>
          <a:lstStyle>
            <a:defPPr>
              <a:defRPr lang="en-GB"/>
            </a:defPPr>
            <a:lvl1pPr marL="0" marR="0" lvl="0" indent="0" defTabSz="914400" eaLnBrk="1" fontAlgn="auto" latinLnBrk="0" hangingPunct="1">
              <a:lnSpc>
                <a:spcPct val="100000"/>
              </a:lnSpc>
              <a:spcBef>
                <a:spcPct val="20000"/>
              </a:spcBef>
              <a:spcAft>
                <a:spcPts val="0"/>
              </a:spcAft>
              <a:buClrTx/>
              <a:buSzTx/>
              <a:buFont typeface="Arial" pitchFamily="34" charset="0"/>
              <a:buNone/>
              <a:tabLst/>
              <a:defRPr kumimoji="0" sz="2400" b="1" i="0" u="none" strike="noStrike" cap="none" spc="0" normalizeH="0" baseline="0">
                <a:ln>
                  <a:noFill/>
                </a:ln>
                <a:solidFill>
                  <a:sysClr val="windowText" lastClr="000000"/>
                </a:solidFill>
                <a:effectLst/>
                <a:uLnTx/>
                <a:uFillTx/>
                <a:latin typeface="+mj-lt"/>
              </a:defRPr>
            </a:lvl1pPr>
            <a:lvl2pPr indent="0" algn="l" defTabSz="914400" eaLnBrk="1" latinLnBrk="0" hangingPunct="1">
              <a:spcBef>
                <a:spcPct val="20000"/>
              </a:spcBef>
              <a:buFont typeface="Arial" pitchFamily="34" charset="0"/>
              <a:buNone/>
              <a:defRPr sz="2000" b="1">
                <a:solidFill>
                  <a:schemeClr val="tx1"/>
                </a:solidFill>
                <a:latin typeface="+mn-lt"/>
              </a:defRPr>
            </a:lvl2pPr>
            <a:lvl3pPr indent="0" algn="l" defTabSz="914400" eaLnBrk="1" latinLnBrk="0" hangingPunct="1">
              <a:spcBef>
                <a:spcPct val="20000"/>
              </a:spcBef>
              <a:buFont typeface="Arial" pitchFamily="34" charset="0"/>
              <a:buNone/>
              <a:defRPr sz="1800" b="1">
                <a:solidFill>
                  <a:schemeClr val="tx1"/>
                </a:solidFill>
                <a:latin typeface="+mn-lt"/>
              </a:defRPr>
            </a:lvl3pPr>
            <a:lvl4pPr indent="0" algn="l" defTabSz="914400" eaLnBrk="1" latinLnBrk="0" hangingPunct="1">
              <a:spcBef>
                <a:spcPct val="20000"/>
              </a:spcBef>
              <a:buFont typeface="Arial" pitchFamily="34" charset="0"/>
              <a:buNone/>
              <a:defRPr sz="1600" b="1">
                <a:solidFill>
                  <a:schemeClr val="tx1"/>
                </a:solidFill>
                <a:latin typeface="+mn-lt"/>
              </a:defRPr>
            </a:lvl4pPr>
            <a:lvl5pPr indent="0" algn="l" defTabSz="914400" eaLnBrk="1" latinLnBrk="0" hangingPunct="1">
              <a:spcBef>
                <a:spcPct val="20000"/>
              </a:spcBef>
              <a:buFont typeface="Arial" pitchFamily="34" charset="0"/>
              <a:buNone/>
              <a:defRPr sz="1600" b="1">
                <a:solidFill>
                  <a:schemeClr val="tx1"/>
                </a:solidFill>
                <a:latin typeface="+mn-lt"/>
              </a:defRPr>
            </a:lvl5pPr>
            <a:lvl6pPr indent="0">
              <a:spcBef>
                <a:spcPct val="20000"/>
              </a:spcBef>
              <a:buFont typeface="Arial" pitchFamily="34" charset="0"/>
              <a:buNone/>
              <a:defRPr sz="1600" b="1">
                <a:solidFill>
                  <a:schemeClr val="tx1"/>
                </a:solidFill>
                <a:latin typeface="+mn-lt"/>
              </a:defRPr>
            </a:lvl6pPr>
            <a:lvl7pPr indent="0">
              <a:spcBef>
                <a:spcPct val="20000"/>
              </a:spcBef>
              <a:buFont typeface="Arial" pitchFamily="34" charset="0"/>
              <a:buNone/>
              <a:defRPr sz="1600" b="1">
                <a:solidFill>
                  <a:schemeClr val="tx1"/>
                </a:solidFill>
                <a:latin typeface="+mn-lt"/>
              </a:defRPr>
            </a:lvl7pPr>
            <a:lvl8pPr indent="0">
              <a:spcBef>
                <a:spcPct val="20000"/>
              </a:spcBef>
              <a:buFont typeface="Arial" pitchFamily="34" charset="0"/>
              <a:buNone/>
              <a:defRPr sz="1600" b="1">
                <a:solidFill>
                  <a:schemeClr val="tx1"/>
                </a:solidFill>
                <a:latin typeface="+mn-lt"/>
              </a:defRPr>
            </a:lvl8pPr>
            <a:lvl9pPr indent="0">
              <a:spcBef>
                <a:spcPct val="20000"/>
              </a:spcBef>
              <a:buFont typeface="Arial" pitchFamily="34" charset="0"/>
              <a:buNone/>
              <a:defRPr sz="1600" b="1">
                <a:solidFill>
                  <a:schemeClr val="tx1"/>
                </a:solidFill>
                <a:latin typeface="+mn-lt"/>
              </a:defRPr>
            </a:lvl9pPr>
          </a:lstStyle>
          <a:p>
            <a:r>
              <a:rPr lang="en-IN" dirty="0">
                <a:solidFill>
                  <a:schemeClr val="tx1">
                    <a:lumMod val="75000"/>
                    <a:lumOff val="25000"/>
                  </a:schemeClr>
                </a:solidFill>
              </a:rPr>
              <a:t>UCG</a:t>
            </a:r>
          </a:p>
        </p:txBody>
      </p:sp>
      <p:sp>
        <p:nvSpPr>
          <p:cNvPr id="9" name="Content Placeholder 8"/>
          <p:cNvSpPr txBox="1">
            <a:spLocks/>
          </p:cNvSpPr>
          <p:nvPr/>
        </p:nvSpPr>
        <p:spPr>
          <a:xfrm>
            <a:off x="4836737" y="1065273"/>
            <a:ext cx="5016876" cy="5087553"/>
          </a:xfrm>
          <a:prstGeom prst="rect">
            <a:avLst/>
          </a:prstGeom>
        </p:spPr>
        <p:txBody>
          <a:bodyPr vert="horz" lIns="91440" tIns="45720" rIns="91440" bIns="45720" rtlCol="0">
            <a:noAutofit/>
          </a:bodyPr>
          <a:lstStyle>
            <a:defPPr>
              <a:defRPr lang="en-GB"/>
            </a:defPPr>
            <a:lvl1pPr marL="342900" marR="0" lvl="0" indent="-342900" algn="just" defTabSz="914400" eaLnBrk="1" fontAlgn="auto" latinLnBrk="0" hangingPunct="1">
              <a:lnSpc>
                <a:spcPct val="150000"/>
              </a:lnSpc>
              <a:spcBef>
                <a:spcPct val="20000"/>
              </a:spcBef>
              <a:spcAft>
                <a:spcPts val="0"/>
              </a:spcAft>
              <a:buClrTx/>
              <a:buSzTx/>
              <a:buFont typeface="Arial" pitchFamily="34" charset="0"/>
              <a:buChar char="•"/>
              <a:tabLst/>
              <a:defRPr kumimoji="0" sz="1600" b="0" i="0" u="none" strike="noStrike" cap="none" spc="0" normalizeH="0" baseline="0">
                <a:ln>
                  <a:noFill/>
                </a:ln>
                <a:solidFill>
                  <a:sysClr val="windowText" lastClr="000000"/>
                </a:solidFill>
                <a:effectLst/>
                <a:uLnTx/>
                <a:uFillTx/>
                <a:latin typeface="+mn-lt"/>
              </a:defRPr>
            </a:lvl1pPr>
            <a:lvl2pPr marL="742950" indent="-285750" algn="l" defTabSz="914400" eaLnBrk="1" latinLnBrk="0" hangingPunct="1">
              <a:spcBef>
                <a:spcPct val="20000"/>
              </a:spcBef>
              <a:buFont typeface="Arial" pitchFamily="34" charset="0"/>
              <a:buChar char="–"/>
              <a:defRPr sz="2000">
                <a:solidFill>
                  <a:schemeClr val="tx1"/>
                </a:solidFill>
                <a:latin typeface="+mn-lt"/>
              </a:defRPr>
            </a:lvl2pPr>
            <a:lvl3pPr marL="1143000" indent="-228600" algn="l" defTabSz="914400" eaLnBrk="1" latinLnBrk="0" hangingPunct="1">
              <a:spcBef>
                <a:spcPct val="20000"/>
              </a:spcBef>
              <a:buFont typeface="Arial" pitchFamily="34" charset="0"/>
              <a:buChar char="•"/>
              <a:defRPr sz="1800">
                <a:solidFill>
                  <a:schemeClr val="tx1"/>
                </a:solidFill>
                <a:latin typeface="+mn-lt"/>
              </a:defRPr>
            </a:lvl3pPr>
            <a:lvl4pPr marL="1600200" indent="-228600" algn="l" defTabSz="914400" eaLnBrk="1" latinLnBrk="0" hangingPunct="1">
              <a:spcBef>
                <a:spcPct val="20000"/>
              </a:spcBef>
              <a:buFont typeface="Arial" pitchFamily="34" charset="0"/>
              <a:buChar char="–"/>
              <a:defRPr sz="1600">
                <a:solidFill>
                  <a:schemeClr val="tx1"/>
                </a:solidFill>
                <a:latin typeface="+mn-lt"/>
              </a:defRPr>
            </a:lvl4pPr>
            <a:lvl5pPr marL="2057400" indent="-228600" algn="l" defTabSz="914400" eaLnBrk="1" latinLnBrk="0" hangingPunct="1">
              <a:spcBef>
                <a:spcPct val="20000"/>
              </a:spcBef>
              <a:buFont typeface="Arial" pitchFamily="34" charset="0"/>
              <a:buChar char="»"/>
              <a:defRPr sz="1600">
                <a:solidFill>
                  <a:schemeClr val="tx1"/>
                </a:solidFill>
                <a:latin typeface="+mn-lt"/>
              </a:defRPr>
            </a:lvl5pPr>
            <a:lvl6pPr marL="2514600" indent="-228600">
              <a:spcBef>
                <a:spcPct val="20000"/>
              </a:spcBef>
              <a:buFont typeface="Arial" pitchFamily="34" charset="0"/>
              <a:buChar char="•"/>
              <a:defRPr sz="1600">
                <a:solidFill>
                  <a:schemeClr val="tx1"/>
                </a:solidFill>
                <a:latin typeface="+mn-lt"/>
              </a:defRPr>
            </a:lvl6pPr>
            <a:lvl7pPr marL="2971800" indent="-228600">
              <a:spcBef>
                <a:spcPct val="20000"/>
              </a:spcBef>
              <a:buFont typeface="Arial" pitchFamily="34" charset="0"/>
              <a:buChar char="•"/>
              <a:defRPr sz="1600">
                <a:solidFill>
                  <a:schemeClr val="tx1"/>
                </a:solidFill>
                <a:latin typeface="+mn-lt"/>
              </a:defRPr>
            </a:lvl7pPr>
            <a:lvl8pPr marL="3429000" indent="-228600">
              <a:spcBef>
                <a:spcPct val="20000"/>
              </a:spcBef>
              <a:buFont typeface="Arial" pitchFamily="34" charset="0"/>
              <a:buChar char="•"/>
              <a:defRPr sz="1600">
                <a:solidFill>
                  <a:schemeClr val="tx1"/>
                </a:solidFill>
                <a:latin typeface="+mn-lt"/>
              </a:defRPr>
            </a:lvl8pPr>
            <a:lvl9pPr marL="3886200" indent="-228600">
              <a:spcBef>
                <a:spcPct val="20000"/>
              </a:spcBef>
              <a:buFont typeface="Arial" pitchFamily="34" charset="0"/>
              <a:buChar char="•"/>
              <a:defRPr sz="1600">
                <a:solidFill>
                  <a:schemeClr val="tx1"/>
                </a:solidFill>
                <a:latin typeface="+mn-lt"/>
              </a:defRPr>
            </a:lvl9pPr>
          </a:lstStyle>
          <a:p>
            <a:r>
              <a:rPr lang="en-IN" dirty="0">
                <a:solidFill>
                  <a:schemeClr val="tx1">
                    <a:lumMod val="75000"/>
                    <a:lumOff val="25000"/>
                  </a:schemeClr>
                </a:solidFill>
              </a:rPr>
              <a:t>Coal is used directly at the point of </a:t>
            </a:r>
            <a:r>
              <a:rPr lang="en-IN" dirty="0" smtClean="0">
                <a:solidFill>
                  <a:schemeClr val="tx1">
                    <a:lumMod val="75000"/>
                    <a:lumOff val="25000"/>
                  </a:schemeClr>
                </a:solidFill>
              </a:rPr>
              <a:t>availability – </a:t>
            </a:r>
            <a:r>
              <a:rPr lang="en-IN" i="1" dirty="0">
                <a:solidFill>
                  <a:schemeClr val="tx1">
                    <a:lumMod val="75000"/>
                    <a:lumOff val="25000"/>
                  </a:schemeClr>
                </a:solidFill>
              </a:rPr>
              <a:t>Transport &amp; logistics issues can be addressed</a:t>
            </a:r>
          </a:p>
          <a:p>
            <a:r>
              <a:rPr lang="en-IN" dirty="0">
                <a:solidFill>
                  <a:schemeClr val="tx1">
                    <a:lumMod val="75000"/>
                    <a:lumOff val="25000"/>
                  </a:schemeClr>
                </a:solidFill>
              </a:rPr>
              <a:t>Only one fuel – Coal – Only cost – drilling, linking and gas </a:t>
            </a:r>
            <a:r>
              <a:rPr lang="en-IN" dirty="0" smtClean="0">
                <a:solidFill>
                  <a:schemeClr val="tx1">
                    <a:lumMod val="75000"/>
                    <a:lumOff val="25000"/>
                  </a:schemeClr>
                </a:solidFill>
              </a:rPr>
              <a:t>handling – </a:t>
            </a:r>
            <a:r>
              <a:rPr lang="en-IN" i="1" dirty="0" smtClean="0">
                <a:solidFill>
                  <a:schemeClr val="tx1">
                    <a:lumMod val="75000"/>
                    <a:lumOff val="25000"/>
                  </a:schemeClr>
                </a:solidFill>
              </a:rPr>
              <a:t>No feedstock flexibility</a:t>
            </a:r>
            <a:endParaRPr lang="en-IN" i="1" dirty="0">
              <a:solidFill>
                <a:schemeClr val="tx1">
                  <a:lumMod val="75000"/>
                  <a:lumOff val="25000"/>
                </a:schemeClr>
              </a:solidFill>
            </a:endParaRPr>
          </a:p>
          <a:p>
            <a:r>
              <a:rPr lang="en-IN" dirty="0">
                <a:solidFill>
                  <a:schemeClr val="tx1">
                    <a:lumMod val="75000"/>
                    <a:lumOff val="25000"/>
                  </a:schemeClr>
                </a:solidFill>
              </a:rPr>
              <a:t>No need of pre-treatment of coal - </a:t>
            </a:r>
            <a:r>
              <a:rPr lang="en-IN" i="1" dirty="0">
                <a:solidFill>
                  <a:schemeClr val="tx1">
                    <a:lumMod val="75000"/>
                    <a:lumOff val="25000"/>
                  </a:schemeClr>
                </a:solidFill>
              </a:rPr>
              <a:t>Ash effects can be ignored</a:t>
            </a:r>
          </a:p>
          <a:p>
            <a:r>
              <a:rPr lang="en-IN" dirty="0">
                <a:solidFill>
                  <a:schemeClr val="tx1">
                    <a:lumMod val="75000"/>
                    <a:lumOff val="25000"/>
                  </a:schemeClr>
                </a:solidFill>
              </a:rPr>
              <a:t>More Unknown and difficult to </a:t>
            </a:r>
            <a:r>
              <a:rPr lang="en-IN" dirty="0" smtClean="0">
                <a:solidFill>
                  <a:schemeClr val="tx1">
                    <a:lumMod val="75000"/>
                    <a:lumOff val="25000"/>
                  </a:schemeClr>
                </a:solidFill>
              </a:rPr>
              <a:t>control –</a:t>
            </a:r>
            <a:r>
              <a:rPr lang="en-IN" i="1" dirty="0" smtClean="0">
                <a:solidFill>
                  <a:schemeClr val="tx1">
                    <a:lumMod val="75000"/>
                    <a:lumOff val="25000"/>
                  </a:schemeClr>
                </a:solidFill>
              </a:rPr>
              <a:t>efficiency </a:t>
            </a:r>
            <a:r>
              <a:rPr lang="en-IN" i="1" dirty="0">
                <a:solidFill>
                  <a:schemeClr val="tx1">
                    <a:lumMod val="75000"/>
                    <a:lumOff val="25000"/>
                  </a:schemeClr>
                </a:solidFill>
              </a:rPr>
              <a:t>and control of operation </a:t>
            </a:r>
            <a:r>
              <a:rPr lang="en-IN" i="1" dirty="0" smtClean="0">
                <a:solidFill>
                  <a:schemeClr val="tx1">
                    <a:lumMod val="75000"/>
                    <a:lumOff val="25000"/>
                  </a:schemeClr>
                </a:solidFill>
              </a:rPr>
              <a:t>are </a:t>
            </a:r>
            <a:r>
              <a:rPr lang="en-IN" i="1" dirty="0">
                <a:solidFill>
                  <a:schemeClr val="tx1">
                    <a:lumMod val="75000"/>
                    <a:lumOff val="25000"/>
                  </a:schemeClr>
                </a:solidFill>
              </a:rPr>
              <a:t>Limited</a:t>
            </a:r>
          </a:p>
          <a:p>
            <a:r>
              <a:rPr lang="en-IN" dirty="0">
                <a:solidFill>
                  <a:schemeClr val="tx1">
                    <a:lumMod val="75000"/>
                    <a:lumOff val="25000"/>
                  </a:schemeClr>
                </a:solidFill>
              </a:rPr>
              <a:t>The seam surrounded by over and under burden is the </a:t>
            </a:r>
            <a:r>
              <a:rPr lang="en-IN" dirty="0" smtClean="0">
                <a:solidFill>
                  <a:schemeClr val="tx1">
                    <a:lumMod val="75000"/>
                    <a:lumOff val="25000"/>
                  </a:schemeClr>
                </a:solidFill>
              </a:rPr>
              <a:t>gasifier – </a:t>
            </a:r>
            <a:r>
              <a:rPr lang="en-IN" i="1" dirty="0">
                <a:solidFill>
                  <a:schemeClr val="tx1">
                    <a:lumMod val="75000"/>
                    <a:lumOff val="25000"/>
                  </a:schemeClr>
                </a:solidFill>
              </a:rPr>
              <a:t>Issues like </a:t>
            </a:r>
            <a:r>
              <a:rPr lang="en-IN" i="1" dirty="0" smtClean="0">
                <a:solidFill>
                  <a:schemeClr val="tx1">
                    <a:lumMod val="75000"/>
                    <a:lumOff val="25000"/>
                  </a:schemeClr>
                </a:solidFill>
              </a:rPr>
              <a:t>finding suitable location considering aquifer contamination issues, right mix of seam depth and thickness</a:t>
            </a:r>
            <a:endParaRPr lang="en-IN" i="1" dirty="0">
              <a:solidFill>
                <a:schemeClr val="tx1">
                  <a:lumMod val="75000"/>
                  <a:lumOff val="25000"/>
                </a:schemeClr>
              </a:solidFill>
            </a:endParaRPr>
          </a:p>
        </p:txBody>
      </p:sp>
    </p:spTree>
    <p:extLst>
      <p:ext uri="{BB962C8B-B14F-4D97-AF65-F5344CB8AC3E}">
        <p14:creationId xmlns:p14="http://schemas.microsoft.com/office/powerpoint/2010/main" val="1080147036"/>
      </p:ext>
    </p:extLst>
  </p:cSld>
  <p:clrMapOvr>
    <a:masterClrMapping/>
  </p:clrMapOvr>
  <p:transition spd="slow" advTm="1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624" y="153298"/>
            <a:ext cx="5019805" cy="522415"/>
          </a:xfrm>
        </p:spPr>
        <p:txBody>
          <a:bodyPr/>
          <a:lstStyle/>
          <a:p>
            <a:r>
              <a:rPr lang="en-US" sz="2800" dirty="0" smtClean="0">
                <a:solidFill>
                  <a:schemeClr val="tx1"/>
                </a:solidFill>
              </a:rPr>
              <a:t>Challenges &amp; Opportunities  </a:t>
            </a:r>
            <a:endParaRPr lang="en-IN" sz="2800" dirty="0">
              <a:solidFill>
                <a:schemeClr val="tx1"/>
              </a:solidFill>
            </a:endParaRPr>
          </a:p>
        </p:txBody>
      </p:sp>
      <p:sp>
        <p:nvSpPr>
          <p:cNvPr id="3" name="Slide Number Placeholder 2"/>
          <p:cNvSpPr>
            <a:spLocks noGrp="1"/>
          </p:cNvSpPr>
          <p:nvPr>
            <p:ph type="sldNum" sz="quarter" idx="10"/>
          </p:nvPr>
        </p:nvSpPr>
        <p:spPr/>
        <p:txBody>
          <a:bodyPr/>
          <a:lstStyle/>
          <a:p>
            <a:pPr>
              <a:defRPr/>
            </a:pPr>
            <a:fld id="{E572BDBA-4A62-4572-87F3-B6B5707DA778}" type="slidenum">
              <a:rPr lang="en-US" smtClean="0"/>
              <a:pPr>
                <a:defRPr/>
              </a:pPr>
              <a:t>32</a:t>
            </a:fld>
            <a:endParaRPr lang="en-US"/>
          </a:p>
        </p:txBody>
      </p:sp>
      <p:pic>
        <p:nvPicPr>
          <p:cNvPr id="27" name="Picture 26"/>
          <p:cNvPicPr>
            <a:picLocks noChangeAspect="1"/>
          </p:cNvPicPr>
          <p:nvPr/>
        </p:nvPicPr>
        <p:blipFill>
          <a:blip r:embed="rId3" cstate="print"/>
          <a:stretch>
            <a:fillRect/>
          </a:stretch>
        </p:blipFill>
        <p:spPr>
          <a:xfrm>
            <a:off x="-4073" y="4603"/>
            <a:ext cx="890369" cy="679179"/>
          </a:xfrm>
          <a:prstGeom prst="rect">
            <a:avLst/>
          </a:prstGeom>
        </p:spPr>
      </p:pic>
      <p:pic>
        <p:nvPicPr>
          <p:cNvPr id="5" name="Picture 4"/>
          <p:cNvPicPr>
            <a:picLocks noChangeAspect="1"/>
          </p:cNvPicPr>
          <p:nvPr/>
        </p:nvPicPr>
        <p:blipFill>
          <a:blip r:embed="rId4" cstate="print"/>
          <a:stretch>
            <a:fillRect/>
          </a:stretch>
        </p:blipFill>
        <p:spPr>
          <a:xfrm>
            <a:off x="9047061" y="21342"/>
            <a:ext cx="817371" cy="684041"/>
          </a:xfrm>
          <a:prstGeom prst="rect">
            <a:avLst/>
          </a:prstGeom>
        </p:spPr>
      </p:pic>
      <p:cxnSp>
        <p:nvCxnSpPr>
          <p:cNvPr id="23" name="Straight Connector 22"/>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sp>
        <p:nvSpPr>
          <p:cNvPr id="24" name="Content Placeholder 2"/>
          <p:cNvSpPr txBox="1">
            <a:spLocks/>
          </p:cNvSpPr>
          <p:nvPr/>
        </p:nvSpPr>
        <p:spPr>
          <a:xfrm>
            <a:off x="378354" y="962026"/>
            <a:ext cx="9149292" cy="5003001"/>
          </a:xfrm>
          <a:prstGeom prst="rect">
            <a:avLst/>
          </a:prstGeom>
        </p:spPr>
        <p:txBody>
          <a:bodyPr/>
          <a:lstStyle/>
          <a:p>
            <a:pPr marL="338138" marR="0" lvl="0" indent="-338138" algn="just" defTabSz="1073150" rtl="0" eaLnBrk="0" fontAlgn="base" latinLnBrk="0" hangingPunct="0">
              <a:lnSpc>
                <a:spcPct val="105000"/>
              </a:lnSpc>
              <a:spcBef>
                <a:spcPct val="78000"/>
              </a:spcBef>
              <a:spcAft>
                <a:spcPct val="0"/>
              </a:spcAft>
              <a:buClr>
                <a:srgbClr val="014985"/>
              </a:buClr>
              <a:buSzPct val="100000"/>
              <a:buFont typeface="Symbol" pitchFamily="18" charset="2"/>
              <a:buChar char="·"/>
              <a:tabLst/>
              <a:defRPr/>
            </a:pPr>
            <a:endParaRPr kumimoji="0" lang="en-US" sz="2000" b="1" i="0" u="none" strike="noStrike" kern="0" cap="none" spc="0" normalizeH="0" baseline="0" noProof="0" dirty="0" smtClean="0">
              <a:ln>
                <a:noFill/>
              </a:ln>
              <a:solidFill>
                <a:schemeClr val="tx1"/>
              </a:solidFill>
              <a:effectLst/>
              <a:uLnTx/>
              <a:uFillTx/>
              <a:latin typeface="+mn-lt"/>
            </a:endParaRPr>
          </a:p>
          <a:p>
            <a:pPr marL="338138" marR="0" lvl="0" indent="-338138" algn="just" defTabSz="1073150" rtl="0" eaLnBrk="0" fontAlgn="base" latinLnBrk="0" hangingPunct="0">
              <a:lnSpc>
                <a:spcPct val="105000"/>
              </a:lnSpc>
              <a:spcBef>
                <a:spcPct val="78000"/>
              </a:spcBef>
              <a:spcAft>
                <a:spcPct val="0"/>
              </a:spcAft>
              <a:buClr>
                <a:srgbClr val="014985"/>
              </a:buClr>
              <a:buSzPct val="100000"/>
              <a:buFont typeface="Symbol" pitchFamily="18" charset="2"/>
              <a:buChar char="·"/>
              <a:tabLst/>
              <a:defRPr/>
            </a:pPr>
            <a:r>
              <a:rPr lang="en-US" sz="2000" b="1" kern="0" dirty="0" smtClean="0">
                <a:solidFill>
                  <a:schemeClr val="tx1"/>
                </a:solidFill>
                <a:latin typeface="+mn-lt"/>
              </a:rPr>
              <a:t>Access</a:t>
            </a:r>
            <a:r>
              <a:rPr lang="en-US" sz="2000" b="1" kern="0" dirty="0" smtClean="0">
                <a:solidFill>
                  <a:schemeClr val="tx1"/>
                </a:solidFill>
                <a:latin typeface="+mn-lt"/>
              </a:rPr>
              <a:t>, source, market need, location for a project, energy security </a:t>
            </a:r>
            <a:endParaRPr kumimoji="0" lang="en-US" sz="2000" b="1" i="0" u="none" strike="noStrike" kern="0" cap="none" spc="0" normalizeH="0" baseline="0" noProof="0" dirty="0" smtClean="0">
              <a:ln>
                <a:noFill/>
              </a:ln>
              <a:solidFill>
                <a:schemeClr val="tx1"/>
              </a:solidFill>
              <a:effectLst/>
              <a:uLnTx/>
              <a:uFillTx/>
              <a:latin typeface="+mn-lt"/>
            </a:endParaRPr>
          </a:p>
          <a:p>
            <a:pPr marL="338138" marR="0" lvl="0" indent="-338138" algn="just" defTabSz="1073150" rtl="0" eaLnBrk="0" fontAlgn="base" latinLnBrk="0" hangingPunct="0">
              <a:lnSpc>
                <a:spcPct val="105000"/>
              </a:lnSpc>
              <a:spcBef>
                <a:spcPct val="78000"/>
              </a:spcBef>
              <a:spcAft>
                <a:spcPct val="0"/>
              </a:spcAft>
              <a:buClr>
                <a:srgbClr val="014985"/>
              </a:buClr>
              <a:buSzPct val="100000"/>
              <a:buFont typeface="Symbol" pitchFamily="18" charset="2"/>
              <a:buChar char="·"/>
              <a:tabLst/>
              <a:defRPr/>
            </a:pPr>
            <a:r>
              <a:rPr kumimoji="0" lang="en-US" sz="2000" b="1" i="0" u="none" strike="noStrike" kern="0" cap="none" spc="0" normalizeH="0" baseline="0" noProof="0" dirty="0" smtClean="0">
                <a:ln>
                  <a:noFill/>
                </a:ln>
                <a:solidFill>
                  <a:schemeClr val="tx1"/>
                </a:solidFill>
                <a:effectLst/>
                <a:uLnTx/>
                <a:uFillTx/>
                <a:latin typeface="+mn-lt"/>
              </a:rPr>
              <a:t>Complex </a:t>
            </a:r>
            <a:r>
              <a:rPr kumimoji="0" lang="en-US" sz="2000" b="1" i="0" u="none" strike="noStrike" kern="0" cap="none" spc="0" normalizeH="0" baseline="0" noProof="0" dirty="0" smtClean="0">
                <a:ln>
                  <a:noFill/>
                </a:ln>
                <a:solidFill>
                  <a:schemeClr val="tx1"/>
                </a:solidFill>
                <a:effectLst/>
                <a:uLnTx/>
                <a:uFillTx/>
                <a:latin typeface="+mn-lt"/>
              </a:rPr>
              <a:t>and</a:t>
            </a:r>
            <a:r>
              <a:rPr kumimoji="0" lang="en-US" sz="2000" b="1" i="0" u="none" strike="noStrike" kern="0" cap="none" spc="0" normalizeH="0" noProof="0" dirty="0" smtClean="0">
                <a:ln>
                  <a:noFill/>
                </a:ln>
                <a:solidFill>
                  <a:schemeClr val="tx1"/>
                </a:solidFill>
                <a:effectLst/>
                <a:uLnTx/>
                <a:uFillTx/>
                <a:latin typeface="+mn-lt"/>
              </a:rPr>
              <a:t> h</a:t>
            </a:r>
            <a:r>
              <a:rPr kumimoji="0" lang="en-US" sz="2000" b="1" i="0" u="none" strike="noStrike" kern="0" cap="none" spc="0" normalizeH="0" baseline="0" noProof="0" dirty="0" smtClean="0">
                <a:ln>
                  <a:noFill/>
                </a:ln>
                <a:solidFill>
                  <a:schemeClr val="tx1"/>
                </a:solidFill>
                <a:effectLst/>
                <a:uLnTx/>
                <a:uFillTx/>
                <a:latin typeface="+mn-lt"/>
              </a:rPr>
              <a:t>igh </a:t>
            </a:r>
            <a:r>
              <a:rPr kumimoji="0" lang="en-US" sz="2000" b="1" i="0" u="none" strike="noStrike" kern="0" cap="none" spc="0" normalizeH="0" baseline="0" noProof="0" dirty="0" smtClean="0">
                <a:ln>
                  <a:noFill/>
                </a:ln>
                <a:solidFill>
                  <a:schemeClr val="tx1"/>
                </a:solidFill>
                <a:effectLst/>
                <a:uLnTx/>
                <a:uFillTx/>
                <a:latin typeface="+mn-lt"/>
              </a:rPr>
              <a:t>investment projects</a:t>
            </a:r>
          </a:p>
          <a:p>
            <a:pPr marL="338138" marR="0" lvl="0" indent="-338138" algn="just" defTabSz="1073150" rtl="0" eaLnBrk="0" fontAlgn="base" latinLnBrk="0" hangingPunct="0">
              <a:lnSpc>
                <a:spcPct val="105000"/>
              </a:lnSpc>
              <a:spcBef>
                <a:spcPct val="78000"/>
              </a:spcBef>
              <a:spcAft>
                <a:spcPct val="0"/>
              </a:spcAft>
              <a:buClr>
                <a:srgbClr val="014985"/>
              </a:buClr>
              <a:buSzPct val="100000"/>
              <a:buFont typeface="Symbol" pitchFamily="18" charset="2"/>
              <a:buChar char="·"/>
              <a:tabLst/>
              <a:defRPr/>
            </a:pPr>
            <a:r>
              <a:rPr lang="en-US" sz="2000" b="1" kern="0" dirty="0" smtClean="0">
                <a:solidFill>
                  <a:schemeClr val="tx1"/>
                </a:solidFill>
                <a:latin typeface="+mn-lt"/>
              </a:rPr>
              <a:t>High cost of new </a:t>
            </a:r>
            <a:r>
              <a:rPr lang="en-US" sz="2000" b="1" kern="0" dirty="0">
                <a:solidFill>
                  <a:schemeClr val="tx1"/>
                </a:solidFill>
                <a:latin typeface="+mn-lt"/>
              </a:rPr>
              <a:t>t</a:t>
            </a:r>
            <a:r>
              <a:rPr lang="en-US" sz="2000" b="1" kern="0" dirty="0" smtClean="0">
                <a:solidFill>
                  <a:schemeClr val="tx1"/>
                </a:solidFill>
                <a:latin typeface="+mn-lt"/>
              </a:rPr>
              <a:t>echnology, future with CO2 fixation and CCS</a:t>
            </a:r>
          </a:p>
          <a:p>
            <a:pPr marL="338138" marR="0" lvl="0" indent="-338138" algn="just" defTabSz="1073150" rtl="0" eaLnBrk="0" fontAlgn="base" latinLnBrk="0" hangingPunct="0">
              <a:lnSpc>
                <a:spcPct val="105000"/>
              </a:lnSpc>
              <a:spcBef>
                <a:spcPct val="78000"/>
              </a:spcBef>
              <a:spcAft>
                <a:spcPct val="0"/>
              </a:spcAft>
              <a:buClr>
                <a:srgbClr val="014985"/>
              </a:buClr>
              <a:buSzPct val="100000"/>
              <a:buFont typeface="Symbol" pitchFamily="18" charset="2"/>
              <a:buChar char="·"/>
              <a:tabLst/>
              <a:defRPr/>
            </a:pPr>
            <a:r>
              <a:rPr kumimoji="0" lang="en-US" sz="2000" b="1" i="0" u="none" strike="noStrike" kern="0" cap="none" spc="0" normalizeH="0" baseline="0" noProof="0" dirty="0" smtClean="0">
                <a:ln>
                  <a:noFill/>
                </a:ln>
                <a:solidFill>
                  <a:schemeClr val="tx1"/>
                </a:solidFill>
                <a:effectLst/>
                <a:uLnTx/>
                <a:uFillTx/>
                <a:latin typeface="+mn-lt"/>
              </a:rPr>
              <a:t>Need</a:t>
            </a:r>
            <a:r>
              <a:rPr kumimoji="0" lang="en-US" sz="2000" b="1" i="0" u="none" strike="noStrike" kern="0" cap="none" spc="0" normalizeH="0" noProof="0" dirty="0" smtClean="0">
                <a:ln>
                  <a:noFill/>
                </a:ln>
                <a:solidFill>
                  <a:schemeClr val="tx1"/>
                </a:solidFill>
                <a:effectLst/>
                <a:uLnTx/>
                <a:uFillTx/>
                <a:latin typeface="+mn-lt"/>
              </a:rPr>
              <a:t> to strengthen the R&amp;D environment</a:t>
            </a:r>
          </a:p>
          <a:p>
            <a:pPr marL="338138" marR="0" lvl="0" indent="-338138" algn="just" defTabSz="1073150" rtl="0" eaLnBrk="0" fontAlgn="base" latinLnBrk="0" hangingPunct="0">
              <a:lnSpc>
                <a:spcPct val="105000"/>
              </a:lnSpc>
              <a:spcBef>
                <a:spcPct val="78000"/>
              </a:spcBef>
              <a:spcAft>
                <a:spcPct val="0"/>
              </a:spcAft>
              <a:buClr>
                <a:srgbClr val="014985"/>
              </a:buClr>
              <a:buSzPct val="100000"/>
              <a:buFont typeface="Symbol" pitchFamily="18" charset="2"/>
              <a:buChar char="·"/>
              <a:tabLst/>
              <a:defRPr/>
            </a:pPr>
            <a:r>
              <a:rPr lang="en-US" sz="2000" b="1" kern="0" dirty="0" smtClean="0">
                <a:solidFill>
                  <a:schemeClr val="tx1"/>
                </a:solidFill>
                <a:latin typeface="+mn-lt"/>
              </a:rPr>
              <a:t>High Investments linked to price volatility, high risk </a:t>
            </a:r>
          </a:p>
          <a:p>
            <a:pPr marL="338138" marR="0" lvl="0" indent="-338138" algn="just" defTabSz="1073150" rtl="0" eaLnBrk="0" fontAlgn="base" latinLnBrk="0" hangingPunct="0">
              <a:lnSpc>
                <a:spcPct val="105000"/>
              </a:lnSpc>
              <a:spcBef>
                <a:spcPct val="78000"/>
              </a:spcBef>
              <a:spcAft>
                <a:spcPct val="0"/>
              </a:spcAft>
              <a:buClr>
                <a:srgbClr val="014985"/>
              </a:buClr>
              <a:buSzPct val="100000"/>
              <a:buFont typeface="Symbol" pitchFamily="18" charset="2"/>
              <a:buChar char="·"/>
              <a:tabLst/>
              <a:defRPr/>
            </a:pPr>
            <a:r>
              <a:rPr kumimoji="0" lang="en-US" sz="2000" b="1" i="0" u="none" strike="noStrike" kern="0" cap="none" spc="0" normalizeH="0" noProof="0" dirty="0" smtClean="0">
                <a:ln>
                  <a:noFill/>
                </a:ln>
                <a:solidFill>
                  <a:schemeClr val="tx1"/>
                </a:solidFill>
                <a:effectLst/>
                <a:uLnTx/>
                <a:uFillTx/>
                <a:latin typeface="+mn-lt"/>
              </a:rPr>
              <a:t>Need collaborative approach , partnerships</a:t>
            </a:r>
          </a:p>
          <a:p>
            <a:pPr marL="338138" marR="0" lvl="0" indent="-338138" algn="just" defTabSz="1073150" rtl="0" eaLnBrk="0" fontAlgn="base" latinLnBrk="0" hangingPunct="0">
              <a:lnSpc>
                <a:spcPct val="105000"/>
              </a:lnSpc>
              <a:spcBef>
                <a:spcPct val="78000"/>
              </a:spcBef>
              <a:spcAft>
                <a:spcPct val="0"/>
              </a:spcAft>
              <a:buClr>
                <a:srgbClr val="014985"/>
              </a:buClr>
              <a:buSzPct val="100000"/>
              <a:buFont typeface="Symbol" pitchFamily="18" charset="2"/>
              <a:buChar char="·"/>
              <a:tabLst/>
              <a:defRPr/>
            </a:pPr>
            <a:r>
              <a:rPr lang="en-US" sz="2000" b="1" kern="0" dirty="0" smtClean="0">
                <a:solidFill>
                  <a:schemeClr val="tx1"/>
                </a:solidFill>
                <a:latin typeface="+mn-lt"/>
              </a:rPr>
              <a:t>Policies in place to give impetus to clean coal technologies </a:t>
            </a:r>
            <a:endParaRPr kumimoji="0" lang="en-US" sz="2000" b="1" i="0" u="none" strike="noStrike" kern="0" cap="none" spc="0" normalizeH="0" noProof="0" dirty="0" smtClean="0">
              <a:ln>
                <a:noFill/>
              </a:ln>
              <a:solidFill>
                <a:schemeClr val="tx1"/>
              </a:solidFill>
              <a:effectLst/>
              <a:uLnTx/>
              <a:uFillTx/>
              <a:latin typeface="+mn-lt"/>
            </a:endParaRPr>
          </a:p>
          <a:p>
            <a:pPr marL="338138" marR="0" lvl="0" indent="-338138" algn="just" defTabSz="1073150" rtl="0" eaLnBrk="0" fontAlgn="base" latinLnBrk="0" hangingPunct="0">
              <a:lnSpc>
                <a:spcPct val="105000"/>
              </a:lnSpc>
              <a:spcBef>
                <a:spcPct val="78000"/>
              </a:spcBef>
              <a:spcAft>
                <a:spcPct val="0"/>
              </a:spcAft>
              <a:buClr>
                <a:srgbClr val="014985"/>
              </a:buClr>
              <a:buSzPct val="100000"/>
              <a:tabLst/>
              <a:defRPr/>
            </a:pPr>
            <a:endParaRPr kumimoji="0" lang="en-US" sz="2000" b="1" i="0" u="none" strike="noStrike" kern="0" cap="none" spc="0" normalizeH="0" noProof="0" dirty="0" smtClean="0">
              <a:ln>
                <a:noFill/>
              </a:ln>
              <a:solidFill>
                <a:schemeClr val="tx1"/>
              </a:solidFill>
              <a:effectLst/>
              <a:uLnTx/>
              <a:uFillTx/>
              <a:latin typeface="+mn-lt"/>
            </a:endParaRPr>
          </a:p>
          <a:p>
            <a:pPr marL="338138" marR="0" lvl="0" indent="-338138" algn="just" defTabSz="1073150" rtl="0" eaLnBrk="0" fontAlgn="base" latinLnBrk="0" hangingPunct="0">
              <a:lnSpc>
                <a:spcPct val="105000"/>
              </a:lnSpc>
              <a:spcBef>
                <a:spcPct val="78000"/>
              </a:spcBef>
              <a:spcAft>
                <a:spcPct val="0"/>
              </a:spcAft>
              <a:buClr>
                <a:srgbClr val="014985"/>
              </a:buClr>
              <a:buSzPct val="100000"/>
              <a:buFont typeface="Symbol" pitchFamily="18" charset="2"/>
              <a:buChar char="·"/>
              <a:tabLst/>
              <a:defRPr/>
            </a:pPr>
            <a:endParaRPr kumimoji="0" lang="en-US" sz="2000" b="1" i="0" u="none" strike="noStrike" kern="0" cap="none" spc="0" normalizeH="0" noProof="0" dirty="0" smtClean="0">
              <a:ln>
                <a:noFill/>
              </a:ln>
              <a:solidFill>
                <a:schemeClr val="tx1"/>
              </a:solidFill>
              <a:effectLst/>
              <a:uLnTx/>
              <a:uFillTx/>
              <a:latin typeface="+mn-lt"/>
            </a:endParaRPr>
          </a:p>
        </p:txBody>
      </p:sp>
    </p:spTree>
    <p:extLst>
      <p:ext uri="{BB962C8B-B14F-4D97-AF65-F5344CB8AC3E}">
        <p14:creationId xmlns:p14="http://schemas.microsoft.com/office/powerpoint/2010/main" val="2670158091"/>
      </p:ext>
    </p:extLst>
  </p:cSld>
  <p:clrMapOvr>
    <a:masterClrMapping/>
  </p:clrMapOvr>
  <p:transition spd="slow" advTm="1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378354" y="812800"/>
            <a:ext cx="9149292" cy="5003001"/>
          </a:xfrm>
        </p:spPr>
        <p:txBody>
          <a:bodyPr/>
          <a:lstStyle/>
          <a:p>
            <a:pPr marL="338138" indent="-338138" algn="just">
              <a:buSzPct val="100000"/>
            </a:pPr>
            <a:r>
              <a:rPr lang="en-US" sz="2000" b="1" dirty="0" smtClean="0"/>
              <a:t>A coal gasification fluidized bed plant is designed and installed at EIL-R&amp;D center</a:t>
            </a:r>
          </a:p>
          <a:p>
            <a:pPr marL="919163" indent="-342900" algn="just">
              <a:buSzPct val="100000"/>
              <a:buFont typeface="Wingdings" panose="05000000000000000000" pitchFamily="2" charset="2"/>
              <a:buChar char="§"/>
            </a:pPr>
            <a:r>
              <a:rPr lang="en-US" sz="2000" b="1" dirty="0" smtClean="0"/>
              <a:t>Capacity: 150 kg/h (High Ash Indian Coal) </a:t>
            </a:r>
          </a:p>
          <a:p>
            <a:pPr marL="919163" indent="-342900" algn="just">
              <a:buSzPct val="100000"/>
              <a:buFont typeface="Wingdings" panose="05000000000000000000" pitchFamily="2" charset="2"/>
              <a:buChar char="§"/>
            </a:pPr>
            <a:r>
              <a:rPr lang="en-US" sz="2000" b="1" dirty="0" smtClean="0"/>
              <a:t>O2 purity: 93% by volume</a:t>
            </a:r>
          </a:p>
          <a:p>
            <a:pPr marL="365125" indent="-342900" algn="just">
              <a:buSzPct val="100000"/>
            </a:pPr>
            <a:r>
              <a:rPr lang="en-US" sz="2000" b="1" dirty="0" smtClean="0"/>
              <a:t>The plant consists of </a:t>
            </a:r>
          </a:p>
          <a:p>
            <a:pPr marL="898525" lvl="1" indent="-365125">
              <a:buSzPct val="100000"/>
            </a:pPr>
            <a:r>
              <a:rPr lang="en-US" sz="2000" b="1" dirty="0" smtClean="0"/>
              <a:t>Coal crushing &amp; feeding system</a:t>
            </a:r>
          </a:p>
          <a:p>
            <a:pPr marL="898525" lvl="1" indent="-365125">
              <a:buSzPct val="100000"/>
            </a:pPr>
            <a:r>
              <a:rPr lang="en-US" sz="2000" b="1" dirty="0" smtClean="0"/>
              <a:t>High pressure gasifier with ash removal system</a:t>
            </a:r>
          </a:p>
          <a:p>
            <a:pPr marL="898525" lvl="1" indent="-365125">
              <a:buSzPct val="100000"/>
            </a:pPr>
            <a:r>
              <a:rPr lang="en-US" sz="2000" b="1" dirty="0" smtClean="0"/>
              <a:t>Cyclones</a:t>
            </a:r>
          </a:p>
          <a:p>
            <a:pPr marL="898525" lvl="1" indent="-365125">
              <a:buSzPct val="100000"/>
            </a:pPr>
            <a:r>
              <a:rPr lang="en-US" sz="2000" b="1" dirty="0" smtClean="0"/>
              <a:t>Syngas cooling systems </a:t>
            </a:r>
          </a:p>
          <a:p>
            <a:pPr marL="898525" lvl="1" indent="-365125">
              <a:buSzPct val="100000"/>
            </a:pPr>
            <a:r>
              <a:rPr lang="en-US" sz="2000" b="1" dirty="0" smtClean="0"/>
              <a:t>Ash disposal system</a:t>
            </a:r>
          </a:p>
          <a:p>
            <a:pPr marL="898525" lvl="1" indent="-365125">
              <a:buSzPct val="100000"/>
            </a:pPr>
            <a:r>
              <a:rPr lang="en-US" sz="2000" b="1" dirty="0" smtClean="0"/>
              <a:t>Air separation unit, etc. </a:t>
            </a:r>
          </a:p>
        </p:txBody>
      </p:sp>
      <p:sp>
        <p:nvSpPr>
          <p:cNvPr id="45059" name="Title 1"/>
          <p:cNvSpPr>
            <a:spLocks noGrp="1"/>
          </p:cNvSpPr>
          <p:nvPr>
            <p:ph type="title"/>
          </p:nvPr>
        </p:nvSpPr>
        <p:spPr bwMode="auto">
          <a:xfrm>
            <a:off x="161660" y="168275"/>
            <a:ext cx="8406342" cy="454292"/>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Gasifier Pilot Plant at EIL (FB Type)</a:t>
            </a:r>
          </a:p>
        </p:txBody>
      </p:sp>
    </p:spTree>
  </p:cSld>
  <p:clrMapOvr>
    <a:masterClrMapping/>
  </p:clrMapOvr>
  <p:transition spd="slow"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bwMode="auto">
          <a:xfrm>
            <a:off x="0" y="61055"/>
            <a:ext cx="8406342" cy="514628"/>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Gasifier Pilot Plant</a:t>
            </a:r>
          </a:p>
        </p:txBody>
      </p:sp>
      <p:pic>
        <p:nvPicPr>
          <p:cNvPr id="47107" name="Picture 2" descr="C:\Documents and Settings\Administrator\Desktop\new\n1\Plant Pics  as on Jan-20151\_DSC6836.JPG"/>
          <p:cNvPicPr>
            <a:picLocks noChangeAspect="1" noChangeArrowheads="1"/>
          </p:cNvPicPr>
          <p:nvPr/>
        </p:nvPicPr>
        <p:blipFill>
          <a:blip r:embed="rId3" cstate="print"/>
          <a:srcRect b="7431"/>
          <a:stretch>
            <a:fillRect/>
          </a:stretch>
        </p:blipFill>
        <p:spPr bwMode="auto">
          <a:xfrm>
            <a:off x="-32725" y="729868"/>
            <a:ext cx="3379675" cy="5425800"/>
          </a:xfrm>
          <a:prstGeom prst="rect">
            <a:avLst/>
          </a:prstGeom>
          <a:noFill/>
          <a:ln w="9525">
            <a:noFill/>
            <a:miter lim="800000"/>
            <a:headEnd/>
            <a:tailEnd/>
          </a:ln>
        </p:spPr>
      </p:pic>
      <p:pic>
        <p:nvPicPr>
          <p:cNvPr id="4" name="Picture 2" descr="H:\maiti\D Drive\OLD D\maiti\files2008\CTL\with BPCL\CTL Plant commissining\Gasifier commissining\recent gasifier images\Plant Pics  as on Jan-2015\_DSC6839.JPG"/>
          <p:cNvPicPr>
            <a:picLocks noChangeAspect="1" noChangeArrowheads="1"/>
          </p:cNvPicPr>
          <p:nvPr/>
        </p:nvPicPr>
        <p:blipFill>
          <a:blip r:embed="rId4" cstate="print"/>
          <a:srcRect/>
          <a:stretch>
            <a:fillRect/>
          </a:stretch>
        </p:blipFill>
        <p:spPr bwMode="auto">
          <a:xfrm>
            <a:off x="6629399" y="575683"/>
            <a:ext cx="3294185" cy="5454781"/>
          </a:xfrm>
          <a:prstGeom prst="rect">
            <a:avLst/>
          </a:prstGeom>
          <a:noFill/>
          <a:ln w="9525">
            <a:noFill/>
            <a:miter lim="800000"/>
            <a:headEnd/>
            <a:tailEnd/>
          </a:ln>
        </p:spPr>
      </p:pic>
      <p:sp>
        <p:nvSpPr>
          <p:cNvPr id="5" name="Rectangle 1"/>
          <p:cNvSpPr>
            <a:spLocks noChangeArrowheads="1"/>
          </p:cNvSpPr>
          <p:nvPr/>
        </p:nvSpPr>
        <p:spPr bwMode="auto">
          <a:xfrm>
            <a:off x="6425623" y="290330"/>
            <a:ext cx="3701735" cy="1061829"/>
          </a:xfrm>
          <a:prstGeom prst="rect">
            <a:avLst/>
          </a:prstGeom>
          <a:noFill/>
          <a:ln w="9525">
            <a:noFill/>
            <a:miter lim="800000"/>
            <a:headEnd/>
            <a:tailEnd/>
          </a:ln>
        </p:spPr>
        <p:txBody>
          <a:bodyPr wrap="square" anchor="ctr">
            <a:spAutoFit/>
          </a:bodyPr>
          <a:lstStyle/>
          <a:p>
            <a:endParaRPr lang="en-US" sz="2000" b="1" dirty="0">
              <a:cs typeface="Times New Roman" pitchFamily="18" charset="0"/>
            </a:endParaRPr>
          </a:p>
          <a:p>
            <a:r>
              <a:rPr lang="en-US" sz="2000" b="1" dirty="0">
                <a:cs typeface="Times New Roman" pitchFamily="18" charset="0"/>
              </a:rPr>
              <a:t>Capacity: 350 Nm3/h</a:t>
            </a:r>
          </a:p>
          <a:p>
            <a:r>
              <a:rPr lang="en-US" sz="2000" b="1" dirty="0">
                <a:cs typeface="Times New Roman" pitchFamily="18" charset="0"/>
              </a:rPr>
              <a:t>Operating pressure:  30 bar</a:t>
            </a:r>
          </a:p>
        </p:txBody>
      </p:sp>
      <p:sp>
        <p:nvSpPr>
          <p:cNvPr id="9" name="Rectangle 1"/>
          <p:cNvSpPr>
            <a:spLocks noChangeArrowheads="1"/>
          </p:cNvSpPr>
          <p:nvPr/>
        </p:nvSpPr>
        <p:spPr bwMode="auto">
          <a:xfrm>
            <a:off x="111670" y="849271"/>
            <a:ext cx="3489960" cy="1029513"/>
          </a:xfrm>
          <a:prstGeom prst="rect">
            <a:avLst/>
          </a:prstGeom>
          <a:noFill/>
          <a:ln w="9525">
            <a:noFill/>
            <a:miter lim="800000"/>
            <a:headEnd/>
            <a:tailEnd/>
          </a:ln>
        </p:spPr>
        <p:txBody>
          <a:bodyPr wrap="square" anchor="ctr">
            <a:spAutoFit/>
          </a:bodyPr>
          <a:lstStyle/>
          <a:p>
            <a:r>
              <a:rPr lang="en-US" sz="2000" b="1" dirty="0" smtClean="0">
                <a:cs typeface="Times New Roman" pitchFamily="18" charset="0"/>
              </a:rPr>
              <a:t>    </a:t>
            </a:r>
          </a:p>
          <a:p>
            <a:pPr algn="l"/>
            <a:r>
              <a:rPr lang="en-US" sz="1900" b="1" dirty="0" smtClean="0">
                <a:cs typeface="Times New Roman" pitchFamily="18" charset="0"/>
              </a:rPr>
              <a:t>Capacity</a:t>
            </a:r>
            <a:r>
              <a:rPr lang="en-US" sz="1900" b="1" dirty="0">
                <a:cs typeface="Times New Roman" pitchFamily="18" charset="0"/>
              </a:rPr>
              <a:t>: </a:t>
            </a:r>
            <a:r>
              <a:rPr lang="en-US" sz="1900" b="1" dirty="0" smtClean="0">
                <a:cs typeface="Times New Roman" pitchFamily="18" charset="0"/>
              </a:rPr>
              <a:t>150 Kg/h HAIC</a:t>
            </a:r>
          </a:p>
          <a:p>
            <a:pPr algn="l"/>
            <a:r>
              <a:rPr lang="en-US" sz="1900" b="1" dirty="0" smtClean="0">
                <a:cs typeface="Times New Roman" pitchFamily="18" charset="0"/>
              </a:rPr>
              <a:t>Operating </a:t>
            </a:r>
            <a:r>
              <a:rPr lang="en-US" sz="1900" b="1" dirty="0">
                <a:cs typeface="Times New Roman" pitchFamily="18" charset="0"/>
              </a:rPr>
              <a:t>pressure: </a:t>
            </a:r>
            <a:r>
              <a:rPr lang="en-US" sz="1900" b="1" dirty="0" smtClean="0">
                <a:cs typeface="Times New Roman" pitchFamily="18" charset="0"/>
              </a:rPr>
              <a:t> 30 bar</a:t>
            </a:r>
            <a:endParaRPr lang="en-US" sz="1900" b="1" dirty="0"/>
          </a:p>
        </p:txBody>
      </p:sp>
      <p:pic>
        <p:nvPicPr>
          <p:cNvPr id="7" name="Picture 6" descr="IMG_20160222_203314"/>
          <p:cNvPicPr/>
          <p:nvPr/>
        </p:nvPicPr>
        <p:blipFill>
          <a:blip r:embed="rId5" cstate="print"/>
          <a:srcRect/>
          <a:stretch>
            <a:fillRect/>
          </a:stretch>
        </p:blipFill>
        <p:spPr bwMode="auto">
          <a:xfrm>
            <a:off x="3793858" y="849271"/>
            <a:ext cx="2476500" cy="3105150"/>
          </a:xfrm>
          <a:prstGeom prst="rect">
            <a:avLst/>
          </a:prstGeom>
          <a:noFill/>
          <a:ln w="9525">
            <a:noFill/>
            <a:miter lim="800000"/>
            <a:headEnd/>
            <a:tailEnd/>
          </a:ln>
        </p:spPr>
      </p:pic>
      <p:sp>
        <p:nvSpPr>
          <p:cNvPr id="2" name="Rectangle 1"/>
          <p:cNvSpPr/>
          <p:nvPr/>
        </p:nvSpPr>
        <p:spPr>
          <a:xfrm>
            <a:off x="3777305" y="4059710"/>
            <a:ext cx="2680166" cy="2289858"/>
          </a:xfrm>
          <a:prstGeom prst="rect">
            <a:avLst/>
          </a:prstGeom>
        </p:spPr>
        <p:txBody>
          <a:bodyPr wrap="square">
            <a:spAutoFit/>
          </a:bodyPr>
          <a:lstStyle/>
          <a:p>
            <a:pPr algn="l"/>
            <a:r>
              <a:rPr lang="en-US" sz="1600" b="1" dirty="0" smtClean="0">
                <a:solidFill>
                  <a:schemeClr val="tx1"/>
                </a:solidFill>
                <a:cs typeface="Times New Roman" pitchFamily="18" charset="0"/>
              </a:rPr>
              <a:t>SYNGAS FLAME IN BLUE</a:t>
            </a:r>
          </a:p>
          <a:p>
            <a:pPr algn="l"/>
            <a:endParaRPr lang="en-US" b="1" dirty="0">
              <a:solidFill>
                <a:schemeClr val="tx1"/>
              </a:solidFill>
              <a:cs typeface="Times New Roman" pitchFamily="18" charset="0"/>
            </a:endParaRPr>
          </a:p>
          <a:p>
            <a:pPr algn="l"/>
            <a:endParaRPr lang="en-US" b="1" dirty="0" smtClean="0">
              <a:solidFill>
                <a:schemeClr val="tx1"/>
              </a:solidFill>
              <a:cs typeface="Times New Roman" pitchFamily="18" charset="0"/>
            </a:endParaRPr>
          </a:p>
          <a:p>
            <a:pPr algn="l"/>
            <a:endParaRPr lang="en-US" b="1" dirty="0">
              <a:solidFill>
                <a:schemeClr val="tx1"/>
              </a:solidFill>
              <a:cs typeface="Times New Roman" pitchFamily="18" charset="0"/>
            </a:endParaRPr>
          </a:p>
          <a:p>
            <a:pPr algn="l"/>
            <a:r>
              <a:rPr lang="en-US" b="1" dirty="0" smtClean="0">
                <a:solidFill>
                  <a:schemeClr val="tx1"/>
                </a:solidFill>
                <a:cs typeface="Times New Roman" pitchFamily="18" charset="0"/>
              </a:rPr>
              <a:t>   GASIFIER PILOT PLANT</a:t>
            </a:r>
          </a:p>
          <a:p>
            <a:pPr algn="l"/>
            <a:endParaRPr lang="en-US" b="1" dirty="0">
              <a:solidFill>
                <a:schemeClr val="tx1"/>
              </a:solidFill>
              <a:cs typeface="Times New Roman" pitchFamily="18" charset="0"/>
            </a:endParaRPr>
          </a:p>
          <a:p>
            <a:pPr algn="l"/>
            <a:endParaRPr lang="en-US" b="1" dirty="0" smtClean="0">
              <a:solidFill>
                <a:schemeClr val="tx1"/>
              </a:solidFill>
              <a:cs typeface="Times New Roman" pitchFamily="18" charset="0"/>
            </a:endParaRPr>
          </a:p>
          <a:p>
            <a:pPr algn="l"/>
            <a:r>
              <a:rPr lang="en-US" b="1" dirty="0" smtClean="0">
                <a:solidFill>
                  <a:schemeClr val="tx1"/>
                </a:solidFill>
                <a:cs typeface="Times New Roman" pitchFamily="18" charset="0"/>
              </a:rPr>
              <a:t>SYNGAS CLEANING PILOT   PLANT</a:t>
            </a:r>
          </a:p>
          <a:p>
            <a:pPr algn="l"/>
            <a:endParaRPr lang="en-US" b="1" dirty="0">
              <a:solidFill>
                <a:schemeClr val="tx1"/>
              </a:solidFill>
              <a:cs typeface="Times New Roman" pitchFamily="18" charset="0"/>
            </a:endParaRPr>
          </a:p>
          <a:p>
            <a:pPr algn="l"/>
            <a:endParaRPr lang="en-US" b="1" dirty="0">
              <a:solidFill>
                <a:schemeClr val="tx1"/>
              </a:solidFill>
              <a:cs typeface="Times New Roman" pitchFamily="18" charset="0"/>
            </a:endParaRPr>
          </a:p>
        </p:txBody>
      </p:sp>
      <p:cxnSp>
        <p:nvCxnSpPr>
          <p:cNvPr id="8" name="Straight Arrow Connector 7"/>
          <p:cNvCxnSpPr/>
          <p:nvPr/>
        </p:nvCxnSpPr>
        <p:spPr bwMode="auto">
          <a:xfrm flipH="1" flipV="1">
            <a:off x="3070274" y="4937755"/>
            <a:ext cx="805507" cy="41796"/>
          </a:xfrm>
          <a:prstGeom prst="straightConnector1">
            <a:avLst/>
          </a:prstGeom>
          <a:solidFill>
            <a:schemeClr val="bg2"/>
          </a:solidFill>
          <a:ln w="76200" cap="flat" cmpd="sng" algn="ctr">
            <a:solidFill>
              <a:srgbClr val="FF0000"/>
            </a:solidFill>
            <a:prstDash val="solid"/>
            <a:round/>
            <a:headEnd type="none" w="med" len="med"/>
            <a:tailEnd type="stealth" w="lg" len="lg"/>
          </a:ln>
          <a:effectLst/>
        </p:spPr>
      </p:cxnSp>
      <p:cxnSp>
        <p:nvCxnSpPr>
          <p:cNvPr id="13" name="Straight Arrow Connector 12"/>
          <p:cNvCxnSpPr/>
          <p:nvPr/>
        </p:nvCxnSpPr>
        <p:spPr bwMode="auto">
          <a:xfrm flipV="1">
            <a:off x="5923876" y="5524228"/>
            <a:ext cx="805507" cy="41796"/>
          </a:xfrm>
          <a:prstGeom prst="straightConnector1">
            <a:avLst/>
          </a:prstGeom>
          <a:solidFill>
            <a:schemeClr val="bg2"/>
          </a:solidFill>
          <a:ln w="76200" cap="flat" cmpd="sng" algn="ctr">
            <a:solidFill>
              <a:srgbClr val="FF0000"/>
            </a:solidFill>
            <a:prstDash val="solid"/>
            <a:round/>
            <a:headEnd type="none" w="med" len="med"/>
            <a:tailEnd type="stealth" w="lg" len="lg"/>
          </a:ln>
          <a:effectLst/>
        </p:spPr>
      </p:cxnSp>
    </p:spTree>
    <p:extLst>
      <p:ext uri="{BB962C8B-B14F-4D97-AF65-F5344CB8AC3E}">
        <p14:creationId xmlns:p14="http://schemas.microsoft.com/office/powerpoint/2010/main" val="3438266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Conclusions</a:t>
            </a:r>
            <a:endParaRPr lang="en-IN" sz="2400" dirty="0">
              <a:solidFill>
                <a:schemeClr val="tx1"/>
              </a:solidFill>
            </a:endParaRPr>
          </a:p>
        </p:txBody>
      </p:sp>
      <p:sp>
        <p:nvSpPr>
          <p:cNvPr id="4" name="Rectangle 3"/>
          <p:cNvSpPr/>
          <p:nvPr/>
        </p:nvSpPr>
        <p:spPr>
          <a:xfrm>
            <a:off x="160812" y="2390583"/>
            <a:ext cx="9107177" cy="653897"/>
          </a:xfrm>
          <a:prstGeom prst="rect">
            <a:avLst/>
          </a:prstGeom>
        </p:spPr>
        <p:txBody>
          <a:bodyPr wrap="square">
            <a:spAutoFit/>
          </a:bodyPr>
          <a:lstStyle/>
          <a:p>
            <a:pPr marL="285750" indent="-285750" algn="l">
              <a:buFont typeface="Arial" panose="020B0604020202020204" pitchFamily="34" charset="0"/>
              <a:buChar char="•"/>
            </a:pPr>
            <a:r>
              <a:rPr lang="en-IN" sz="1800" dirty="0">
                <a:solidFill>
                  <a:schemeClr val="tx1">
                    <a:lumMod val="75000"/>
                    <a:lumOff val="25000"/>
                  </a:schemeClr>
                </a:solidFill>
              </a:rPr>
              <a:t>Environmentally responsible </a:t>
            </a:r>
            <a:r>
              <a:rPr lang="en-IN" sz="1800" dirty="0" err="1">
                <a:solidFill>
                  <a:schemeClr val="tx1">
                    <a:lumMod val="75000"/>
                    <a:lumOff val="25000"/>
                  </a:schemeClr>
                </a:solidFill>
              </a:rPr>
              <a:t>gasi</a:t>
            </a:r>
            <a:r>
              <a:rPr lang="en-US" sz="1800" dirty="0">
                <a:solidFill>
                  <a:schemeClr val="tx1">
                    <a:lumMod val="75000"/>
                    <a:lumOff val="25000"/>
                  </a:schemeClr>
                </a:solidFill>
              </a:rPr>
              <a:t>fi</a:t>
            </a:r>
            <a:r>
              <a:rPr lang="en-IN" sz="1800" dirty="0" err="1">
                <a:solidFill>
                  <a:schemeClr val="tx1">
                    <a:lumMod val="75000"/>
                    <a:lumOff val="25000"/>
                  </a:schemeClr>
                </a:solidFill>
              </a:rPr>
              <a:t>cation</a:t>
            </a:r>
            <a:r>
              <a:rPr lang="en-IN" sz="1800" dirty="0">
                <a:solidFill>
                  <a:schemeClr val="tx1">
                    <a:lumMod val="75000"/>
                    <a:lumOff val="25000"/>
                  </a:schemeClr>
                </a:solidFill>
              </a:rPr>
              <a:t> technologies are helping to unlock the </a:t>
            </a:r>
            <a:r>
              <a:rPr lang="en-IN" sz="1800" dirty="0" smtClean="0">
                <a:solidFill>
                  <a:schemeClr val="tx1">
                    <a:lumMod val="75000"/>
                    <a:lumOff val="25000"/>
                  </a:schemeClr>
                </a:solidFill>
              </a:rPr>
              <a:t>India’s </a:t>
            </a:r>
            <a:r>
              <a:rPr lang="en-IN" sz="1800" dirty="0">
                <a:solidFill>
                  <a:schemeClr val="tx1">
                    <a:lumMod val="75000"/>
                    <a:lumOff val="25000"/>
                  </a:schemeClr>
                </a:solidFill>
              </a:rPr>
              <a:t>coal reserves with increasing e</a:t>
            </a:r>
            <a:r>
              <a:rPr lang="en-US" sz="1800" dirty="0" err="1">
                <a:solidFill>
                  <a:schemeClr val="tx1">
                    <a:lumMod val="75000"/>
                    <a:lumOff val="25000"/>
                  </a:schemeClr>
                </a:solidFill>
              </a:rPr>
              <a:t>ff</a:t>
            </a:r>
            <a:r>
              <a:rPr lang="en-IN" sz="1800" dirty="0">
                <a:solidFill>
                  <a:schemeClr val="tx1">
                    <a:lumMod val="75000"/>
                    <a:lumOff val="25000"/>
                  </a:schemeClr>
                </a:solidFill>
              </a:rPr>
              <a:t>ciency. </a:t>
            </a:r>
            <a:endParaRPr lang="en-IN" sz="1800" dirty="0" smtClean="0">
              <a:solidFill>
                <a:schemeClr val="tx1">
                  <a:lumMod val="75000"/>
                  <a:lumOff val="25000"/>
                </a:schemeClr>
              </a:solidFill>
            </a:endParaRPr>
          </a:p>
        </p:txBody>
      </p:sp>
      <p:sp>
        <p:nvSpPr>
          <p:cNvPr id="8" name="Rectangle 7"/>
          <p:cNvSpPr/>
          <p:nvPr/>
        </p:nvSpPr>
        <p:spPr>
          <a:xfrm>
            <a:off x="160811" y="812578"/>
            <a:ext cx="9618619" cy="674031"/>
          </a:xfrm>
          <a:prstGeom prst="rect">
            <a:avLst/>
          </a:prstGeom>
        </p:spPr>
        <p:txBody>
          <a:bodyPr wrap="square">
            <a:spAutoFit/>
          </a:bodyPr>
          <a:lstStyle/>
          <a:p>
            <a:pPr marL="285750" indent="-285750" algn="l">
              <a:buFont typeface="Arial" panose="020B0604020202020204" pitchFamily="34" charset="0"/>
              <a:buChar char="•"/>
            </a:pPr>
            <a:r>
              <a:rPr lang="en-US" sz="1800" dirty="0" smtClean="0">
                <a:solidFill>
                  <a:schemeClr val="tx1">
                    <a:lumMod val="75000"/>
                    <a:lumOff val="25000"/>
                  </a:schemeClr>
                </a:solidFill>
              </a:rPr>
              <a:t>For a developing country like ours, in absence of other major fossil fuels, considering </a:t>
            </a:r>
            <a:r>
              <a:rPr lang="en-IN" sz="1800" dirty="0" smtClean="0">
                <a:solidFill>
                  <a:schemeClr val="tx1">
                    <a:lumMod val="75000"/>
                    <a:lumOff val="25000"/>
                  </a:schemeClr>
                </a:solidFill>
              </a:rPr>
              <a:t>overall energy options </a:t>
            </a:r>
            <a:r>
              <a:rPr lang="en-IN" sz="1800" dirty="0">
                <a:solidFill>
                  <a:schemeClr val="tx1">
                    <a:lumMod val="75000"/>
                    <a:lumOff val="25000"/>
                  </a:schemeClr>
                </a:solidFill>
              </a:rPr>
              <a:t>in </a:t>
            </a:r>
            <a:r>
              <a:rPr lang="en-IN" sz="1800" dirty="0" smtClean="0">
                <a:solidFill>
                  <a:schemeClr val="tx1">
                    <a:lumMod val="75000"/>
                    <a:lumOff val="25000"/>
                  </a:schemeClr>
                </a:solidFill>
              </a:rPr>
              <a:t>India;  </a:t>
            </a:r>
            <a:r>
              <a:rPr lang="en-US" sz="1800" dirty="0" smtClean="0">
                <a:solidFill>
                  <a:schemeClr val="tx1">
                    <a:lumMod val="75000"/>
                    <a:lumOff val="25000"/>
                  </a:schemeClr>
                </a:solidFill>
              </a:rPr>
              <a:t>utilizing coal for energy, remains quintessential</a:t>
            </a:r>
            <a:r>
              <a:rPr lang="en-US" sz="1400" dirty="0" smtClean="0">
                <a:solidFill>
                  <a:schemeClr val="tx1">
                    <a:lumMod val="75000"/>
                    <a:lumOff val="25000"/>
                  </a:schemeClr>
                </a:solidFill>
              </a:rPr>
              <a:t>.</a:t>
            </a:r>
          </a:p>
        </p:txBody>
      </p:sp>
      <p:sp>
        <p:nvSpPr>
          <p:cNvPr id="9" name="Rectangle 8"/>
          <p:cNvSpPr/>
          <p:nvPr/>
        </p:nvSpPr>
        <p:spPr>
          <a:xfrm>
            <a:off x="160812" y="1558637"/>
            <a:ext cx="9618619" cy="674031"/>
          </a:xfrm>
          <a:prstGeom prst="rect">
            <a:avLst/>
          </a:prstGeom>
        </p:spPr>
        <p:txBody>
          <a:bodyPr wrap="square">
            <a:spAutoFit/>
          </a:bodyPr>
          <a:lstStyle/>
          <a:p>
            <a:pPr marL="285750" indent="-285750" algn="l">
              <a:buFont typeface="Arial" panose="020B0604020202020204" pitchFamily="34" charset="0"/>
              <a:buChar char="•"/>
            </a:pPr>
            <a:r>
              <a:rPr lang="en-US" sz="1800" dirty="0">
                <a:solidFill>
                  <a:schemeClr val="tx1">
                    <a:lumMod val="75000"/>
                    <a:lumOff val="25000"/>
                  </a:schemeClr>
                </a:solidFill>
              </a:rPr>
              <a:t>Energy Security -  </a:t>
            </a:r>
            <a:r>
              <a:rPr lang="en-IN" sz="1800" dirty="0">
                <a:solidFill>
                  <a:schemeClr val="tx1">
                    <a:lumMod val="75000"/>
                    <a:lumOff val="25000"/>
                  </a:schemeClr>
                </a:solidFill>
              </a:rPr>
              <a:t>India’s growing dependence on energy imports increases uncertainty regarding availability of energy at affordable prices</a:t>
            </a:r>
            <a:r>
              <a:rPr lang="en-IN" sz="1800" dirty="0">
                <a:solidFill>
                  <a:schemeClr val="tx1">
                    <a:lumMod val="75000"/>
                    <a:lumOff val="25000"/>
                  </a:schemeClr>
                </a:solidFill>
              </a:rPr>
              <a:t>.</a:t>
            </a:r>
            <a:endParaRPr lang="en-US" sz="1800" dirty="0">
              <a:solidFill>
                <a:schemeClr val="tx1">
                  <a:lumMod val="75000"/>
                  <a:lumOff val="25000"/>
                </a:schemeClr>
              </a:solidFill>
            </a:endParaRPr>
          </a:p>
        </p:txBody>
      </p:sp>
      <p:cxnSp>
        <p:nvCxnSpPr>
          <p:cNvPr id="11" name="Straight Connector 10"/>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sp>
        <p:nvSpPr>
          <p:cNvPr id="12" name="Rectangle 11"/>
          <p:cNvSpPr/>
          <p:nvPr/>
        </p:nvSpPr>
        <p:spPr>
          <a:xfrm>
            <a:off x="160808" y="3276159"/>
            <a:ext cx="9618622" cy="1255728"/>
          </a:xfrm>
          <a:prstGeom prst="rect">
            <a:avLst/>
          </a:prstGeom>
        </p:spPr>
        <p:txBody>
          <a:bodyPr wrap="square">
            <a:spAutoFit/>
          </a:bodyPr>
          <a:lstStyle/>
          <a:p>
            <a:pPr marL="285750" indent="-285750" algn="l">
              <a:buFont typeface="Arial" panose="020B0604020202020204" pitchFamily="34" charset="0"/>
              <a:buChar char="•"/>
            </a:pPr>
            <a:r>
              <a:rPr lang="en-IN" sz="1800" dirty="0">
                <a:solidFill>
                  <a:schemeClr val="tx1">
                    <a:lumMod val="75000"/>
                    <a:lumOff val="25000"/>
                  </a:schemeClr>
                </a:solidFill>
              </a:rPr>
              <a:t>UCG can potentially access coal resources that are not mineable conventionally or not-economical to extract</a:t>
            </a:r>
          </a:p>
          <a:p>
            <a:pPr algn="l"/>
            <a:r>
              <a:rPr lang="en-IN" sz="1800" dirty="0" smtClean="0">
                <a:solidFill>
                  <a:schemeClr val="tx1">
                    <a:lumMod val="75000"/>
                    <a:lumOff val="25000"/>
                  </a:schemeClr>
                </a:solidFill>
              </a:rPr>
              <a:t>	-  </a:t>
            </a:r>
            <a:r>
              <a:rPr lang="en-IN" sz="1800" dirty="0">
                <a:solidFill>
                  <a:schemeClr val="tx1">
                    <a:lumMod val="75000"/>
                    <a:lumOff val="25000"/>
                  </a:schemeClr>
                </a:solidFill>
              </a:rPr>
              <a:t>Potential to more than double recoverable coal resources</a:t>
            </a:r>
          </a:p>
          <a:p>
            <a:pPr algn="l"/>
            <a:r>
              <a:rPr lang="en-IN" sz="1800" dirty="0" smtClean="0">
                <a:solidFill>
                  <a:schemeClr val="tx1">
                    <a:lumMod val="75000"/>
                    <a:lumOff val="25000"/>
                  </a:schemeClr>
                </a:solidFill>
              </a:rPr>
              <a:t>	-  </a:t>
            </a:r>
            <a:r>
              <a:rPr lang="en-IN" sz="1800" dirty="0" smtClean="0">
                <a:solidFill>
                  <a:schemeClr val="tx1">
                    <a:lumMod val="75000"/>
                    <a:lumOff val="25000"/>
                  </a:schemeClr>
                </a:solidFill>
              </a:rPr>
              <a:t>UCG </a:t>
            </a:r>
            <a:r>
              <a:rPr lang="en-IN" sz="1800" dirty="0">
                <a:solidFill>
                  <a:schemeClr val="tx1">
                    <a:lumMod val="75000"/>
                    <a:lumOff val="25000"/>
                  </a:schemeClr>
                </a:solidFill>
              </a:rPr>
              <a:t>is an in-country energy solution, independent of exchange rate </a:t>
            </a:r>
            <a:r>
              <a:rPr lang="en-IN" sz="1800" dirty="0" smtClean="0">
                <a:solidFill>
                  <a:schemeClr val="tx1">
                    <a:lumMod val="75000"/>
                    <a:lumOff val="25000"/>
                  </a:schemeClr>
                </a:solidFill>
              </a:rPr>
              <a:t>and </a:t>
            </a:r>
            <a:r>
              <a:rPr lang="en-IN" sz="1800" dirty="0">
                <a:solidFill>
                  <a:schemeClr val="tx1">
                    <a:lumMod val="75000"/>
                    <a:lumOff val="25000"/>
                  </a:schemeClr>
                </a:solidFill>
              </a:rPr>
              <a:t>oil price</a:t>
            </a:r>
          </a:p>
        </p:txBody>
      </p:sp>
      <p:sp>
        <p:nvSpPr>
          <p:cNvPr id="13" name="Rectangle 12"/>
          <p:cNvSpPr/>
          <p:nvPr/>
        </p:nvSpPr>
        <p:spPr>
          <a:xfrm>
            <a:off x="105876" y="4728980"/>
            <a:ext cx="9694247" cy="653897"/>
          </a:xfrm>
          <a:prstGeom prst="rect">
            <a:avLst/>
          </a:prstGeom>
        </p:spPr>
        <p:txBody>
          <a:bodyPr wrap="square">
            <a:spAutoFit/>
          </a:bodyPr>
          <a:lstStyle/>
          <a:p>
            <a:pPr marL="285750" indent="-285750" algn="l">
              <a:buFont typeface="Arial" panose="020B0604020202020204" pitchFamily="34" charset="0"/>
              <a:buChar char="•"/>
            </a:pPr>
            <a:r>
              <a:rPr lang="en-US" sz="1800" dirty="0" smtClean="0">
                <a:solidFill>
                  <a:schemeClr val="tx1">
                    <a:lumMod val="75000"/>
                    <a:lumOff val="25000"/>
                  </a:schemeClr>
                </a:solidFill>
              </a:rPr>
              <a:t>Economics, government policies and </a:t>
            </a:r>
            <a:r>
              <a:rPr lang="en-US" sz="1800" dirty="0" smtClean="0">
                <a:solidFill>
                  <a:schemeClr val="tx1">
                    <a:lumMod val="75000"/>
                    <a:lumOff val="25000"/>
                  </a:schemeClr>
                </a:solidFill>
              </a:rPr>
              <a:t>geo-political, global </a:t>
            </a:r>
            <a:r>
              <a:rPr lang="en-US" sz="1800" dirty="0" smtClean="0">
                <a:solidFill>
                  <a:schemeClr val="tx1">
                    <a:lumMod val="75000"/>
                    <a:lumOff val="25000"/>
                  </a:schemeClr>
                </a:solidFill>
              </a:rPr>
              <a:t>energy scenario are the key decisive factors and remain as a key issues.</a:t>
            </a:r>
            <a:endParaRPr lang="en-IN" sz="1800" dirty="0">
              <a:solidFill>
                <a:schemeClr val="tx1">
                  <a:lumMod val="75000"/>
                  <a:lumOff val="25000"/>
                </a:schemeClr>
              </a:solidFill>
            </a:endParaRPr>
          </a:p>
        </p:txBody>
      </p:sp>
    </p:spTree>
    <p:extLst>
      <p:ext uri="{BB962C8B-B14F-4D97-AF65-F5344CB8AC3E}">
        <p14:creationId xmlns:p14="http://schemas.microsoft.com/office/powerpoint/2010/main" val="1852486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852" y="813323"/>
            <a:ext cx="3491819" cy="1306604"/>
          </a:xfrm>
        </p:spPr>
        <p:txBody>
          <a:bodyPr/>
          <a:lstStyle/>
          <a:p>
            <a:r>
              <a:rPr lang="en-US" sz="4000" dirty="0" smtClean="0"/>
              <a:t>THANK YOU</a:t>
            </a:r>
            <a:endParaRPr lang="en-IN" sz="4000" dirty="0"/>
          </a:p>
        </p:txBody>
      </p:sp>
      <p:pic>
        <p:nvPicPr>
          <p:cNvPr id="3" name="Picture 6" descr="http://2.bp.blogspot.com/-UmFzTMhWGK8/UHMBtunRcFI/AAAAAAAABZM/xq-j35qV7kw/s320/DiscussionForum.jpg"/>
          <p:cNvPicPr>
            <a:picLocks noChangeAspect="1" noChangeArrowheads="1"/>
          </p:cNvPicPr>
          <p:nvPr/>
        </p:nvPicPr>
        <p:blipFill>
          <a:blip r:embed="rId3" cstate="print"/>
          <a:srcRect/>
          <a:stretch>
            <a:fillRect/>
          </a:stretch>
        </p:blipFill>
        <p:spPr bwMode="auto">
          <a:xfrm>
            <a:off x="1878863" y="1815512"/>
            <a:ext cx="5842376" cy="4097092"/>
          </a:xfrm>
          <a:prstGeom prst="rect">
            <a:avLst/>
          </a:prstGeom>
          <a:noFill/>
        </p:spPr>
      </p:pic>
    </p:spTree>
    <p:extLst>
      <p:ext uri="{BB962C8B-B14F-4D97-AF65-F5344CB8AC3E}">
        <p14:creationId xmlns:p14="http://schemas.microsoft.com/office/powerpoint/2010/main" val="3470585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IN" dirty="0"/>
          </a:p>
        </p:txBody>
      </p:sp>
    </p:spTree>
    <p:extLst>
      <p:ext uri="{BB962C8B-B14F-4D97-AF65-F5344CB8AC3E}">
        <p14:creationId xmlns:p14="http://schemas.microsoft.com/office/powerpoint/2010/main" val="2066378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7179"/>
            <a:ext cx="6610350" cy="1065385"/>
          </a:xfrm>
        </p:spPr>
        <p:txBody>
          <a:bodyPr/>
          <a:lstStyle/>
          <a:p>
            <a:r>
              <a:rPr lang="en-US" sz="1800" dirty="0" smtClean="0">
                <a:solidFill>
                  <a:schemeClr val="tx1"/>
                </a:solidFill>
              </a:rPr>
              <a:t>Economics - </a:t>
            </a:r>
            <a:r>
              <a:rPr lang="en-IN" sz="1800" dirty="0">
                <a:solidFill>
                  <a:schemeClr val="accent6">
                    <a:lumMod val="75000"/>
                  </a:schemeClr>
                </a:solidFill>
              </a:rPr>
              <a:t>Commercial attractiveness of products from coal gasification technology</a:t>
            </a:r>
            <a:r>
              <a:rPr lang="en-IN" sz="2800" dirty="0">
                <a:solidFill>
                  <a:schemeClr val="accent6">
                    <a:lumMod val="75000"/>
                  </a:schemeClr>
                </a:solidFill>
              </a:rPr>
              <a:t/>
            </a:r>
            <a:br>
              <a:rPr lang="en-IN" sz="2800" dirty="0">
                <a:solidFill>
                  <a:schemeClr val="accent6">
                    <a:lumMod val="75000"/>
                  </a:schemeClr>
                </a:solidFill>
              </a:rPr>
            </a:br>
            <a:endParaRPr lang="en-IN" sz="2800" dirty="0">
              <a:solidFill>
                <a:schemeClr val="tx1"/>
              </a:solidFill>
            </a:endParaRPr>
          </a:p>
        </p:txBody>
      </p:sp>
      <p:pic>
        <p:nvPicPr>
          <p:cNvPr id="4" name="Picture 3"/>
          <p:cNvPicPr>
            <a:picLocks noChangeAspect="1"/>
          </p:cNvPicPr>
          <p:nvPr/>
        </p:nvPicPr>
        <p:blipFill>
          <a:blip r:embed="rId3" cstate="print"/>
          <a:stretch>
            <a:fillRect/>
          </a:stretch>
        </p:blipFill>
        <p:spPr>
          <a:xfrm>
            <a:off x="430803" y="937454"/>
            <a:ext cx="9044394" cy="3386423"/>
          </a:xfrm>
          <a:prstGeom prst="rect">
            <a:avLst/>
          </a:prstGeom>
        </p:spPr>
      </p:pic>
      <p:sp>
        <p:nvSpPr>
          <p:cNvPr id="5" name="Rectangle 4"/>
          <p:cNvSpPr/>
          <p:nvPr/>
        </p:nvSpPr>
        <p:spPr>
          <a:xfrm>
            <a:off x="1" y="5462886"/>
            <a:ext cx="9906000" cy="435504"/>
          </a:xfrm>
          <a:prstGeom prst="rect">
            <a:avLst/>
          </a:prstGeom>
        </p:spPr>
        <p:txBody>
          <a:bodyPr wrap="square">
            <a:spAutoFit/>
          </a:bodyPr>
          <a:lstStyle/>
          <a:p>
            <a:pPr algn="just"/>
            <a:r>
              <a:rPr lang="en-US" sz="1100" dirty="0" smtClean="0">
                <a:solidFill>
                  <a:schemeClr val="accent6">
                    <a:lumMod val="60000"/>
                    <a:lumOff val="40000"/>
                  </a:schemeClr>
                </a:solidFill>
              </a:rPr>
              <a:t>Source </a:t>
            </a:r>
            <a:r>
              <a:rPr lang="en-US" sz="1100" i="1" dirty="0" smtClean="0">
                <a:solidFill>
                  <a:schemeClr val="accent6">
                    <a:lumMod val="60000"/>
                    <a:lumOff val="40000"/>
                  </a:schemeClr>
                </a:solidFill>
              </a:rPr>
              <a:t>-</a:t>
            </a:r>
            <a:r>
              <a:rPr lang="en-IN" sz="1100" i="1" dirty="0" smtClean="0">
                <a:solidFill>
                  <a:schemeClr val="accent6">
                    <a:lumMod val="60000"/>
                    <a:lumOff val="40000"/>
                  </a:schemeClr>
                </a:solidFill>
              </a:rPr>
              <a:t> </a:t>
            </a:r>
            <a:r>
              <a:rPr lang="en-IN" sz="1100" i="1" dirty="0">
                <a:solidFill>
                  <a:schemeClr val="accent6">
                    <a:lumMod val="60000"/>
                    <a:lumOff val="40000"/>
                  </a:schemeClr>
                </a:solidFill>
              </a:rPr>
              <a:t>Morehead, H. (2013) Siemens </a:t>
            </a:r>
            <a:r>
              <a:rPr lang="en-IN" sz="1100" i="1" dirty="0" smtClean="0">
                <a:solidFill>
                  <a:schemeClr val="accent6">
                    <a:lumMod val="60000"/>
                    <a:lumOff val="40000"/>
                  </a:schemeClr>
                </a:solidFill>
              </a:rPr>
              <a:t>gasification: progress </a:t>
            </a:r>
            <a:r>
              <a:rPr lang="en-IN" sz="1100" i="1" dirty="0">
                <a:solidFill>
                  <a:schemeClr val="accent6">
                    <a:lumMod val="60000"/>
                    <a:lumOff val="40000"/>
                  </a:schemeClr>
                </a:solidFill>
              </a:rPr>
              <a:t>and innovation. Proceedings </a:t>
            </a:r>
            <a:r>
              <a:rPr lang="en-IN" sz="1100" i="1" dirty="0" smtClean="0">
                <a:solidFill>
                  <a:schemeClr val="accent6">
                    <a:lumMod val="60000"/>
                    <a:lumOff val="40000"/>
                  </a:schemeClr>
                </a:solidFill>
              </a:rPr>
              <a:t>of the </a:t>
            </a:r>
            <a:r>
              <a:rPr lang="en-IN" sz="1100" i="1" dirty="0">
                <a:solidFill>
                  <a:schemeClr val="accent6">
                    <a:lumMod val="60000"/>
                    <a:lumOff val="40000"/>
                  </a:schemeClr>
                </a:solidFill>
              </a:rPr>
              <a:t>Gasification Technologies </a:t>
            </a:r>
            <a:r>
              <a:rPr lang="en-IN" sz="1100" i="1" dirty="0" smtClean="0">
                <a:solidFill>
                  <a:schemeClr val="accent6">
                    <a:lumMod val="60000"/>
                    <a:lumOff val="40000"/>
                  </a:schemeClr>
                </a:solidFill>
              </a:rPr>
              <a:t>Conference, October </a:t>
            </a:r>
            <a:r>
              <a:rPr lang="en-IN" sz="1100" i="1" dirty="0">
                <a:solidFill>
                  <a:schemeClr val="accent6">
                    <a:lumMod val="60000"/>
                    <a:lumOff val="40000"/>
                  </a:schemeClr>
                </a:solidFill>
              </a:rPr>
              <a:t>13–16, 2013, Colorado </a:t>
            </a:r>
            <a:r>
              <a:rPr lang="en-IN" sz="1100" i="1" dirty="0" smtClean="0">
                <a:solidFill>
                  <a:schemeClr val="accent6">
                    <a:lumMod val="60000"/>
                    <a:lumOff val="40000"/>
                  </a:schemeClr>
                </a:solidFill>
              </a:rPr>
              <a:t>Springs,. www.gasification.org</a:t>
            </a:r>
            <a:endParaRPr lang="en-IN" sz="1100" i="1" dirty="0">
              <a:solidFill>
                <a:schemeClr val="accent6">
                  <a:lumMod val="60000"/>
                  <a:lumOff val="40000"/>
                </a:schemeClr>
              </a:solidFill>
            </a:endParaRPr>
          </a:p>
        </p:txBody>
      </p:sp>
      <p:pic>
        <p:nvPicPr>
          <p:cNvPr id="11" name="Picture 10"/>
          <p:cNvPicPr>
            <a:picLocks noChangeAspect="1"/>
          </p:cNvPicPr>
          <p:nvPr/>
        </p:nvPicPr>
        <p:blipFill>
          <a:blip r:embed="rId4" cstate="print"/>
          <a:stretch>
            <a:fillRect/>
          </a:stretch>
        </p:blipFill>
        <p:spPr>
          <a:xfrm>
            <a:off x="8171966" y="0"/>
            <a:ext cx="1668329" cy="619189"/>
          </a:xfrm>
          <a:prstGeom prst="rect">
            <a:avLst/>
          </a:prstGeom>
        </p:spPr>
      </p:pic>
      <p:cxnSp>
        <p:nvCxnSpPr>
          <p:cNvPr id="12" name="Straight Connector 11"/>
          <p:cNvCxnSpPr/>
          <p:nvPr/>
        </p:nvCxnSpPr>
        <p:spPr bwMode="auto">
          <a:xfrm>
            <a:off x="0" y="752217"/>
            <a:ext cx="9906000" cy="0"/>
          </a:xfrm>
          <a:prstGeom prst="line">
            <a:avLst/>
          </a:prstGeom>
          <a:noFill/>
          <a:ln w="7620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30117311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2F17007F-1666-4A34-A068-FA4CA9EEBD05}" type="slidenum">
              <a:rPr lang="en-US" smtClean="0"/>
              <a:pPr>
                <a:defRPr/>
              </a:pPr>
              <a:t>39</a:t>
            </a:fld>
            <a:endParaRPr lang="en-US"/>
          </a:p>
        </p:txBody>
      </p:sp>
      <p:pic>
        <p:nvPicPr>
          <p:cNvPr id="3" name="Picture 2"/>
          <p:cNvPicPr>
            <a:picLocks noChangeAspect="1"/>
          </p:cNvPicPr>
          <p:nvPr/>
        </p:nvPicPr>
        <p:blipFill>
          <a:blip r:embed="rId3" cstate="print"/>
          <a:stretch>
            <a:fillRect/>
          </a:stretch>
        </p:blipFill>
        <p:spPr>
          <a:xfrm>
            <a:off x="293915" y="718456"/>
            <a:ext cx="8833757" cy="5323569"/>
          </a:xfrm>
          <a:prstGeom prst="rect">
            <a:avLst/>
          </a:prstGeom>
        </p:spPr>
      </p:pic>
      <p:sp>
        <p:nvSpPr>
          <p:cNvPr id="4" name="Rectangle 3"/>
          <p:cNvSpPr/>
          <p:nvPr/>
        </p:nvSpPr>
        <p:spPr>
          <a:xfrm>
            <a:off x="0" y="105034"/>
            <a:ext cx="7566495" cy="393121"/>
          </a:xfrm>
          <a:prstGeom prst="rect">
            <a:avLst/>
          </a:prstGeom>
        </p:spPr>
        <p:txBody>
          <a:bodyPr wrap="none">
            <a:spAutoFit/>
          </a:bodyPr>
          <a:lstStyle/>
          <a:p>
            <a:r>
              <a:rPr lang="en-IN" sz="2000" b="1" dirty="0">
                <a:solidFill>
                  <a:schemeClr val="tx1"/>
                </a:solidFill>
              </a:rPr>
              <a:t> Summary of Syngas Conversion Processes and Conditions </a:t>
            </a:r>
          </a:p>
        </p:txBody>
      </p:sp>
    </p:spTree>
    <p:extLst>
      <p:ext uri="{BB962C8B-B14F-4D97-AF65-F5344CB8AC3E}">
        <p14:creationId xmlns:p14="http://schemas.microsoft.com/office/powerpoint/2010/main" val="2669554515"/>
      </p:ext>
    </p:extLst>
  </p:cSld>
  <p:clrMapOvr>
    <a:masterClrMapping/>
  </p:clrMapOvr>
  <p:transition spd="slow"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12" y="185361"/>
            <a:ext cx="8407234" cy="462079"/>
          </a:xfrm>
        </p:spPr>
        <p:txBody>
          <a:bodyPr/>
          <a:lstStyle/>
          <a:p>
            <a:r>
              <a:rPr lang="en-IN" sz="2400" dirty="0" smtClean="0"/>
              <a:t>Gasification Feedstock </a:t>
            </a:r>
            <a:endParaRPr lang="en-IN" sz="2400" dirty="0"/>
          </a:p>
        </p:txBody>
      </p:sp>
      <p:pic>
        <p:nvPicPr>
          <p:cNvPr id="107522" name="Picture 2" descr="C:\Users\eil\Desktop\coal to chemicals\Capacity-By-Feedstock_Planned-and-Operational1.jpg"/>
          <p:cNvPicPr>
            <a:picLocks noChangeAspect="1" noChangeArrowheads="1"/>
          </p:cNvPicPr>
          <p:nvPr/>
        </p:nvPicPr>
        <p:blipFill>
          <a:blip r:embed="rId3" cstate="print"/>
          <a:srcRect/>
          <a:stretch>
            <a:fillRect/>
          </a:stretch>
        </p:blipFill>
        <p:spPr bwMode="auto">
          <a:xfrm>
            <a:off x="0" y="990600"/>
            <a:ext cx="4787900" cy="3657600"/>
          </a:xfrm>
          <a:prstGeom prst="rect">
            <a:avLst/>
          </a:prstGeom>
          <a:noFill/>
        </p:spPr>
      </p:pic>
      <p:pic>
        <p:nvPicPr>
          <p:cNvPr id="4" name="Picture 4" descr="C:\Users\eil\Desktop\coal to chemicals\Summary-of-Gasification-Industry1.jpg"/>
          <p:cNvPicPr>
            <a:picLocks noChangeAspect="1" noChangeArrowheads="1"/>
          </p:cNvPicPr>
          <p:nvPr/>
        </p:nvPicPr>
        <p:blipFill>
          <a:blip r:embed="rId4" cstate="print"/>
          <a:srcRect/>
          <a:stretch>
            <a:fillRect/>
          </a:stretch>
        </p:blipFill>
        <p:spPr bwMode="auto">
          <a:xfrm>
            <a:off x="4787900" y="990600"/>
            <a:ext cx="4953000" cy="3642102"/>
          </a:xfrm>
          <a:prstGeom prst="rect">
            <a:avLst/>
          </a:prstGeom>
          <a:noFill/>
        </p:spPr>
      </p:pic>
      <p:sp>
        <p:nvSpPr>
          <p:cNvPr id="7" name="Text Box 4"/>
          <p:cNvSpPr txBox="1">
            <a:spLocks noChangeArrowheads="1"/>
          </p:cNvSpPr>
          <p:nvPr/>
        </p:nvSpPr>
        <p:spPr bwMode="gray">
          <a:xfrm>
            <a:off x="165100" y="4749804"/>
            <a:ext cx="9658350" cy="1328896"/>
          </a:xfrm>
          <a:prstGeom prst="rect">
            <a:avLst/>
          </a:prstGeom>
          <a:solidFill>
            <a:schemeClr val="accent3">
              <a:lumMod val="75000"/>
            </a:schemeClr>
          </a:solidFill>
          <a:ln w="19050" algn="ctr">
            <a:noFill/>
            <a:miter lim="800000"/>
            <a:headEnd/>
            <a:tailEnd/>
          </a:ln>
        </p:spPr>
        <p:txBody>
          <a:bodyPr lIns="90000" tIns="46800" rIns="90000" bIns="46800" anchor="ctr"/>
          <a:lstStyle/>
          <a:p>
            <a:pPr algn="l">
              <a:lnSpc>
                <a:spcPct val="90000"/>
              </a:lnSpc>
              <a:spcBef>
                <a:spcPct val="50000"/>
              </a:spcBef>
            </a:pPr>
            <a:endParaRPr lang="en-US" altLang="zh-CN" sz="1400" b="1" dirty="0" smtClean="0">
              <a:latin typeface="Helv"/>
              <a:ea typeface="DFPKaiShu-GB5" pitchFamily="66" charset="-128"/>
              <a:cs typeface="Helv"/>
            </a:endParaRPr>
          </a:p>
          <a:p>
            <a:pPr algn="l">
              <a:lnSpc>
                <a:spcPct val="90000"/>
              </a:lnSpc>
              <a:spcBef>
                <a:spcPct val="50000"/>
              </a:spcBef>
              <a:buFont typeface="Arial" pitchFamily="34" charset="0"/>
              <a:buChar char="•"/>
            </a:pPr>
            <a:r>
              <a:rPr lang="en-US" altLang="zh-CN" sz="1400" b="1" dirty="0" smtClean="0">
                <a:solidFill>
                  <a:schemeClr val="tx1"/>
                </a:solidFill>
                <a:latin typeface="+mj-lt"/>
                <a:ea typeface="DFPKaiShu-GB5" pitchFamily="66" charset="-128"/>
                <a:cs typeface="Helv"/>
              </a:rPr>
              <a:t> Coal is at the leading position </a:t>
            </a:r>
          </a:p>
          <a:p>
            <a:pPr algn="l">
              <a:lnSpc>
                <a:spcPct val="90000"/>
              </a:lnSpc>
              <a:spcBef>
                <a:spcPct val="50000"/>
              </a:spcBef>
              <a:buFont typeface="Arial" pitchFamily="34" charset="0"/>
              <a:buChar char="•"/>
            </a:pPr>
            <a:r>
              <a:rPr lang="en-US" altLang="zh-CN" sz="1400" b="1" dirty="0" err="1" smtClean="0">
                <a:solidFill>
                  <a:schemeClr val="tx1"/>
                </a:solidFill>
                <a:ea typeface="DFPKaiShu-GB5" pitchFamily="66" charset="-128"/>
                <a:cs typeface="Helv"/>
              </a:rPr>
              <a:t>Plannned</a:t>
            </a:r>
            <a:r>
              <a:rPr lang="en-US" altLang="zh-CN" sz="1400" b="1" dirty="0" smtClean="0">
                <a:solidFill>
                  <a:schemeClr val="tx1"/>
                </a:solidFill>
                <a:ea typeface="DFPKaiShu-GB5" pitchFamily="66" charset="-128"/>
                <a:cs typeface="Helv"/>
              </a:rPr>
              <a:t> 48 new plants ; 93 </a:t>
            </a:r>
            <a:r>
              <a:rPr lang="en-US" altLang="zh-CN" sz="1400" b="1" dirty="0" err="1" smtClean="0">
                <a:solidFill>
                  <a:schemeClr val="tx1"/>
                </a:solidFill>
                <a:ea typeface="DFPKaiShu-GB5" pitchFamily="66" charset="-128"/>
                <a:cs typeface="Helv"/>
              </a:rPr>
              <a:t>gasifiers</a:t>
            </a:r>
            <a:r>
              <a:rPr lang="en-US" altLang="zh-CN" sz="1400" b="1" dirty="0" smtClean="0">
                <a:solidFill>
                  <a:schemeClr val="tx1"/>
                </a:solidFill>
                <a:ea typeface="DFPKaiShu-GB5" pitchFamily="66" charset="-128"/>
                <a:cs typeface="Helv"/>
              </a:rPr>
              <a:t> , 40 are coal based </a:t>
            </a:r>
          </a:p>
          <a:p>
            <a:pPr algn="l">
              <a:lnSpc>
                <a:spcPct val="90000"/>
              </a:lnSpc>
              <a:spcBef>
                <a:spcPct val="50000"/>
              </a:spcBef>
              <a:buFont typeface="Arial" pitchFamily="34" charset="0"/>
              <a:buChar char="•"/>
            </a:pPr>
            <a:r>
              <a:rPr lang="en-US" altLang="zh-CN" sz="1400" b="1" dirty="0" smtClean="0">
                <a:solidFill>
                  <a:schemeClr val="tx1"/>
                </a:solidFill>
                <a:latin typeface="+mj-lt"/>
                <a:ea typeface="DFPKaiShu-GB5" pitchFamily="66" charset="-128"/>
                <a:cs typeface="Helv"/>
              </a:rPr>
              <a:t>Plants under construction are mostly coal fired</a:t>
            </a:r>
          </a:p>
          <a:p>
            <a:pPr algn="l">
              <a:lnSpc>
                <a:spcPct val="90000"/>
              </a:lnSpc>
              <a:spcBef>
                <a:spcPct val="50000"/>
              </a:spcBef>
              <a:buFont typeface="Arial" pitchFamily="34" charset="0"/>
              <a:buChar char="•"/>
            </a:pPr>
            <a:r>
              <a:rPr lang="en-US" altLang="zh-CN" sz="1400" b="1" dirty="0" smtClean="0">
                <a:solidFill>
                  <a:schemeClr val="tx1"/>
                </a:solidFill>
                <a:latin typeface="+mj-lt"/>
                <a:ea typeface="DFPKaiShu-GB5" pitchFamily="66" charset="-128"/>
                <a:cs typeface="Helv"/>
              </a:rPr>
              <a:t>Planned addition of about 40,000MWth 7-% are coal fed and 30% are based on </a:t>
            </a:r>
            <a:r>
              <a:rPr lang="en-US" altLang="zh-CN" sz="1400" b="1" dirty="0" err="1" smtClean="0">
                <a:solidFill>
                  <a:schemeClr val="tx1"/>
                </a:solidFill>
                <a:latin typeface="+mj-lt"/>
                <a:ea typeface="DFPKaiShu-GB5" pitchFamily="66" charset="-128"/>
                <a:cs typeface="Helv"/>
              </a:rPr>
              <a:t>Petcoke</a:t>
            </a:r>
            <a:r>
              <a:rPr lang="en-US" altLang="zh-CN" sz="1400" b="1" dirty="0" smtClean="0">
                <a:solidFill>
                  <a:schemeClr val="tx1"/>
                </a:solidFill>
                <a:latin typeface="+mj-lt"/>
                <a:ea typeface="DFPKaiShu-GB5" pitchFamily="66" charset="-128"/>
                <a:cs typeface="Helv"/>
              </a:rPr>
              <a:t>  </a:t>
            </a:r>
          </a:p>
          <a:p>
            <a:pPr algn="l">
              <a:lnSpc>
                <a:spcPct val="90000"/>
              </a:lnSpc>
              <a:spcBef>
                <a:spcPct val="50000"/>
              </a:spcBef>
            </a:pPr>
            <a:endParaRPr lang="en-US" altLang="zh-CN" sz="1400" b="1" dirty="0">
              <a:solidFill>
                <a:schemeClr val="tx1"/>
              </a:solidFill>
              <a:latin typeface="Helv"/>
              <a:ea typeface="DFPKaiShu-GB5" pitchFamily="66" charset="-128"/>
              <a:cs typeface="Helv"/>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109791" y="4333437"/>
            <a:ext cx="2090588" cy="1708588"/>
          </a:xfrm>
          <a:prstGeom prst="rect">
            <a:avLst/>
          </a:prstGeom>
        </p:spPr>
      </p:pic>
      <p:sp>
        <p:nvSpPr>
          <p:cNvPr id="23" name="Rounded Rectangle 22"/>
          <p:cNvSpPr/>
          <p:nvPr/>
        </p:nvSpPr>
        <p:spPr bwMode="auto">
          <a:xfrm>
            <a:off x="2486213" y="784582"/>
            <a:ext cx="2835087" cy="3927118"/>
          </a:xfrm>
          <a:prstGeom prst="roundRect">
            <a:avLst/>
          </a:prstGeom>
          <a:solidFill>
            <a:srgbClr val="95BAE7">
              <a:alpha val="28000"/>
            </a:srgbClr>
          </a:solidFill>
          <a:ln cap="sq">
            <a:noFill/>
            <a:roun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5000"/>
              </a:lnSpc>
              <a:spcBef>
                <a:spcPct val="0"/>
              </a:spcBef>
              <a:spcAft>
                <a:spcPct val="0"/>
              </a:spcAft>
              <a:buClr>
                <a:schemeClr val="accent1"/>
              </a:buClr>
              <a:buSzTx/>
              <a:buFont typeface="Symbol" pitchFamily="18" charset="2"/>
              <a:buNone/>
              <a:tabLst/>
            </a:pPr>
            <a:r>
              <a:rPr lang="en-US" sz="1600" b="1" dirty="0" smtClean="0">
                <a:solidFill>
                  <a:srgbClr val="0070C0"/>
                </a:solidFill>
                <a:latin typeface="Arial" pitchFamily="34" charset="0"/>
              </a:rPr>
              <a:t>DCL </a:t>
            </a:r>
            <a:r>
              <a:rPr lang="en-US" sz="1600" b="1" dirty="0">
                <a:solidFill>
                  <a:srgbClr val="0070C0"/>
                </a:solidFill>
                <a:latin typeface="Arial" pitchFamily="34" charset="0"/>
              </a:rPr>
              <a:t>(</a:t>
            </a:r>
            <a:r>
              <a:rPr lang="en-US" sz="1600" b="1" dirty="0" smtClean="0">
                <a:solidFill>
                  <a:srgbClr val="0070C0"/>
                </a:solidFill>
                <a:latin typeface="Arial" pitchFamily="34" charset="0"/>
              </a:rPr>
              <a:t>Hydro / direct </a:t>
            </a:r>
            <a:r>
              <a:rPr lang="en-US" sz="1600" b="1" dirty="0">
                <a:solidFill>
                  <a:srgbClr val="0070C0"/>
                </a:solidFill>
                <a:latin typeface="Arial" pitchFamily="34" charset="0"/>
              </a:rPr>
              <a:t>Liquefaction)</a:t>
            </a:r>
          </a:p>
          <a:p>
            <a:pPr marL="0" marR="0" indent="0" algn="l" defTabSz="914400" rtl="0" eaLnBrk="0" fontAlgn="base" latinLnBrk="0" hangingPunct="0">
              <a:lnSpc>
                <a:spcPct val="105000"/>
              </a:lnSpc>
              <a:spcBef>
                <a:spcPct val="0"/>
              </a:spcBef>
              <a:spcAft>
                <a:spcPct val="0"/>
              </a:spcAft>
              <a:buClr>
                <a:schemeClr val="accent1"/>
              </a:buClr>
              <a:buSzTx/>
              <a:buFont typeface="Symbol" pitchFamily="18" charset="2"/>
              <a:buNone/>
              <a:tabLst/>
            </a:pPr>
            <a:r>
              <a:rPr lang="en-US" sz="1400" b="1" dirty="0" smtClean="0">
                <a:solidFill>
                  <a:srgbClr val="0070C0"/>
                </a:solidFill>
                <a:latin typeface="Arial" pitchFamily="34" charset="0"/>
              </a:rPr>
              <a:t> </a:t>
            </a:r>
          </a:p>
          <a:p>
            <a:pPr marL="285750" indent="-285750" algn="l">
              <a:buClr>
                <a:srgbClr val="0070C0"/>
              </a:buClr>
              <a:buFont typeface="Wingdings" panose="05000000000000000000" pitchFamily="2" charset="2"/>
              <a:buChar char="ü"/>
            </a:pPr>
            <a:r>
              <a:rPr lang="en-IN" sz="1400" dirty="0">
                <a:solidFill>
                  <a:schemeClr val="tx1">
                    <a:lumMod val="75000"/>
                    <a:lumOff val="25000"/>
                  </a:schemeClr>
                </a:solidFill>
              </a:rPr>
              <a:t>Bergius </a:t>
            </a:r>
            <a:r>
              <a:rPr lang="en-IN" sz="1400" dirty="0" smtClean="0">
                <a:solidFill>
                  <a:schemeClr val="tx1">
                    <a:lumMod val="75000"/>
                    <a:lumOff val="25000"/>
                  </a:schemeClr>
                </a:solidFill>
              </a:rPr>
              <a:t>IG Process</a:t>
            </a:r>
            <a:endParaRPr lang="en-IN" sz="1400" dirty="0">
              <a:solidFill>
                <a:schemeClr val="tx1">
                  <a:lumMod val="75000"/>
                  <a:lumOff val="25000"/>
                </a:schemeClr>
              </a:solidFill>
            </a:endParaRPr>
          </a:p>
          <a:p>
            <a:pPr marL="285750" indent="-285750" algn="l">
              <a:buClr>
                <a:srgbClr val="0070C0"/>
              </a:buClr>
              <a:buFont typeface="Wingdings" panose="05000000000000000000" pitchFamily="2" charset="2"/>
              <a:buChar char="ü"/>
            </a:pPr>
            <a:r>
              <a:rPr lang="en-IN" sz="1400" dirty="0" smtClean="0">
                <a:solidFill>
                  <a:schemeClr val="tx1">
                    <a:lumMod val="75000"/>
                    <a:lumOff val="25000"/>
                  </a:schemeClr>
                </a:solidFill>
              </a:rPr>
              <a:t>H-Coal Process</a:t>
            </a:r>
          </a:p>
          <a:p>
            <a:pPr marL="285750" indent="-285750" algn="l">
              <a:buClr>
                <a:srgbClr val="0070C0"/>
              </a:buClr>
              <a:buFont typeface="Wingdings" panose="05000000000000000000" pitchFamily="2" charset="2"/>
              <a:buChar char="ü"/>
            </a:pPr>
            <a:r>
              <a:rPr lang="en-IN" sz="1400" dirty="0" smtClean="0">
                <a:solidFill>
                  <a:schemeClr val="tx1">
                    <a:lumMod val="75000"/>
                    <a:lumOff val="25000"/>
                  </a:schemeClr>
                </a:solidFill>
              </a:rPr>
              <a:t>Solvent Refined Coal (SRC-I)</a:t>
            </a:r>
          </a:p>
          <a:p>
            <a:pPr marL="285750" indent="-285750" algn="l">
              <a:buClr>
                <a:srgbClr val="0070C0"/>
              </a:buClr>
              <a:buFont typeface="Wingdings" panose="05000000000000000000" pitchFamily="2" charset="2"/>
              <a:buChar char="ü"/>
            </a:pPr>
            <a:r>
              <a:rPr lang="en-US" sz="1400" dirty="0" smtClean="0">
                <a:solidFill>
                  <a:schemeClr val="tx1">
                    <a:lumMod val="75000"/>
                    <a:lumOff val="25000"/>
                  </a:schemeClr>
                </a:solidFill>
              </a:rPr>
              <a:t>SRC - II</a:t>
            </a:r>
            <a:endParaRPr lang="en-IN" sz="1400" dirty="0" smtClean="0">
              <a:solidFill>
                <a:schemeClr val="tx1">
                  <a:lumMod val="75000"/>
                  <a:lumOff val="25000"/>
                </a:schemeClr>
              </a:solidFill>
            </a:endParaRPr>
          </a:p>
          <a:p>
            <a:pPr marL="285750" indent="-285750" algn="l">
              <a:buClr>
                <a:srgbClr val="0070C0"/>
              </a:buClr>
              <a:buFont typeface="Wingdings" panose="05000000000000000000" pitchFamily="2" charset="2"/>
              <a:buChar char="ü"/>
            </a:pPr>
            <a:r>
              <a:rPr lang="en-IN" sz="1400" dirty="0" smtClean="0">
                <a:solidFill>
                  <a:schemeClr val="tx1">
                    <a:lumMod val="75000"/>
                    <a:lumOff val="25000"/>
                  </a:schemeClr>
                </a:solidFill>
              </a:rPr>
              <a:t>Exxon Donor Solvent (EDS) Process</a:t>
            </a:r>
          </a:p>
          <a:p>
            <a:pPr marL="285750" indent="-285750" algn="l">
              <a:buClr>
                <a:srgbClr val="0070C0"/>
              </a:buClr>
              <a:buFont typeface="Wingdings" panose="05000000000000000000" pitchFamily="2" charset="2"/>
              <a:buChar char="ü"/>
            </a:pPr>
            <a:r>
              <a:rPr lang="en-IN" sz="1400" dirty="0" smtClean="0">
                <a:solidFill>
                  <a:schemeClr val="tx1">
                    <a:lumMod val="75000"/>
                    <a:lumOff val="25000"/>
                  </a:schemeClr>
                </a:solidFill>
              </a:rPr>
              <a:t>Non-integrated Two-Stage </a:t>
            </a:r>
            <a:r>
              <a:rPr lang="en-IN" sz="1400" dirty="0">
                <a:solidFill>
                  <a:schemeClr val="tx1">
                    <a:lumMod val="75000"/>
                    <a:lumOff val="25000"/>
                  </a:schemeClr>
                </a:solidFill>
              </a:rPr>
              <a:t>Liquefaction (NTSL</a:t>
            </a:r>
            <a:r>
              <a:rPr lang="en-IN" sz="1400" dirty="0" smtClean="0">
                <a:solidFill>
                  <a:schemeClr val="tx1">
                    <a:lumMod val="75000"/>
                    <a:lumOff val="25000"/>
                  </a:schemeClr>
                </a:solidFill>
              </a:rPr>
              <a:t>)</a:t>
            </a:r>
          </a:p>
          <a:p>
            <a:pPr marL="285750" indent="-285750" algn="l">
              <a:buClr>
                <a:srgbClr val="0070C0"/>
              </a:buClr>
              <a:buFont typeface="Wingdings" panose="05000000000000000000" pitchFamily="2" charset="2"/>
              <a:buChar char="ü"/>
            </a:pPr>
            <a:r>
              <a:rPr lang="en-US" sz="1400" dirty="0" smtClean="0">
                <a:solidFill>
                  <a:schemeClr val="tx1">
                    <a:lumMod val="75000"/>
                    <a:lumOff val="25000"/>
                  </a:schemeClr>
                </a:solidFill>
              </a:rPr>
              <a:t>Thermal Integrated Two Stage  </a:t>
            </a:r>
            <a:r>
              <a:rPr lang="en-IN" sz="1400" dirty="0">
                <a:solidFill>
                  <a:schemeClr val="tx1">
                    <a:lumMod val="75000"/>
                    <a:lumOff val="25000"/>
                  </a:schemeClr>
                </a:solidFill>
              </a:rPr>
              <a:t>Liquefaction </a:t>
            </a:r>
            <a:r>
              <a:rPr lang="en-IN" sz="1400" dirty="0" smtClean="0">
                <a:solidFill>
                  <a:schemeClr val="tx1">
                    <a:lumMod val="75000"/>
                    <a:lumOff val="25000"/>
                  </a:schemeClr>
                </a:solidFill>
              </a:rPr>
              <a:t>(ITSL)</a:t>
            </a:r>
          </a:p>
          <a:p>
            <a:pPr marL="285750" indent="-285750" algn="l">
              <a:buClr>
                <a:srgbClr val="0070C0"/>
              </a:buClr>
              <a:buFont typeface="Wingdings" panose="05000000000000000000" pitchFamily="2" charset="2"/>
              <a:buChar char="ü"/>
            </a:pPr>
            <a:r>
              <a:rPr lang="en-US" sz="1400" dirty="0" smtClean="0">
                <a:solidFill>
                  <a:schemeClr val="tx1">
                    <a:lumMod val="75000"/>
                    <a:lumOff val="25000"/>
                  </a:schemeClr>
                </a:solidFill>
              </a:rPr>
              <a:t>Catalytic Two Stage </a:t>
            </a:r>
            <a:r>
              <a:rPr lang="en-IN" sz="1400" dirty="0" smtClean="0">
                <a:solidFill>
                  <a:schemeClr val="tx1">
                    <a:lumMod val="75000"/>
                    <a:lumOff val="25000"/>
                  </a:schemeClr>
                </a:solidFill>
              </a:rPr>
              <a:t>Liquefaction (CTSL)</a:t>
            </a:r>
          </a:p>
          <a:p>
            <a:pPr algn="l"/>
            <a:r>
              <a:rPr lang="en-IN" sz="1400" dirty="0" smtClean="0">
                <a:solidFill>
                  <a:sysClr val="windowText" lastClr="000000"/>
                </a:solidFill>
              </a:rPr>
              <a:t> </a:t>
            </a:r>
            <a:endParaRPr kumimoji="0" lang="en-US" sz="1600" b="0" i="0" u="none" strike="noStrike" cap="none" normalizeH="0" baseline="0" dirty="0" smtClean="0">
              <a:ln>
                <a:noFill/>
              </a:ln>
              <a:solidFill>
                <a:schemeClr val="tx1"/>
              </a:solidFill>
              <a:effectLst/>
              <a:latin typeface="Arial" pitchFamily="34" charset="0"/>
            </a:endParaRPr>
          </a:p>
        </p:txBody>
      </p:sp>
      <p:sp>
        <p:nvSpPr>
          <p:cNvPr id="2" name="Title 1"/>
          <p:cNvSpPr>
            <a:spLocks noGrp="1"/>
          </p:cNvSpPr>
          <p:nvPr>
            <p:ph type="title"/>
          </p:nvPr>
        </p:nvSpPr>
        <p:spPr>
          <a:xfrm>
            <a:off x="80961" y="116171"/>
            <a:ext cx="3561141" cy="522415"/>
          </a:xfrm>
        </p:spPr>
        <p:txBody>
          <a:bodyPr/>
          <a:lstStyle/>
          <a:p>
            <a:r>
              <a:rPr lang="en-US" sz="2800" dirty="0" smtClean="0">
                <a:solidFill>
                  <a:schemeClr val="tx1"/>
                </a:solidFill>
              </a:rPr>
              <a:t>Coal technologies</a:t>
            </a:r>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40</a:t>
            </a:fld>
            <a:endParaRPr lang="en-US"/>
          </a:p>
        </p:txBody>
      </p:sp>
      <p:sp>
        <p:nvSpPr>
          <p:cNvPr id="21" name="Rounded Rectangle 20"/>
          <p:cNvSpPr/>
          <p:nvPr/>
        </p:nvSpPr>
        <p:spPr bwMode="auto">
          <a:xfrm>
            <a:off x="5389434" y="810866"/>
            <a:ext cx="2323899" cy="4845061"/>
          </a:xfrm>
          <a:prstGeom prst="roundRect">
            <a:avLst/>
          </a:prstGeom>
          <a:solidFill>
            <a:srgbClr val="95BAE7">
              <a:alpha val="28000"/>
            </a:srgbClr>
          </a:solidFill>
          <a:ln cap="sq">
            <a:noFill/>
            <a:roun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l"/>
            <a:r>
              <a:rPr lang="en-US" sz="1600" b="1" dirty="0" smtClean="0">
                <a:solidFill>
                  <a:srgbClr val="0070C0"/>
                </a:solidFill>
                <a:latin typeface="Arial" pitchFamily="34" charset="0"/>
              </a:rPr>
              <a:t>ICL (Indirect liquefaction)</a:t>
            </a:r>
          </a:p>
          <a:p>
            <a:pPr algn="l"/>
            <a:r>
              <a:rPr lang="en-US" sz="1600" dirty="0" smtClean="0">
                <a:solidFill>
                  <a:srgbClr val="0070C0"/>
                </a:solidFill>
                <a:latin typeface="Arial" pitchFamily="34" charset="0"/>
              </a:rPr>
              <a:t>Entrained </a:t>
            </a:r>
            <a:r>
              <a:rPr lang="en-US" sz="1600" dirty="0">
                <a:solidFill>
                  <a:srgbClr val="0070C0"/>
                </a:solidFill>
                <a:latin typeface="Arial" pitchFamily="34" charset="0"/>
              </a:rPr>
              <a:t>Bed</a:t>
            </a:r>
          </a:p>
          <a:p>
            <a:pPr algn="l"/>
            <a:r>
              <a:rPr lang="en-IN" sz="1400" dirty="0">
                <a:solidFill>
                  <a:schemeClr val="tx1">
                    <a:lumMod val="85000"/>
                    <a:lumOff val="15000"/>
                  </a:schemeClr>
                </a:solidFill>
                <a:latin typeface="Arial" pitchFamily="34" charset="0"/>
              </a:rPr>
              <a:t>GE, UDHE, Shell, MHI, CB&amp;I (</a:t>
            </a:r>
            <a:r>
              <a:rPr lang="en-IN" i="1" dirty="0">
                <a:solidFill>
                  <a:schemeClr val="tx1">
                    <a:lumMod val="85000"/>
                    <a:lumOff val="15000"/>
                  </a:schemeClr>
                </a:solidFill>
                <a:latin typeface="Arial" pitchFamily="34" charset="0"/>
              </a:rPr>
              <a:t>erstwhile Philips 66)</a:t>
            </a:r>
            <a:r>
              <a:rPr lang="en-IN" sz="1400" dirty="0">
                <a:solidFill>
                  <a:schemeClr val="tx1">
                    <a:lumMod val="85000"/>
                    <a:lumOff val="15000"/>
                  </a:schemeClr>
                </a:solidFill>
                <a:latin typeface="Arial" pitchFamily="34" charset="0"/>
              </a:rPr>
              <a:t>, Siemens, MHI, OMB, MCSG, TPRI, HTL, Tsinghua, EAGLE etc</a:t>
            </a:r>
          </a:p>
          <a:p>
            <a:pPr algn="l"/>
            <a:r>
              <a:rPr lang="en-US" sz="1600" dirty="0">
                <a:solidFill>
                  <a:srgbClr val="0070C0"/>
                </a:solidFill>
                <a:latin typeface="Arial" pitchFamily="34" charset="0"/>
              </a:rPr>
              <a:t>Fluidized Bed</a:t>
            </a:r>
          </a:p>
          <a:p>
            <a:pPr algn="l"/>
            <a:r>
              <a:rPr lang="en-IN" sz="1400" dirty="0">
                <a:solidFill>
                  <a:schemeClr val="tx1">
                    <a:lumMod val="85000"/>
                    <a:lumOff val="15000"/>
                  </a:schemeClr>
                </a:solidFill>
                <a:latin typeface="Arial" pitchFamily="34" charset="0"/>
              </a:rPr>
              <a:t>UDHE (</a:t>
            </a:r>
            <a:r>
              <a:rPr lang="en-IN" i="1" dirty="0">
                <a:solidFill>
                  <a:schemeClr val="tx1">
                    <a:lumMod val="85000"/>
                    <a:lumOff val="15000"/>
                  </a:schemeClr>
                </a:solidFill>
                <a:latin typeface="Arial" pitchFamily="34" charset="0"/>
              </a:rPr>
              <a:t>erstwhile HTW</a:t>
            </a:r>
            <a:r>
              <a:rPr lang="en-IN" sz="1400" dirty="0">
                <a:solidFill>
                  <a:schemeClr val="tx1">
                    <a:lumMod val="85000"/>
                    <a:lumOff val="15000"/>
                  </a:schemeClr>
                </a:solidFill>
                <a:latin typeface="Arial" pitchFamily="34" charset="0"/>
              </a:rPr>
              <a:t>), U-gas, KBR, Great point energy</a:t>
            </a:r>
          </a:p>
          <a:p>
            <a:pPr algn="l"/>
            <a:r>
              <a:rPr lang="en-US" sz="1600" dirty="0">
                <a:solidFill>
                  <a:srgbClr val="0070C0"/>
                </a:solidFill>
                <a:latin typeface="Arial" pitchFamily="34" charset="0"/>
              </a:rPr>
              <a:t>Moving/Fixed Bed</a:t>
            </a:r>
          </a:p>
          <a:p>
            <a:pPr algn="l"/>
            <a:r>
              <a:rPr lang="en-IN" sz="1400" dirty="0" smtClean="0">
                <a:solidFill>
                  <a:schemeClr val="tx1">
                    <a:lumMod val="85000"/>
                    <a:lumOff val="15000"/>
                  </a:schemeClr>
                </a:solidFill>
                <a:latin typeface="Arial" pitchFamily="34" charset="0"/>
              </a:rPr>
              <a:t>SASOL </a:t>
            </a:r>
            <a:r>
              <a:rPr lang="en-IN" sz="1400" dirty="0">
                <a:solidFill>
                  <a:schemeClr val="tx1">
                    <a:lumMod val="85000"/>
                    <a:lumOff val="15000"/>
                  </a:schemeClr>
                </a:solidFill>
                <a:latin typeface="Arial" pitchFamily="34" charset="0"/>
              </a:rPr>
              <a:t>/ Lurgi , BGL, </a:t>
            </a:r>
            <a:r>
              <a:rPr lang="en-IN" sz="1400" dirty="0" smtClean="0">
                <a:solidFill>
                  <a:schemeClr val="tx1">
                    <a:lumMod val="85000"/>
                    <a:lumOff val="15000"/>
                  </a:schemeClr>
                </a:solidFill>
                <a:latin typeface="Arial" pitchFamily="34" charset="0"/>
              </a:rPr>
              <a:t>SEDIN</a:t>
            </a:r>
          </a:p>
          <a:p>
            <a:pPr algn="l"/>
            <a:r>
              <a:rPr lang="en-US" sz="1600" dirty="0">
                <a:solidFill>
                  <a:srgbClr val="0070C0"/>
                </a:solidFill>
                <a:latin typeface="Arial" pitchFamily="34" charset="0"/>
              </a:rPr>
              <a:t>Plasma Gasification</a:t>
            </a:r>
          </a:p>
          <a:p>
            <a:pPr algn="l"/>
            <a:endParaRPr lang="en-US" sz="1400" dirty="0">
              <a:solidFill>
                <a:schemeClr val="tx1">
                  <a:lumMod val="85000"/>
                  <a:lumOff val="15000"/>
                </a:schemeClr>
              </a:solidFill>
              <a:latin typeface="Arial" pitchFamily="34" charset="0"/>
            </a:endParaRPr>
          </a:p>
          <a:p>
            <a:pPr algn="l"/>
            <a:endParaRPr lang="en-US" sz="1400" b="1" dirty="0">
              <a:solidFill>
                <a:schemeClr val="tx1"/>
              </a:solidFill>
              <a:latin typeface="Arial" pitchFamily="34" charset="0"/>
            </a:endParaRPr>
          </a:p>
        </p:txBody>
      </p:sp>
      <p:sp>
        <p:nvSpPr>
          <p:cNvPr id="22" name="Rounded Rectangle 21"/>
          <p:cNvSpPr/>
          <p:nvPr/>
        </p:nvSpPr>
        <p:spPr bwMode="auto">
          <a:xfrm>
            <a:off x="7787034" y="3596408"/>
            <a:ext cx="2026941" cy="1070336"/>
          </a:xfrm>
          <a:prstGeom prst="roundRect">
            <a:avLst/>
          </a:prstGeom>
          <a:solidFill>
            <a:srgbClr val="95BAE7">
              <a:alpha val="28000"/>
            </a:srgbClr>
          </a:solidFill>
          <a:ln cap="sq">
            <a:noFill/>
            <a:roun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l"/>
            <a:r>
              <a:rPr lang="en-US" sz="1600" b="1" dirty="0" smtClean="0">
                <a:solidFill>
                  <a:srgbClr val="0070C0"/>
                </a:solidFill>
                <a:latin typeface="Arial" pitchFamily="34" charset="0"/>
              </a:rPr>
              <a:t>UCG</a:t>
            </a:r>
          </a:p>
          <a:p>
            <a:pPr algn="l"/>
            <a:endParaRPr lang="en-US" sz="1600" b="1" dirty="0">
              <a:solidFill>
                <a:srgbClr val="0070C0"/>
              </a:solidFill>
              <a:latin typeface="Arial" pitchFamily="34" charset="0"/>
            </a:endParaRPr>
          </a:p>
        </p:txBody>
      </p:sp>
      <p:sp>
        <p:nvSpPr>
          <p:cNvPr id="13" name="Rounded Rectangle 12"/>
          <p:cNvSpPr/>
          <p:nvPr/>
        </p:nvSpPr>
        <p:spPr bwMode="auto">
          <a:xfrm>
            <a:off x="43380" y="810866"/>
            <a:ext cx="2374699" cy="3447235"/>
          </a:xfrm>
          <a:prstGeom prst="roundRect">
            <a:avLst/>
          </a:prstGeom>
          <a:solidFill>
            <a:srgbClr val="95BAE7">
              <a:alpha val="28000"/>
            </a:srgbClr>
          </a:solidFill>
          <a:ln cap="sq">
            <a:noFill/>
            <a:roun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l"/>
            <a:r>
              <a:rPr lang="en-US" sz="1600" b="1" dirty="0">
                <a:solidFill>
                  <a:srgbClr val="0070C0"/>
                </a:solidFill>
                <a:latin typeface="Arial" pitchFamily="34" charset="0"/>
              </a:rPr>
              <a:t>Coal </a:t>
            </a:r>
            <a:r>
              <a:rPr lang="en-US" sz="1600" b="1" dirty="0" smtClean="0">
                <a:solidFill>
                  <a:srgbClr val="0070C0"/>
                </a:solidFill>
                <a:latin typeface="Arial" pitchFamily="34" charset="0"/>
              </a:rPr>
              <a:t>Pyrolysis</a:t>
            </a:r>
          </a:p>
          <a:p>
            <a:pPr algn="l"/>
            <a:endParaRPr lang="en-US" sz="1600" b="1" dirty="0">
              <a:solidFill>
                <a:srgbClr val="0070C0"/>
              </a:solidFill>
              <a:latin typeface="Arial" pitchFamily="34" charset="0"/>
            </a:endParaRPr>
          </a:p>
          <a:p>
            <a:pPr marL="285750" indent="-285750" algn="l">
              <a:buClr>
                <a:srgbClr val="0070C0"/>
              </a:buClr>
              <a:buFont typeface="Wingdings" panose="05000000000000000000" pitchFamily="2" charset="2"/>
              <a:buChar char="ü"/>
            </a:pPr>
            <a:r>
              <a:rPr lang="en-IN" sz="1400" dirty="0">
                <a:solidFill>
                  <a:schemeClr val="tx1">
                    <a:lumMod val="75000"/>
                    <a:lumOff val="25000"/>
                  </a:schemeClr>
                </a:solidFill>
              </a:rPr>
              <a:t>COED (Char-Oil-Energy Development) process (FMC Corporation)</a:t>
            </a:r>
          </a:p>
          <a:p>
            <a:pPr marL="285750" indent="-285750" algn="l">
              <a:buClr>
                <a:srgbClr val="0070C0"/>
              </a:buClr>
              <a:buFont typeface="Wingdings" panose="05000000000000000000" pitchFamily="2" charset="2"/>
              <a:buChar char="ü"/>
            </a:pPr>
            <a:r>
              <a:rPr lang="en-IN" sz="1400" dirty="0">
                <a:solidFill>
                  <a:schemeClr val="tx1">
                    <a:lumMod val="75000"/>
                    <a:lumOff val="25000"/>
                  </a:schemeClr>
                </a:solidFill>
              </a:rPr>
              <a:t>TOSCOAL process</a:t>
            </a:r>
          </a:p>
          <a:p>
            <a:pPr marL="285750" indent="-285750" algn="l">
              <a:buClr>
                <a:srgbClr val="0070C0"/>
              </a:buClr>
              <a:buFont typeface="Wingdings" panose="05000000000000000000" pitchFamily="2" charset="2"/>
              <a:buChar char="ü"/>
            </a:pPr>
            <a:r>
              <a:rPr lang="pt-BR" sz="1400" dirty="0">
                <a:solidFill>
                  <a:schemeClr val="tx1">
                    <a:lumMod val="75000"/>
                    <a:lumOff val="25000"/>
                  </a:schemeClr>
                </a:solidFill>
              </a:rPr>
              <a:t>Lurgi Ruhrgas Process</a:t>
            </a:r>
          </a:p>
          <a:p>
            <a:pPr marL="285750" indent="-285750" algn="l">
              <a:buClr>
                <a:srgbClr val="0070C0"/>
              </a:buClr>
              <a:buFont typeface="Wingdings" panose="05000000000000000000" pitchFamily="2" charset="2"/>
              <a:buChar char="ü"/>
            </a:pPr>
            <a:r>
              <a:rPr lang="en-IN" sz="1400" dirty="0">
                <a:solidFill>
                  <a:schemeClr val="tx1">
                    <a:lumMod val="75000"/>
                    <a:lumOff val="25000"/>
                  </a:schemeClr>
                </a:solidFill>
              </a:rPr>
              <a:t>Occidental Flash Pyrolysis</a:t>
            </a:r>
          </a:p>
          <a:p>
            <a:pPr marL="285750" indent="-285750" algn="l">
              <a:buClr>
                <a:srgbClr val="0070C0"/>
              </a:buClr>
              <a:buFont typeface="Wingdings" panose="05000000000000000000" pitchFamily="2" charset="2"/>
              <a:buChar char="ü"/>
            </a:pPr>
            <a:r>
              <a:rPr lang="en-IN" sz="1400" dirty="0">
                <a:solidFill>
                  <a:schemeClr val="tx1">
                    <a:lumMod val="75000"/>
                    <a:lumOff val="25000"/>
                  </a:schemeClr>
                </a:solidFill>
              </a:rPr>
              <a:t>Clean Coke Process</a:t>
            </a:r>
          </a:p>
          <a:p>
            <a:pPr marL="285750" indent="-285750" algn="l">
              <a:buClr>
                <a:srgbClr val="0070C0"/>
              </a:buClr>
              <a:buFont typeface="Wingdings" panose="05000000000000000000" pitchFamily="2" charset="2"/>
              <a:buChar char="ü"/>
            </a:pPr>
            <a:r>
              <a:rPr lang="en-IN" sz="1400" dirty="0">
                <a:solidFill>
                  <a:schemeClr val="tx1">
                    <a:lumMod val="75000"/>
                    <a:lumOff val="25000"/>
                  </a:schemeClr>
                </a:solidFill>
              </a:rPr>
              <a:t>COALCON process</a:t>
            </a:r>
          </a:p>
        </p:txBody>
      </p:sp>
      <p:sp>
        <p:nvSpPr>
          <p:cNvPr id="43" name="Rounded Rectangle 42"/>
          <p:cNvSpPr/>
          <p:nvPr/>
        </p:nvSpPr>
        <p:spPr bwMode="auto">
          <a:xfrm>
            <a:off x="7809258" y="4781298"/>
            <a:ext cx="1982492" cy="801407"/>
          </a:xfrm>
          <a:prstGeom prst="roundRect">
            <a:avLst/>
          </a:prstGeom>
          <a:solidFill>
            <a:srgbClr val="95BAE7">
              <a:alpha val="28000"/>
            </a:srgbClr>
          </a:solidFill>
          <a:ln cap="sq">
            <a:noFill/>
            <a:roun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l"/>
            <a:r>
              <a:rPr lang="en-IN" sz="1600" b="1" dirty="0" smtClean="0">
                <a:solidFill>
                  <a:srgbClr val="0070C0"/>
                </a:solidFill>
                <a:latin typeface="Arial" pitchFamily="34" charset="0"/>
              </a:rPr>
              <a:t>Direct Coal (bio-) Conversion</a:t>
            </a:r>
            <a:endParaRPr lang="en-US" sz="1600" b="1" dirty="0">
              <a:solidFill>
                <a:srgbClr val="0070C0"/>
              </a:solidFill>
              <a:latin typeface="Arial" pitchFamily="34" charset="0"/>
            </a:endParaRPr>
          </a:p>
        </p:txBody>
      </p:sp>
      <p:sp>
        <p:nvSpPr>
          <p:cNvPr id="3" name="Oval 2"/>
          <p:cNvSpPr/>
          <p:nvPr/>
        </p:nvSpPr>
        <p:spPr bwMode="auto">
          <a:xfrm rot="5400000">
            <a:off x="2562197" y="1429417"/>
            <a:ext cx="2525977" cy="1925426"/>
          </a:xfrm>
          <a:prstGeom prst="ellipse">
            <a:avLst/>
          </a:prstGeom>
          <a:solidFill>
            <a:srgbClr val="FFFF00">
              <a:alpha val="14000"/>
            </a:srgbClr>
          </a:solid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smtClean="0">
              <a:ln>
                <a:noFill/>
              </a:ln>
              <a:solidFill>
                <a:schemeClr val="bg1"/>
              </a:solidFill>
              <a:effectLst/>
              <a:latin typeface="Arial" pitchFamily="34" charset="0"/>
            </a:endParaRPr>
          </a:p>
        </p:txBody>
      </p:sp>
      <p:sp>
        <p:nvSpPr>
          <p:cNvPr id="10" name="Rounded Rectangle 9"/>
          <p:cNvSpPr/>
          <p:nvPr/>
        </p:nvSpPr>
        <p:spPr bwMode="auto">
          <a:xfrm>
            <a:off x="7764133" y="810866"/>
            <a:ext cx="2089480" cy="1159602"/>
          </a:xfrm>
          <a:prstGeom prst="roundRect">
            <a:avLst/>
          </a:prstGeom>
          <a:solidFill>
            <a:srgbClr val="95BAE7">
              <a:alpha val="28000"/>
            </a:srgbClr>
          </a:solidFill>
          <a:ln cap="sq">
            <a:noFill/>
            <a:roun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l"/>
            <a:r>
              <a:rPr lang="en-US" sz="1600" b="1" dirty="0" smtClean="0">
                <a:solidFill>
                  <a:srgbClr val="0070C0"/>
                </a:solidFill>
                <a:latin typeface="Arial" pitchFamily="34" charset="0"/>
              </a:rPr>
              <a:t>Catalytic Gasification</a:t>
            </a:r>
          </a:p>
          <a:p>
            <a:pPr marL="285750" indent="-285750" algn="l">
              <a:buClr>
                <a:srgbClr val="0070C0"/>
              </a:buClr>
              <a:buFont typeface="Wingdings" panose="05000000000000000000" pitchFamily="2" charset="2"/>
              <a:buChar char="ü"/>
            </a:pPr>
            <a:r>
              <a:rPr lang="en-IN" sz="1400" dirty="0" smtClean="0">
                <a:solidFill>
                  <a:schemeClr val="tx1">
                    <a:lumMod val="75000"/>
                    <a:lumOff val="25000"/>
                  </a:schemeClr>
                </a:solidFill>
              </a:rPr>
              <a:t>Research </a:t>
            </a:r>
            <a:r>
              <a:rPr lang="en-IN" sz="1400" dirty="0">
                <a:solidFill>
                  <a:schemeClr val="tx1">
                    <a:lumMod val="75000"/>
                    <a:lumOff val="25000"/>
                  </a:schemeClr>
                </a:solidFill>
              </a:rPr>
              <a:t>Triangle Institute (RTI)</a:t>
            </a:r>
            <a:endParaRPr lang="en-US" sz="1400" dirty="0">
              <a:solidFill>
                <a:schemeClr val="tx1">
                  <a:lumMod val="75000"/>
                  <a:lumOff val="25000"/>
                </a:schemeClr>
              </a:solidFill>
            </a:endParaRPr>
          </a:p>
        </p:txBody>
      </p:sp>
      <p:sp>
        <p:nvSpPr>
          <p:cNvPr id="11" name="Rounded Rectangle 10"/>
          <p:cNvSpPr/>
          <p:nvPr/>
        </p:nvSpPr>
        <p:spPr bwMode="auto">
          <a:xfrm>
            <a:off x="7764133" y="2081288"/>
            <a:ext cx="2089480" cy="1404300"/>
          </a:xfrm>
          <a:prstGeom prst="roundRect">
            <a:avLst/>
          </a:prstGeom>
          <a:solidFill>
            <a:srgbClr val="95BAE7">
              <a:alpha val="28000"/>
            </a:srgbClr>
          </a:solidFill>
          <a:ln cap="sq">
            <a:noFill/>
            <a:roun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l"/>
            <a:r>
              <a:rPr lang="en-US" sz="1600" b="1" dirty="0" smtClean="0">
                <a:solidFill>
                  <a:srgbClr val="0070C0"/>
                </a:solidFill>
                <a:latin typeface="Arial" pitchFamily="34" charset="0"/>
              </a:rPr>
              <a:t>Hydrogasification</a:t>
            </a:r>
          </a:p>
          <a:p>
            <a:pPr marL="285750" indent="-285750" algn="l">
              <a:buClr>
                <a:srgbClr val="0070C0"/>
              </a:buClr>
              <a:buFont typeface="Wingdings" panose="05000000000000000000" pitchFamily="2" charset="2"/>
              <a:buChar char="ü"/>
            </a:pPr>
            <a:r>
              <a:rPr lang="en-IN" sz="1400" dirty="0">
                <a:solidFill>
                  <a:schemeClr val="tx1">
                    <a:lumMod val="75000"/>
                    <a:lumOff val="25000"/>
                  </a:schemeClr>
                </a:solidFill>
              </a:rPr>
              <a:t>Greatpoint Energy</a:t>
            </a:r>
          </a:p>
          <a:p>
            <a:pPr marL="285750" indent="-285750" algn="l">
              <a:buClr>
                <a:srgbClr val="0070C0"/>
              </a:buClr>
              <a:buFont typeface="Wingdings" panose="05000000000000000000" pitchFamily="2" charset="2"/>
              <a:buChar char="ü"/>
            </a:pPr>
            <a:r>
              <a:rPr lang="en-IN" sz="1400" dirty="0">
                <a:solidFill>
                  <a:schemeClr val="tx1">
                    <a:lumMod val="75000"/>
                    <a:lumOff val="25000"/>
                  </a:schemeClr>
                </a:solidFill>
              </a:rPr>
              <a:t>Research Triangle Institute (RTI)</a:t>
            </a:r>
            <a:endParaRPr lang="en-US" sz="1400" dirty="0">
              <a:solidFill>
                <a:schemeClr val="tx1">
                  <a:lumMod val="75000"/>
                  <a:lumOff val="25000"/>
                </a:schemeClr>
              </a:solidFill>
            </a:endParaRPr>
          </a:p>
        </p:txBody>
      </p:sp>
      <p:sp>
        <p:nvSpPr>
          <p:cNvPr id="5" name="Rectangle 4"/>
          <p:cNvSpPr/>
          <p:nvPr/>
        </p:nvSpPr>
        <p:spPr>
          <a:xfrm>
            <a:off x="372076" y="4679444"/>
            <a:ext cx="1314147" cy="674031"/>
          </a:xfrm>
          <a:prstGeom prst="rect">
            <a:avLst/>
          </a:prstGeom>
        </p:spPr>
        <p:txBody>
          <a:bodyPr wrap="square">
            <a:spAutoFit/>
          </a:bodyPr>
          <a:lstStyle/>
          <a:p>
            <a:r>
              <a:rPr lang="en-US" i="1" dirty="0" smtClean="0">
                <a:solidFill>
                  <a:schemeClr val="accent1"/>
                </a:solidFill>
              </a:rPr>
              <a:t>Mixed bag of coal technologies</a:t>
            </a:r>
            <a:endParaRPr lang="en-IN" i="1" dirty="0">
              <a:solidFill>
                <a:schemeClr val="accent1"/>
              </a:solidFill>
            </a:endParaRPr>
          </a:p>
        </p:txBody>
      </p:sp>
    </p:spTree>
    <p:extLst>
      <p:ext uri="{BB962C8B-B14F-4D97-AF65-F5344CB8AC3E}">
        <p14:creationId xmlns:p14="http://schemas.microsoft.com/office/powerpoint/2010/main" val="3843935774"/>
      </p:ext>
    </p:extLst>
  </p:cSld>
  <p:clrMapOvr>
    <a:masterClrMapping/>
  </p:clrMapOvr>
  <p:transition spd="slow" advTm="1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612" y="147448"/>
            <a:ext cx="6074888" cy="462079"/>
          </a:xfrm>
        </p:spPr>
        <p:txBody>
          <a:bodyPr/>
          <a:lstStyle/>
          <a:p>
            <a:r>
              <a:rPr lang="en-US" sz="2400" dirty="0">
                <a:solidFill>
                  <a:schemeClr val="tx1"/>
                </a:solidFill>
              </a:rPr>
              <a:t>Gasification in China </a:t>
            </a:r>
            <a:r>
              <a:rPr lang="en-US" sz="2400" i="1" dirty="0" smtClean="0"/>
              <a:t>	</a:t>
            </a:r>
            <a:endParaRPr lang="en-IN" sz="2400" i="1" dirty="0"/>
          </a:p>
        </p:txBody>
      </p:sp>
      <p:graphicFrame>
        <p:nvGraphicFramePr>
          <p:cNvPr id="5" name="Table 4"/>
          <p:cNvGraphicFramePr>
            <a:graphicFrameLocks noGrp="1"/>
          </p:cNvGraphicFramePr>
          <p:nvPr>
            <p:extLst/>
          </p:nvPr>
        </p:nvGraphicFramePr>
        <p:xfrm>
          <a:off x="171700" y="841387"/>
          <a:ext cx="4588989" cy="4669514"/>
        </p:xfrm>
        <a:graphic>
          <a:graphicData uri="http://schemas.openxmlformats.org/drawingml/2006/table">
            <a:tbl>
              <a:tblPr>
                <a:tableStyleId>{5C22544A-7EE6-4342-B048-85BDC9FD1C3A}</a:tableStyleId>
              </a:tblPr>
              <a:tblGrid>
                <a:gridCol w="2076512"/>
                <a:gridCol w="735561"/>
                <a:gridCol w="914562"/>
                <a:gridCol w="862354"/>
              </a:tblGrid>
              <a:tr h="205457">
                <a:tc>
                  <a:txBody>
                    <a:bodyPr/>
                    <a:lstStyle/>
                    <a:p>
                      <a:pPr algn="ctr" fontAlgn="ctr"/>
                      <a:r>
                        <a:rPr lang="en-IN" sz="1600" u="none" strike="noStrike" dirty="0">
                          <a:effectLst/>
                        </a:rPr>
                        <a:t>Completed</a:t>
                      </a: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dirty="0" smtClean="0">
                          <a:effectLst/>
                        </a:rPr>
                        <a:t>117</a:t>
                      </a: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GE</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32</a:t>
                      </a:r>
                      <a:endParaRPr lang="en-IN" sz="1600" b="0" i="0" u="none" strike="noStrike">
                        <a:solidFill>
                          <a:srgbClr val="000000"/>
                        </a:solidFill>
                        <a:effectLst/>
                        <a:latin typeface="Calibri" panose="020F0502020204030204" pitchFamily="34" charset="0"/>
                      </a:endParaRPr>
                    </a:p>
                  </a:txBody>
                  <a:tcPr marL="2611" marR="2611" marT="2611" marB="0" anchor="ctr"/>
                </a:tc>
              </a:tr>
              <a:tr h="205457">
                <a:tc>
                  <a:txBody>
                    <a:bodyPr/>
                    <a:lstStyle/>
                    <a:p>
                      <a:pPr algn="ctr" fontAlgn="ctr"/>
                      <a:r>
                        <a:rPr lang="en-IN" sz="1600" u="none" strike="noStrike">
                          <a:effectLst/>
                        </a:rPr>
                        <a:t>Construction </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60</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dirty="0">
                          <a:effectLst/>
                        </a:rPr>
                        <a:t>Lurgi</a:t>
                      </a: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10</a:t>
                      </a:r>
                      <a:endParaRPr lang="en-IN" sz="1600" b="0" i="0" u="none" strike="noStrike">
                        <a:solidFill>
                          <a:srgbClr val="000000"/>
                        </a:solidFill>
                        <a:effectLst/>
                        <a:latin typeface="Calibri" panose="020F0502020204030204" pitchFamily="34" charset="0"/>
                      </a:endParaRPr>
                    </a:p>
                  </a:txBody>
                  <a:tcPr marL="2611" marR="2611" marT="2611" marB="0" anchor="ctr"/>
                </a:tc>
              </a:tr>
              <a:tr h="205457">
                <a:tc>
                  <a:txBody>
                    <a:bodyPr/>
                    <a:lstStyle/>
                    <a:p>
                      <a:pPr algn="ctr" fontAlgn="ctr"/>
                      <a:r>
                        <a:rPr lang="en-IN" sz="1600" u="none" strike="noStrike">
                          <a:effectLst/>
                        </a:rPr>
                        <a:t>Contract not implemented</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4</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Shell</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25</a:t>
                      </a:r>
                      <a:endParaRPr lang="en-IN" sz="1600" b="0" i="0" u="none" strike="noStrike">
                        <a:solidFill>
                          <a:srgbClr val="000000"/>
                        </a:solidFill>
                        <a:effectLst/>
                        <a:latin typeface="Calibri" panose="020F0502020204030204" pitchFamily="34" charset="0"/>
                      </a:endParaRPr>
                    </a:p>
                  </a:txBody>
                  <a:tcPr marL="2611" marR="2611" marT="2611" marB="0" anchor="ctr"/>
                </a:tc>
              </a:tr>
              <a:tr h="205457">
                <a:tc>
                  <a:txBody>
                    <a:bodyPr/>
                    <a:lstStyle/>
                    <a:p>
                      <a:pPr algn="ctr" fontAlgn="ctr"/>
                      <a:r>
                        <a:rPr lang="en-IN" sz="1600" u="none" strike="noStrike">
                          <a:effectLst/>
                        </a:rPr>
                        <a:t>Design</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1</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Siemens</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7</a:t>
                      </a:r>
                      <a:endParaRPr lang="en-IN" sz="1600" b="0" i="0" u="none" strike="noStrike">
                        <a:solidFill>
                          <a:srgbClr val="000000"/>
                        </a:solidFill>
                        <a:effectLst/>
                        <a:latin typeface="Calibri" panose="020F0502020204030204" pitchFamily="34" charset="0"/>
                      </a:endParaRPr>
                    </a:p>
                  </a:txBody>
                  <a:tcPr marL="2611" marR="2611" marT="2611" marB="0" anchor="ctr"/>
                </a:tc>
              </a:tr>
              <a:tr h="205457">
                <a:tc>
                  <a:txBody>
                    <a:bodyPr/>
                    <a:lstStyle/>
                    <a:p>
                      <a:pPr algn="ctr" fontAlgn="ctr"/>
                      <a:r>
                        <a:rPr lang="en-IN" sz="1600" u="none" strike="noStrike" dirty="0">
                          <a:effectLst/>
                        </a:rPr>
                        <a:t>Discontinued</a:t>
                      </a: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2</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BGL</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dirty="0">
                          <a:effectLst/>
                        </a:rPr>
                        <a:t>4</a:t>
                      </a:r>
                      <a:endParaRPr lang="en-IN" sz="1600" b="0" i="0" u="none" strike="noStrike" dirty="0">
                        <a:solidFill>
                          <a:srgbClr val="000000"/>
                        </a:solidFill>
                        <a:effectLst/>
                        <a:latin typeface="Calibri" panose="020F0502020204030204" pitchFamily="34" charset="0"/>
                      </a:endParaRPr>
                    </a:p>
                  </a:txBody>
                  <a:tcPr marL="2611" marR="2611" marT="2611" marB="0" anchor="ctr"/>
                </a:tc>
              </a:tr>
              <a:tr h="205457">
                <a:tc>
                  <a:txBody>
                    <a:bodyPr/>
                    <a:lstStyle/>
                    <a:p>
                      <a:pPr algn="ctr" fontAlgn="ctr"/>
                      <a:r>
                        <a:rPr lang="en-IN" sz="1600" u="none" strike="noStrike" dirty="0">
                          <a:effectLst/>
                        </a:rPr>
                        <a:t>Engg Completed</a:t>
                      </a: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1</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U Gas</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2</a:t>
                      </a:r>
                      <a:endParaRPr lang="en-IN" sz="1600" b="0" i="0" u="none" strike="noStrike">
                        <a:solidFill>
                          <a:srgbClr val="000000"/>
                        </a:solidFill>
                        <a:effectLst/>
                        <a:latin typeface="Calibri" panose="020F0502020204030204" pitchFamily="34" charset="0"/>
                      </a:endParaRPr>
                    </a:p>
                  </a:txBody>
                  <a:tcPr marL="2611" marR="2611" marT="2611" marB="0" anchor="ctr"/>
                </a:tc>
              </a:tr>
              <a:tr h="408430">
                <a:tc>
                  <a:txBody>
                    <a:bodyPr/>
                    <a:lstStyle/>
                    <a:p>
                      <a:pPr algn="ctr" fontAlgn="ctr"/>
                      <a:r>
                        <a:rPr lang="en-IN" sz="1600" u="none" strike="noStrike">
                          <a:effectLst/>
                        </a:rPr>
                        <a:t>Licensing</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1</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TRIG (KBR)</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dirty="0">
                          <a:effectLst/>
                        </a:rPr>
                        <a:t>2</a:t>
                      </a:r>
                      <a:endParaRPr lang="en-IN" sz="1600" b="0" i="0" u="none" strike="noStrike" dirty="0">
                        <a:solidFill>
                          <a:srgbClr val="000000"/>
                        </a:solidFill>
                        <a:effectLst/>
                        <a:latin typeface="Calibri" panose="020F0502020204030204" pitchFamily="34" charset="0"/>
                      </a:endParaRPr>
                    </a:p>
                  </a:txBody>
                  <a:tcPr marL="2611" marR="2611" marT="2611" marB="0" anchor="ctr"/>
                </a:tc>
              </a:tr>
              <a:tr h="234453">
                <a:tc>
                  <a:txBody>
                    <a:bodyPr/>
                    <a:lstStyle/>
                    <a:p>
                      <a:pPr algn="ctr" fontAlgn="ctr"/>
                      <a:r>
                        <a:rPr lang="en-IN" sz="1600" b="1" u="none" strike="noStrike" dirty="0">
                          <a:effectLst/>
                        </a:rPr>
                        <a:t>Total</a:t>
                      </a:r>
                      <a:endParaRPr lang="en-IN" sz="1600" b="1"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b="1" u="none" strike="noStrike" dirty="0" smtClean="0">
                          <a:effectLst/>
                        </a:rPr>
                        <a:t>186</a:t>
                      </a:r>
                      <a:endParaRPr lang="en-IN" sz="1600" b="1"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TPRI</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dirty="0">
                          <a:effectLst/>
                        </a:rPr>
                        <a:t>7</a:t>
                      </a:r>
                      <a:endParaRPr lang="en-IN" sz="1600" b="0" i="0" u="none" strike="noStrike" dirty="0">
                        <a:solidFill>
                          <a:srgbClr val="000000"/>
                        </a:solidFill>
                        <a:effectLst/>
                        <a:latin typeface="Calibri" panose="020F0502020204030204" pitchFamily="34" charset="0"/>
                      </a:endParaRPr>
                    </a:p>
                  </a:txBody>
                  <a:tcPr marL="2611" marR="2611" marT="2611" marB="0" anchor="ctr"/>
                </a:tc>
              </a:tr>
              <a:tr h="139211">
                <a:tc>
                  <a:txBody>
                    <a:bodyPr/>
                    <a:lstStyle/>
                    <a:p>
                      <a:pPr algn="ctr" fontAlgn="ct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dirty="0">
                          <a:effectLst/>
                        </a:rPr>
                        <a:t>Tsinghua</a:t>
                      </a: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dirty="0">
                          <a:effectLst/>
                        </a:rPr>
                        <a:t>13</a:t>
                      </a:r>
                      <a:endParaRPr lang="en-IN" sz="1600" b="0" i="0" u="none" strike="noStrike" dirty="0">
                        <a:solidFill>
                          <a:srgbClr val="000000"/>
                        </a:solidFill>
                        <a:effectLst/>
                        <a:latin typeface="Calibri" panose="020F0502020204030204" pitchFamily="34" charset="0"/>
                      </a:endParaRPr>
                    </a:p>
                  </a:txBody>
                  <a:tcPr marL="2611" marR="2611" marT="2611" marB="0" anchor="ctr"/>
                </a:tc>
              </a:tr>
              <a:tr h="205457">
                <a:tc>
                  <a:txBody>
                    <a:bodyPr/>
                    <a:lstStyle/>
                    <a:p>
                      <a:pPr algn="ctr" fontAlgn="ct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ECUST</a:t>
                      </a: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31</a:t>
                      </a:r>
                      <a:endParaRPr lang="en-IN" sz="1600" b="0" i="0" u="none" strike="noStrike">
                        <a:solidFill>
                          <a:srgbClr val="000000"/>
                        </a:solidFill>
                        <a:effectLst/>
                        <a:latin typeface="Calibri" panose="020F0502020204030204" pitchFamily="34" charset="0"/>
                      </a:endParaRPr>
                    </a:p>
                  </a:txBody>
                  <a:tcPr marL="2611" marR="2611" marT="2611" marB="0" anchor="ctr"/>
                </a:tc>
              </a:tr>
              <a:tr h="205457">
                <a:tc>
                  <a:txBody>
                    <a:bodyPr/>
                    <a:lstStyle/>
                    <a:p>
                      <a:pPr algn="ctr" fontAlgn="ct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dirty="0">
                          <a:effectLst/>
                        </a:rPr>
                        <a:t>HTL</a:t>
                      </a: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15</a:t>
                      </a:r>
                      <a:endParaRPr lang="en-IN" sz="1600" b="0" i="0" u="none" strike="noStrike">
                        <a:solidFill>
                          <a:srgbClr val="000000"/>
                        </a:solidFill>
                        <a:effectLst/>
                        <a:latin typeface="Calibri" panose="020F0502020204030204" pitchFamily="34" charset="0"/>
                      </a:endParaRPr>
                    </a:p>
                  </a:txBody>
                  <a:tcPr marL="2611" marR="2611" marT="2611" marB="0" anchor="ctr"/>
                </a:tc>
              </a:tr>
              <a:tr h="408430">
                <a:tc>
                  <a:txBody>
                    <a:bodyPr/>
                    <a:lstStyle/>
                    <a:p>
                      <a:pPr algn="ctr" fontAlgn="ct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dirty="0">
                          <a:effectLst/>
                        </a:rPr>
                        <a:t>AFB (ICC/CAS)</a:t>
                      </a: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14</a:t>
                      </a:r>
                      <a:endParaRPr lang="en-IN" sz="1600" b="0" i="0" u="none" strike="noStrike">
                        <a:solidFill>
                          <a:srgbClr val="000000"/>
                        </a:solidFill>
                        <a:effectLst/>
                        <a:latin typeface="Calibri" panose="020F0502020204030204" pitchFamily="34" charset="0"/>
                      </a:endParaRPr>
                    </a:p>
                  </a:txBody>
                  <a:tcPr marL="2611" marR="2611" marT="2611" marB="0" anchor="ctr"/>
                </a:tc>
              </a:tr>
              <a:tr h="408430">
                <a:tc>
                  <a:txBody>
                    <a:bodyPr/>
                    <a:lstStyle/>
                    <a:p>
                      <a:pPr algn="ctr" fontAlgn="ct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endParaRPr lang="en-IN" sz="1600" b="0" i="0" u="none" strike="noStrike">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dirty="0">
                          <a:effectLst/>
                        </a:rPr>
                        <a:t>MCSG (NWRICI)</a:t>
                      </a: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u="none" strike="noStrike">
                          <a:effectLst/>
                        </a:rPr>
                        <a:t>24</a:t>
                      </a:r>
                      <a:endParaRPr lang="en-IN" sz="1600" b="0" i="0" u="none" strike="noStrike">
                        <a:solidFill>
                          <a:srgbClr val="000000"/>
                        </a:solidFill>
                        <a:effectLst/>
                        <a:latin typeface="Calibri" panose="020F0502020204030204" pitchFamily="34" charset="0"/>
                      </a:endParaRPr>
                    </a:p>
                  </a:txBody>
                  <a:tcPr marL="2611" marR="2611" marT="2611" marB="0" anchor="ctr"/>
                </a:tc>
              </a:tr>
              <a:tr h="234453">
                <a:tc>
                  <a:txBody>
                    <a:bodyPr/>
                    <a:lstStyle/>
                    <a:p>
                      <a:pPr algn="ctr" fontAlgn="ct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endParaRPr lang="en-IN" sz="1600" b="0"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US" sz="1600" b="1" i="0" u="none" strike="noStrike" dirty="0" smtClean="0">
                          <a:solidFill>
                            <a:srgbClr val="000000"/>
                          </a:solidFill>
                          <a:effectLst/>
                          <a:latin typeface="Calibri" panose="020F0502020204030204" pitchFamily="34" charset="0"/>
                        </a:rPr>
                        <a:t>Total</a:t>
                      </a:r>
                      <a:endParaRPr lang="en-IN" sz="1600" b="1" i="0" u="none" strike="noStrike" dirty="0">
                        <a:solidFill>
                          <a:srgbClr val="000000"/>
                        </a:solidFill>
                        <a:effectLst/>
                        <a:latin typeface="Calibri" panose="020F0502020204030204" pitchFamily="34" charset="0"/>
                      </a:endParaRPr>
                    </a:p>
                  </a:txBody>
                  <a:tcPr marL="2611" marR="2611" marT="2611" marB="0" anchor="ctr"/>
                </a:tc>
                <a:tc>
                  <a:txBody>
                    <a:bodyPr/>
                    <a:lstStyle/>
                    <a:p>
                      <a:pPr algn="ctr" fontAlgn="ctr"/>
                      <a:r>
                        <a:rPr lang="en-IN" sz="1600" b="1" u="none" strike="noStrike" dirty="0">
                          <a:effectLst/>
                        </a:rPr>
                        <a:t>186</a:t>
                      </a:r>
                      <a:endParaRPr lang="en-IN" sz="1600" b="1" i="0" u="none" strike="noStrike" dirty="0">
                        <a:solidFill>
                          <a:srgbClr val="000000"/>
                        </a:solidFill>
                        <a:effectLst/>
                        <a:latin typeface="Calibri" panose="020F0502020204030204" pitchFamily="34" charset="0"/>
                      </a:endParaRPr>
                    </a:p>
                  </a:txBody>
                  <a:tcPr marL="2611" marR="2611" marT="2611" marB="0" anchor="ctr"/>
                </a:tc>
              </a:tr>
            </a:tbl>
          </a:graphicData>
        </a:graphic>
      </p:graphicFrame>
      <p:graphicFrame>
        <p:nvGraphicFramePr>
          <p:cNvPr id="11" name="Table 10"/>
          <p:cNvGraphicFramePr>
            <a:graphicFrameLocks noGrp="1"/>
          </p:cNvGraphicFramePr>
          <p:nvPr>
            <p:extLst/>
          </p:nvPr>
        </p:nvGraphicFramePr>
        <p:xfrm>
          <a:off x="5286993" y="1378682"/>
          <a:ext cx="4466607" cy="3876300"/>
        </p:xfrm>
        <a:graphic>
          <a:graphicData uri="http://schemas.openxmlformats.org/drawingml/2006/table">
            <a:tbl>
              <a:tblPr>
                <a:tableStyleId>{5C22544A-7EE6-4342-B048-85BDC9FD1C3A}</a:tableStyleId>
              </a:tblPr>
              <a:tblGrid>
                <a:gridCol w="1119010"/>
                <a:gridCol w="3347597"/>
              </a:tblGrid>
              <a:tr h="150352">
                <a:tc>
                  <a:txBody>
                    <a:bodyPr/>
                    <a:lstStyle/>
                    <a:p>
                      <a:pPr algn="l" fontAlgn="ctr"/>
                      <a:r>
                        <a:rPr lang="en-IN" sz="1400" u="none" strike="noStrike" dirty="0">
                          <a:effectLst/>
                        </a:rPr>
                        <a:t>ECUST</a:t>
                      </a:r>
                      <a:endParaRPr lang="en-IN" sz="1400" b="0" i="0" u="none" strike="noStrike" dirty="0">
                        <a:solidFill>
                          <a:srgbClr val="000000"/>
                        </a:solidFill>
                        <a:effectLst/>
                        <a:latin typeface="Arial" panose="020B0604020202020204" pitchFamily="34" charset="0"/>
                      </a:endParaRPr>
                    </a:p>
                  </a:txBody>
                  <a:tcPr marL="5970" marR="5970" marT="5970" marB="0" anchor="ctr"/>
                </a:tc>
                <a:tc>
                  <a:txBody>
                    <a:bodyPr/>
                    <a:lstStyle/>
                    <a:p>
                      <a:pPr algn="l" fontAlgn="ctr"/>
                      <a:r>
                        <a:rPr lang="en-IN" sz="1400" u="none" strike="noStrike" dirty="0">
                          <a:effectLst/>
                        </a:rPr>
                        <a:t>East China University of Science and </a:t>
                      </a:r>
                      <a:r>
                        <a:rPr lang="en-IN" sz="1400" u="none" strike="noStrike" dirty="0" smtClean="0">
                          <a:effectLst/>
                        </a:rPr>
                        <a:t>Technology</a:t>
                      </a:r>
                    </a:p>
                    <a:p>
                      <a:pPr algn="l" fontAlgn="ctr"/>
                      <a:endParaRPr lang="en-IN" sz="1400" b="0" i="0" u="none" strike="noStrike" dirty="0">
                        <a:solidFill>
                          <a:srgbClr val="000000"/>
                        </a:solidFill>
                        <a:effectLst/>
                        <a:latin typeface="Arial" panose="020B0604020202020204" pitchFamily="34" charset="0"/>
                      </a:endParaRPr>
                    </a:p>
                  </a:txBody>
                  <a:tcPr marL="5970" marR="5970" marT="5970" marB="0" anchor="ctr"/>
                </a:tc>
              </a:tr>
              <a:tr h="295035">
                <a:tc>
                  <a:txBody>
                    <a:bodyPr/>
                    <a:lstStyle/>
                    <a:p>
                      <a:pPr algn="l" fontAlgn="ctr"/>
                      <a:r>
                        <a:rPr lang="en-IN" sz="1400" u="none" strike="noStrike" dirty="0">
                          <a:effectLst/>
                        </a:rPr>
                        <a:t>HTL</a:t>
                      </a:r>
                      <a:endParaRPr lang="en-IN" sz="1400" b="0" i="0" u="none" strike="noStrike" dirty="0">
                        <a:solidFill>
                          <a:srgbClr val="000000"/>
                        </a:solidFill>
                        <a:effectLst/>
                        <a:latin typeface="Arial" panose="020B0604020202020204" pitchFamily="34" charset="0"/>
                      </a:endParaRPr>
                    </a:p>
                  </a:txBody>
                  <a:tcPr marL="5970" marR="5970" marT="5970" marB="0" anchor="ctr"/>
                </a:tc>
                <a:tc>
                  <a:txBody>
                    <a:bodyPr/>
                    <a:lstStyle/>
                    <a:p>
                      <a:pPr algn="l" fontAlgn="ctr"/>
                      <a:r>
                        <a:rPr lang="en-IN" sz="1400" u="none" strike="noStrike" dirty="0">
                          <a:effectLst/>
                        </a:rPr>
                        <a:t>Gasifier Developed by China Aerospace Science and Technology </a:t>
                      </a:r>
                      <a:r>
                        <a:rPr lang="en-IN" sz="1400" u="none" strike="noStrike" dirty="0" smtClean="0">
                          <a:effectLst/>
                        </a:rPr>
                        <a:t>Corporation</a:t>
                      </a:r>
                    </a:p>
                    <a:p>
                      <a:pPr algn="l" fontAlgn="ctr"/>
                      <a:endParaRPr lang="en-IN" sz="1400" b="0" i="0" u="none" strike="noStrike" dirty="0">
                        <a:solidFill>
                          <a:srgbClr val="000000"/>
                        </a:solidFill>
                        <a:effectLst/>
                        <a:latin typeface="Arial" panose="020B0604020202020204" pitchFamily="34" charset="0"/>
                      </a:endParaRPr>
                    </a:p>
                  </a:txBody>
                  <a:tcPr marL="5970" marR="5970" marT="5970" marB="0" anchor="ctr"/>
                </a:tc>
              </a:tr>
              <a:tr h="157710">
                <a:tc>
                  <a:txBody>
                    <a:bodyPr/>
                    <a:lstStyle/>
                    <a:p>
                      <a:pPr algn="l" fontAlgn="ctr"/>
                      <a:r>
                        <a:rPr lang="en-IN" sz="1400" u="none" strike="noStrike" dirty="0">
                          <a:effectLst/>
                        </a:rPr>
                        <a:t>ICC/CAS</a:t>
                      </a:r>
                      <a:endParaRPr lang="en-IN" sz="1400" b="0" i="0" u="none" strike="noStrike" dirty="0">
                        <a:solidFill>
                          <a:srgbClr val="000000"/>
                        </a:solidFill>
                        <a:effectLst/>
                        <a:latin typeface="Arial" panose="020B0604020202020204" pitchFamily="34" charset="0"/>
                      </a:endParaRPr>
                    </a:p>
                  </a:txBody>
                  <a:tcPr marL="5970" marR="5970" marT="5970" marB="0" anchor="ctr"/>
                </a:tc>
                <a:tc>
                  <a:txBody>
                    <a:bodyPr/>
                    <a:lstStyle/>
                    <a:p>
                      <a:pPr algn="l" fontAlgn="ctr"/>
                      <a:r>
                        <a:rPr lang="en-IN" sz="1400" u="none" strike="noStrike" dirty="0">
                          <a:effectLst/>
                        </a:rPr>
                        <a:t>Institute of Coal Chemistry/China Academy of </a:t>
                      </a:r>
                      <a:r>
                        <a:rPr lang="en-IN" sz="1400" u="none" strike="noStrike" dirty="0" smtClean="0">
                          <a:effectLst/>
                        </a:rPr>
                        <a:t>Science</a:t>
                      </a:r>
                    </a:p>
                    <a:p>
                      <a:pPr algn="l" fontAlgn="ctr"/>
                      <a:endParaRPr lang="en-IN" sz="1400" b="0" i="0" u="none" strike="noStrike" dirty="0">
                        <a:solidFill>
                          <a:srgbClr val="000000"/>
                        </a:solidFill>
                        <a:effectLst/>
                        <a:latin typeface="Arial" panose="020B0604020202020204" pitchFamily="34" charset="0"/>
                      </a:endParaRPr>
                    </a:p>
                  </a:txBody>
                  <a:tcPr marL="5970" marR="5970" marT="5970" marB="0" anchor="ctr"/>
                </a:tc>
              </a:tr>
              <a:tr h="295035">
                <a:tc>
                  <a:txBody>
                    <a:bodyPr/>
                    <a:lstStyle/>
                    <a:p>
                      <a:pPr algn="l" fontAlgn="ctr"/>
                      <a:r>
                        <a:rPr lang="en-IN" sz="1400" u="none" strike="noStrike" dirty="0">
                          <a:effectLst/>
                        </a:rPr>
                        <a:t>Tsinghua</a:t>
                      </a:r>
                      <a:br>
                        <a:rPr lang="en-IN" sz="1400" u="none" strike="noStrike" dirty="0">
                          <a:effectLst/>
                        </a:rPr>
                      </a:br>
                      <a:endParaRPr lang="en-IN" sz="1400" b="0" i="0" u="none" strike="noStrike" dirty="0">
                        <a:solidFill>
                          <a:srgbClr val="000000"/>
                        </a:solidFill>
                        <a:effectLst/>
                        <a:latin typeface="Arial" panose="020B0604020202020204" pitchFamily="34" charset="0"/>
                      </a:endParaRPr>
                    </a:p>
                  </a:txBody>
                  <a:tcPr marL="5970" marR="5970" marT="5970" marB="0" anchor="ctr"/>
                </a:tc>
                <a:tc>
                  <a:txBody>
                    <a:bodyPr/>
                    <a:lstStyle/>
                    <a:p>
                      <a:pPr algn="l" fontAlgn="ctr"/>
                      <a:r>
                        <a:rPr lang="en-IN" sz="1400" u="none" strike="noStrike" dirty="0">
                          <a:effectLst/>
                        </a:rPr>
                        <a:t> Tsinghua University’s Institute of Thermal </a:t>
                      </a:r>
                      <a:r>
                        <a:rPr lang="en-IN" sz="1400" u="none" strike="noStrike" dirty="0" smtClean="0">
                          <a:effectLst/>
                        </a:rPr>
                        <a:t>Engineering</a:t>
                      </a:r>
                    </a:p>
                    <a:p>
                      <a:pPr algn="l" fontAlgn="ctr"/>
                      <a:endParaRPr lang="en-IN" sz="1400" b="0" i="0" u="none" strike="noStrike" dirty="0">
                        <a:solidFill>
                          <a:srgbClr val="000000"/>
                        </a:solidFill>
                        <a:effectLst/>
                        <a:latin typeface="Arial" panose="020B0604020202020204" pitchFamily="34" charset="0"/>
                      </a:endParaRPr>
                    </a:p>
                  </a:txBody>
                  <a:tcPr marL="5970" marR="5970" marT="5970" marB="0" anchor="ctr"/>
                </a:tc>
              </a:tr>
              <a:tr h="348620">
                <a:tc>
                  <a:txBody>
                    <a:bodyPr/>
                    <a:lstStyle/>
                    <a:p>
                      <a:pPr algn="l" fontAlgn="ctr"/>
                      <a:r>
                        <a:rPr lang="en-IN" sz="1400" u="none" strike="noStrike">
                          <a:effectLst/>
                        </a:rPr>
                        <a:t>AFB (ICC/CAS)</a:t>
                      </a:r>
                      <a:endParaRPr lang="en-IN" sz="1400" b="0" i="0" u="none" strike="noStrike">
                        <a:solidFill>
                          <a:srgbClr val="000000"/>
                        </a:solidFill>
                        <a:effectLst/>
                        <a:latin typeface="Arial" panose="020B0604020202020204" pitchFamily="34" charset="0"/>
                      </a:endParaRPr>
                    </a:p>
                  </a:txBody>
                  <a:tcPr marL="5970" marR="5970" marT="5970" marB="0" anchor="ctr"/>
                </a:tc>
                <a:tc>
                  <a:txBody>
                    <a:bodyPr/>
                    <a:lstStyle/>
                    <a:p>
                      <a:pPr algn="l" fontAlgn="ctr"/>
                      <a:r>
                        <a:rPr lang="en-IN" sz="1400" u="none" strike="noStrike" dirty="0">
                          <a:effectLst/>
                        </a:rPr>
                        <a:t> CAS Institute of Coal Chemistry (ICC) and </a:t>
                      </a:r>
                      <a:r>
                        <a:rPr lang="en-IN" sz="1400" u="none" strike="noStrike" dirty="0" err="1">
                          <a:effectLst/>
                        </a:rPr>
                        <a:t>Jincheng</a:t>
                      </a:r>
                      <a:r>
                        <a:rPr lang="en-IN" sz="1400" u="none" strike="noStrike" dirty="0">
                          <a:effectLst/>
                        </a:rPr>
                        <a:t> Anthracite Mining </a:t>
                      </a:r>
                      <a:r>
                        <a:rPr lang="en-IN" sz="1400" u="none" strike="noStrike" dirty="0" smtClean="0">
                          <a:effectLst/>
                        </a:rPr>
                        <a:t>Group</a:t>
                      </a:r>
                    </a:p>
                    <a:p>
                      <a:pPr algn="l" fontAlgn="ctr"/>
                      <a:endParaRPr lang="en-IN" sz="1400" b="0" i="0" u="none" strike="noStrike" dirty="0">
                        <a:solidFill>
                          <a:srgbClr val="000000"/>
                        </a:solidFill>
                        <a:effectLst/>
                        <a:latin typeface="Arial" panose="020B0604020202020204" pitchFamily="34" charset="0"/>
                      </a:endParaRPr>
                    </a:p>
                  </a:txBody>
                  <a:tcPr marL="5970" marR="5970" marT="5970" marB="0" anchor="ctr"/>
                </a:tc>
              </a:tr>
              <a:tr h="264545">
                <a:tc>
                  <a:txBody>
                    <a:bodyPr/>
                    <a:lstStyle/>
                    <a:p>
                      <a:pPr algn="l" fontAlgn="ctr"/>
                      <a:r>
                        <a:rPr lang="en-IN" sz="1400" u="none" strike="noStrike" dirty="0">
                          <a:effectLst/>
                        </a:rPr>
                        <a:t>MCSG (NWRICI)</a:t>
                      </a:r>
                      <a:endParaRPr lang="en-IN" sz="1400" b="0" i="0" u="none" strike="noStrike" dirty="0">
                        <a:solidFill>
                          <a:srgbClr val="000000"/>
                        </a:solidFill>
                        <a:effectLst/>
                        <a:latin typeface="Arial" panose="020B0604020202020204" pitchFamily="34" charset="0"/>
                      </a:endParaRPr>
                    </a:p>
                  </a:txBody>
                  <a:tcPr marL="5970" marR="5970" marT="5970" marB="0" anchor="ctr"/>
                </a:tc>
                <a:tc>
                  <a:txBody>
                    <a:bodyPr/>
                    <a:lstStyle/>
                    <a:p>
                      <a:pPr algn="l" fontAlgn="ctr"/>
                      <a:r>
                        <a:rPr lang="en-IN" sz="1400" u="none" strike="noStrike" dirty="0">
                          <a:effectLst/>
                        </a:rPr>
                        <a:t>The Northwest Research Institute of Chemical Industry (NWRICI</a:t>
                      </a:r>
                      <a:r>
                        <a:rPr lang="en-IN" sz="1400" u="none" strike="noStrike" dirty="0" smtClean="0">
                          <a:effectLst/>
                        </a:rPr>
                        <a:t>)</a:t>
                      </a:r>
                    </a:p>
                    <a:p>
                      <a:pPr algn="l" fontAlgn="ctr"/>
                      <a:endParaRPr lang="en-IN" sz="1400" b="0" i="0" u="none" strike="noStrike" dirty="0">
                        <a:solidFill>
                          <a:srgbClr val="000000"/>
                        </a:solidFill>
                        <a:effectLst/>
                        <a:latin typeface="Arial" panose="020B0604020202020204" pitchFamily="34" charset="0"/>
                      </a:endParaRPr>
                    </a:p>
                  </a:txBody>
                  <a:tcPr marL="5970" marR="5970" marT="5970" marB="0" anchor="ctr"/>
                </a:tc>
              </a:tr>
            </a:tbl>
          </a:graphicData>
        </a:graphic>
      </p:graphicFrame>
      <p:sp>
        <p:nvSpPr>
          <p:cNvPr id="15" name="TextBox 14"/>
          <p:cNvSpPr txBox="1"/>
          <p:nvPr/>
        </p:nvSpPr>
        <p:spPr>
          <a:xfrm>
            <a:off x="418228" y="3893806"/>
            <a:ext cx="1739900" cy="544765"/>
          </a:xfrm>
          <a:prstGeom prst="rect">
            <a:avLst/>
          </a:prstGeom>
          <a:noFill/>
          <a:ln w="6350">
            <a:solidFill>
              <a:schemeClr val="accent1">
                <a:lumMod val="75000"/>
              </a:schemeClr>
            </a:solidFill>
          </a:ln>
        </p:spPr>
        <p:txBody>
          <a:bodyPr wrap="square" rtlCol="0">
            <a:spAutoFit/>
          </a:bodyPr>
          <a:lstStyle/>
          <a:p>
            <a:r>
              <a:rPr lang="en-US" sz="1400" dirty="0" smtClean="0">
                <a:solidFill>
                  <a:schemeClr val="accent5">
                    <a:lumMod val="75000"/>
                  </a:schemeClr>
                </a:solidFill>
              </a:rPr>
              <a:t>Chinese R&amp;D </a:t>
            </a:r>
          </a:p>
          <a:p>
            <a:r>
              <a:rPr lang="en-US" sz="1400" dirty="0" smtClean="0">
                <a:solidFill>
                  <a:schemeClr val="accent5">
                    <a:lumMod val="75000"/>
                  </a:schemeClr>
                </a:solidFill>
              </a:rPr>
              <a:t>&gt; 50 % installations</a:t>
            </a:r>
            <a:endParaRPr lang="en-IN" sz="1400" dirty="0">
              <a:solidFill>
                <a:schemeClr val="accent5">
                  <a:lumMod val="75000"/>
                </a:schemeClr>
              </a:solidFill>
            </a:endParaRPr>
          </a:p>
        </p:txBody>
      </p:sp>
      <p:cxnSp>
        <p:nvCxnSpPr>
          <p:cNvPr id="8" name="Straight Connector 7"/>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cxnSp>
        <p:nvCxnSpPr>
          <p:cNvPr id="6" name="Curved Connector 5"/>
          <p:cNvCxnSpPr/>
          <p:nvPr/>
        </p:nvCxnSpPr>
        <p:spPr bwMode="auto">
          <a:xfrm rot="10800000">
            <a:off x="2127286" y="4068417"/>
            <a:ext cx="769259" cy="492879"/>
          </a:xfrm>
          <a:prstGeom prst="curvedConnector3">
            <a:avLst>
              <a:gd name="adj1" fmla="val 59434"/>
            </a:avLst>
          </a:prstGeom>
          <a:noFill/>
          <a:ln w="76200" cap="flat" cmpd="sng" algn="ctr">
            <a:solidFill>
              <a:schemeClr val="bg2">
                <a:lumMod val="50000"/>
              </a:schemeClr>
            </a:solidFill>
            <a:prstDash val="solid"/>
            <a:round/>
            <a:headEnd type="none" w="med" len="med"/>
            <a:tailEnd type="triangle"/>
          </a:ln>
          <a:effectLst/>
        </p:spPr>
      </p:cxnSp>
      <p:sp>
        <p:nvSpPr>
          <p:cNvPr id="16" name="Rectangle 15"/>
          <p:cNvSpPr/>
          <p:nvPr/>
        </p:nvSpPr>
        <p:spPr bwMode="auto">
          <a:xfrm>
            <a:off x="2896545" y="3316832"/>
            <a:ext cx="1864144" cy="1864768"/>
          </a:xfrm>
          <a:prstGeom prst="rect">
            <a:avLst/>
          </a:prstGeom>
          <a:noFill/>
          <a:ln w="6350">
            <a:solidFill>
              <a:schemeClr val="accent1">
                <a:lumMod val="75000"/>
              </a:schemeClr>
            </a:solidFill>
          </a:ln>
        </p:spPr>
        <p:txBody>
          <a:bodyPr wrap="square" rtlCol="0">
            <a:spAutoFit/>
          </a:bodyPr>
          <a:lstStyle/>
          <a:p>
            <a:endParaRPr lang="en-IN" sz="1400">
              <a:solidFill>
                <a:schemeClr val="accent5">
                  <a:lumMod val="75000"/>
                </a:schemeClr>
              </a:solidFill>
            </a:endParaRPr>
          </a:p>
        </p:txBody>
      </p:sp>
    </p:spTree>
    <p:extLst>
      <p:ext uri="{BB962C8B-B14F-4D97-AF65-F5344CB8AC3E}">
        <p14:creationId xmlns:p14="http://schemas.microsoft.com/office/powerpoint/2010/main" val="34987475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30175"/>
            <a:ext cx="9413875" cy="462079"/>
          </a:xfrm>
        </p:spPr>
        <p:txBody>
          <a:bodyPr/>
          <a:lstStyle/>
          <a:p>
            <a:r>
              <a:rPr lang="en-US" dirty="0" smtClean="0"/>
              <a:t>UCG Trials - Syngas Composition</a:t>
            </a:r>
            <a:endParaRPr lang="en-US" dirty="0"/>
          </a:p>
        </p:txBody>
      </p:sp>
      <p:graphicFrame>
        <p:nvGraphicFramePr>
          <p:cNvPr id="5" name="Content Placeholder 4"/>
          <p:cNvGraphicFramePr>
            <a:graphicFrameLocks noGrp="1"/>
          </p:cNvGraphicFramePr>
          <p:nvPr>
            <p:ph idx="1"/>
          </p:nvPr>
        </p:nvGraphicFramePr>
        <p:xfrm>
          <a:off x="834013" y="894306"/>
          <a:ext cx="8219553" cy="4508245"/>
        </p:xfrm>
        <a:graphic>
          <a:graphicData uri="http://schemas.openxmlformats.org/drawingml/2006/table">
            <a:tbl>
              <a:tblPr/>
              <a:tblGrid>
                <a:gridCol w="1170587"/>
                <a:gridCol w="969549"/>
                <a:gridCol w="543305"/>
                <a:gridCol w="755793"/>
                <a:gridCol w="683902"/>
                <a:gridCol w="898298"/>
                <a:gridCol w="743704"/>
                <a:gridCol w="400798"/>
                <a:gridCol w="755793"/>
                <a:gridCol w="1297824"/>
              </a:tblGrid>
              <a:tr h="738569">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Calibri"/>
                        </a:rPr>
                        <a:t>Location</a:t>
                      </a:r>
                      <a:endParaRPr lang="en-US" sz="1200" dirty="0">
                        <a:latin typeface="Calibri"/>
                        <a:ea typeface="Times New Roman"/>
                        <a:cs typeface="Times New Roman"/>
                      </a:endParaRPr>
                    </a:p>
                  </a:txBody>
                  <a:tcPr marL="43223" marR="4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UCG </a:t>
                      </a:r>
                      <a:r>
                        <a:rPr lang="en-US" sz="1200" b="1" dirty="0" err="1">
                          <a:solidFill>
                            <a:srgbClr val="000000"/>
                          </a:solidFill>
                          <a:latin typeface="Calibri"/>
                          <a:ea typeface="Times New Roman"/>
                          <a:cs typeface="Calibri"/>
                        </a:rPr>
                        <a:t>syn</a:t>
                      </a:r>
                      <a:r>
                        <a:rPr lang="en-US" sz="1200" b="1" dirty="0">
                          <a:solidFill>
                            <a:srgbClr val="000000"/>
                          </a:solidFill>
                          <a:latin typeface="Calibri"/>
                          <a:ea typeface="Times New Roman"/>
                          <a:cs typeface="Calibri"/>
                        </a:rPr>
                        <a:t> gas composition (%)</a:t>
                      </a:r>
                      <a:endParaRPr lang="en-US" sz="1200" dirty="0">
                        <a:latin typeface="Calibri"/>
                        <a:ea typeface="Times New Roman"/>
                        <a:cs typeface="Times New Roman"/>
                      </a:endParaRPr>
                    </a:p>
                  </a:txBody>
                  <a:tcPr marL="43223" marR="4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Average Heating value (MJ/m3)</a:t>
                      </a:r>
                      <a:endParaRPr lang="en-US" sz="1200">
                        <a:latin typeface="Calibri"/>
                        <a:ea typeface="Times New Roman"/>
                        <a:cs typeface="Times New Roman"/>
                      </a:endParaRPr>
                    </a:p>
                  </a:txBody>
                  <a:tcPr marL="43223" marR="43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297">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000000"/>
                          </a:solidFill>
                          <a:latin typeface="Calibri"/>
                          <a:ea typeface="Times New Roman"/>
                          <a:cs typeface="Calibri"/>
                        </a:rPr>
                        <a:t>CO2</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Calibri"/>
                        </a:rPr>
                        <a:t>CO</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Calibri"/>
                        </a:rPr>
                        <a:t>H2</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Calibri"/>
                        </a:rPr>
                        <a:t>CH4</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Calibri"/>
                        </a:rPr>
                        <a:t>H2S</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Calibri"/>
                        </a:rPr>
                        <a:t>CmHn</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Calibri"/>
                        </a:rPr>
                        <a:t>O2</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Calibri"/>
                          <a:ea typeface="Times New Roman"/>
                          <a:cs typeface="Calibri"/>
                        </a:rPr>
                        <a:t>N2</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796">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Lisichanskaya</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26.7–28</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6–8</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13–15</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2–2.4</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1.6–1.9</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0.3</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0.2</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46–49</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3.3</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796">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Yuzhno-Abinskaya</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14.3</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10.6</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14.1</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2.3</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0.03</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0.2</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0.2</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58.3</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3.8</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796">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Angrensikaya</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19.5</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5.4</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17</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0.4</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0.3</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0.6</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54.8</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3.52</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796">
                <a:tc>
                  <a:txBody>
                    <a:bodyPr/>
                    <a:lstStyle/>
                    <a:p>
                      <a:pPr marL="0" marR="0">
                        <a:lnSpc>
                          <a:spcPct val="115000"/>
                        </a:lnSpc>
                        <a:spcBef>
                          <a:spcPts val="0"/>
                        </a:spcBef>
                        <a:spcAft>
                          <a:spcPts val="0"/>
                        </a:spcAft>
                      </a:pPr>
                      <a:r>
                        <a:rPr lang="en-US" sz="1200" dirty="0">
                          <a:solidFill>
                            <a:srgbClr val="000000"/>
                          </a:solidFill>
                          <a:latin typeface="Calibri"/>
                          <a:ea typeface="Times New Roman"/>
                          <a:cs typeface="Calibri"/>
                        </a:rPr>
                        <a:t>Podmoskovnaya</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17.6</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6</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15.2</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1.8</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1.2</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0.2</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0.5</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57.8</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3.36</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796">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 </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28.4</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15.6</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35</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1.8</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3.5</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15.7</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6.39 (65 % O2)</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796">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Shatskaya</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16.9</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6.1</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15.1</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1.5</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1.2</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0.2</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0.5</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58.5</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3.35</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796">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Sinelnikovsky</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20.5</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2.1</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11.6</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1.3</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0.3</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0.1</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0.5</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63.6</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2.6</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796">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Hanna.2</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12.4</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14.7</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17.3</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3.3</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0.1</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0.8</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51.6</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1620 Kcal/m3</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183">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BLOODWOOD (Carbon Energy)</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21.4</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2.8</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21.1</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8.4</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0.5</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Calibri"/>
                          <a:ea typeface="Times New Roman"/>
                          <a:cs typeface="Calibri"/>
                        </a:rPr>
                        <a:t>-</a:t>
                      </a:r>
                      <a:endParaRPr lang="en-US" sz="120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44.5</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Calibri"/>
                          <a:ea typeface="Times New Roman"/>
                          <a:cs typeface="Calibri"/>
                        </a:rPr>
                        <a:t>5.65</a:t>
                      </a:r>
                      <a:endParaRPr lang="en-US" sz="1200" dirty="0">
                        <a:latin typeface="Calibri"/>
                        <a:ea typeface="Times New Roman"/>
                        <a:cs typeface="Times New Roman"/>
                      </a:endParaRPr>
                    </a:p>
                  </a:txBody>
                  <a:tcPr marL="43223" marR="43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42</a:t>
            </a:fld>
            <a:endParaRPr lang="en-US"/>
          </a:p>
        </p:txBody>
      </p:sp>
    </p:spTree>
    <p:extLst>
      <p:ext uri="{BB962C8B-B14F-4D97-AF65-F5344CB8AC3E}">
        <p14:creationId xmlns:p14="http://schemas.microsoft.com/office/powerpoint/2010/main" val="2438786425"/>
      </p:ext>
    </p:extLst>
  </p:cSld>
  <p:clrMapOvr>
    <a:masterClrMapping/>
  </p:clrMapOvr>
  <p:transition spd="slow" advTm="1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4423" y="735037"/>
            <a:ext cx="5919177" cy="3572206"/>
          </a:xfrm>
          <a:prstGeom prst="rect">
            <a:avLst/>
          </a:prstGeom>
        </p:spPr>
      </p:pic>
      <p:pic>
        <p:nvPicPr>
          <p:cNvPr id="3" name="Picture 2"/>
          <p:cNvPicPr>
            <a:picLocks noChangeAspect="1"/>
          </p:cNvPicPr>
          <p:nvPr/>
        </p:nvPicPr>
        <p:blipFill>
          <a:blip r:embed="rId4" cstate="print"/>
          <a:stretch>
            <a:fillRect/>
          </a:stretch>
        </p:blipFill>
        <p:spPr>
          <a:xfrm>
            <a:off x="4711711" y="2987040"/>
            <a:ext cx="5194289" cy="3065145"/>
          </a:xfrm>
          <a:prstGeom prst="rect">
            <a:avLst/>
          </a:prstGeom>
        </p:spPr>
      </p:pic>
      <p:sp>
        <p:nvSpPr>
          <p:cNvPr id="5" name="Rectangle 4"/>
          <p:cNvSpPr/>
          <p:nvPr/>
        </p:nvSpPr>
        <p:spPr>
          <a:xfrm>
            <a:off x="170191" y="4366123"/>
            <a:ext cx="4236720" cy="1615827"/>
          </a:xfrm>
          <a:prstGeom prst="rect">
            <a:avLst/>
          </a:prstGeom>
          <a:solidFill>
            <a:srgbClr val="FFFFCC"/>
          </a:solidFill>
          <a:ln w="19050" algn="ctr">
            <a:solidFill>
              <a:srgbClr val="FF0000"/>
            </a:solidFill>
            <a:miter lim="800000"/>
            <a:headEnd/>
            <a:tailEnd/>
          </a:ln>
          <a:effectLst>
            <a:outerShdw dist="71842" dir="2700000" algn="ctr" rotWithShape="0">
              <a:schemeClr val="bg2">
                <a:alpha val="50000"/>
              </a:schemeClr>
            </a:outerShdw>
          </a:effectLst>
        </p:spPr>
        <p:txBody>
          <a:bodyPr wrap="square">
            <a:spAutoFit/>
          </a:bodyPr>
          <a:lstStyle/>
          <a:p>
            <a:pPr algn="l">
              <a:spcBef>
                <a:spcPct val="15000"/>
              </a:spcBef>
              <a:buClrTx/>
            </a:pPr>
            <a:r>
              <a:rPr lang="en-IN" sz="1600" b="1" u="sng" dirty="0">
                <a:solidFill>
                  <a:schemeClr val="tx2"/>
                </a:solidFill>
                <a:latin typeface="Arial" charset="0"/>
              </a:rPr>
              <a:t>Production Capacity:</a:t>
            </a:r>
          </a:p>
          <a:p>
            <a:pPr algn="l">
              <a:spcBef>
                <a:spcPct val="15000"/>
              </a:spcBef>
              <a:buClrTx/>
            </a:pPr>
            <a:r>
              <a:rPr lang="en-IN" sz="1400" dirty="0">
                <a:solidFill>
                  <a:schemeClr val="tx1"/>
                </a:solidFill>
                <a:latin typeface="Arial" charset="0"/>
              </a:rPr>
              <a:t>1.08 M tons/</a:t>
            </a:r>
            <a:r>
              <a:rPr lang="en-IN" sz="1400" dirty="0" err="1">
                <a:solidFill>
                  <a:schemeClr val="tx1"/>
                </a:solidFill>
                <a:latin typeface="Arial" charset="0"/>
              </a:rPr>
              <a:t>yr</a:t>
            </a:r>
            <a:r>
              <a:rPr lang="en-IN" sz="1400" dirty="0">
                <a:solidFill>
                  <a:schemeClr val="tx1"/>
                </a:solidFill>
                <a:latin typeface="Arial" charset="0"/>
              </a:rPr>
              <a:t> (~24,000 BPD) liquid products (mainly diesel &amp; </a:t>
            </a:r>
            <a:r>
              <a:rPr lang="en-IN" sz="1400" dirty="0" smtClean="0">
                <a:solidFill>
                  <a:schemeClr val="tx1"/>
                </a:solidFill>
                <a:latin typeface="Arial" charset="0"/>
              </a:rPr>
              <a:t>naphtha) from </a:t>
            </a:r>
            <a:r>
              <a:rPr lang="en-IN" sz="1400" dirty="0">
                <a:solidFill>
                  <a:schemeClr val="tx1"/>
                </a:solidFill>
                <a:latin typeface="Arial" charset="0"/>
              </a:rPr>
              <a:t>3.5 M tons/</a:t>
            </a:r>
            <a:r>
              <a:rPr lang="en-IN" sz="1400" dirty="0" err="1">
                <a:solidFill>
                  <a:schemeClr val="tx1"/>
                </a:solidFill>
                <a:latin typeface="Arial" charset="0"/>
              </a:rPr>
              <a:t>yr</a:t>
            </a:r>
            <a:r>
              <a:rPr lang="en-IN" sz="1400" dirty="0">
                <a:solidFill>
                  <a:schemeClr val="tx1"/>
                </a:solidFill>
                <a:latin typeface="Arial" charset="0"/>
              </a:rPr>
              <a:t> coal</a:t>
            </a:r>
          </a:p>
          <a:p>
            <a:pPr algn="l">
              <a:spcBef>
                <a:spcPct val="15000"/>
              </a:spcBef>
              <a:buClrTx/>
            </a:pPr>
            <a:r>
              <a:rPr lang="en-IN" sz="1600" b="1" u="sng" dirty="0">
                <a:solidFill>
                  <a:schemeClr val="tx2"/>
                </a:solidFill>
                <a:latin typeface="Arial" charset="0"/>
              </a:rPr>
              <a:t>Plant Cost: $1.5 B USD</a:t>
            </a:r>
          </a:p>
          <a:p>
            <a:pPr algn="l">
              <a:spcBef>
                <a:spcPct val="15000"/>
              </a:spcBef>
              <a:buClrTx/>
            </a:pPr>
            <a:r>
              <a:rPr lang="en-IN" sz="1400" dirty="0">
                <a:solidFill>
                  <a:schemeClr val="tx1"/>
                </a:solidFill>
                <a:latin typeface="Arial" charset="0"/>
              </a:rPr>
              <a:t>4 years of construction (2004-2008</a:t>
            </a:r>
            <a:r>
              <a:rPr lang="en-IN" sz="1400" dirty="0" smtClean="0">
                <a:solidFill>
                  <a:schemeClr val="tx1"/>
                </a:solidFill>
                <a:latin typeface="Arial" charset="0"/>
              </a:rPr>
              <a:t>). Commissioned </a:t>
            </a:r>
            <a:r>
              <a:rPr lang="en-IN" sz="1400" dirty="0">
                <a:solidFill>
                  <a:schemeClr val="tx1"/>
                </a:solidFill>
                <a:latin typeface="Arial" charset="0"/>
              </a:rPr>
              <a:t>2008</a:t>
            </a:r>
          </a:p>
        </p:txBody>
      </p:sp>
      <p:sp>
        <p:nvSpPr>
          <p:cNvPr id="6" name="Rectangle 5"/>
          <p:cNvSpPr/>
          <p:nvPr/>
        </p:nvSpPr>
        <p:spPr>
          <a:xfrm>
            <a:off x="6124665" y="1039196"/>
            <a:ext cx="3600269" cy="1481944"/>
          </a:xfrm>
          <a:prstGeom prst="rect">
            <a:avLst/>
          </a:prstGeom>
        </p:spPr>
        <p:txBody>
          <a:bodyPr wrap="square">
            <a:spAutoFit/>
          </a:bodyPr>
          <a:lstStyle/>
          <a:p>
            <a:pPr algn="l"/>
            <a:r>
              <a:rPr lang="en-IN" sz="1600" b="1" u="sng" dirty="0">
                <a:solidFill>
                  <a:srgbClr val="0070C0"/>
                </a:solidFill>
              </a:rPr>
              <a:t>World’s only commercial DCL </a:t>
            </a:r>
            <a:r>
              <a:rPr lang="en-IN" sz="1600" b="1" u="sng" dirty="0" smtClean="0">
                <a:solidFill>
                  <a:srgbClr val="0070C0"/>
                </a:solidFill>
              </a:rPr>
              <a:t>plant</a:t>
            </a:r>
          </a:p>
          <a:p>
            <a:endParaRPr lang="en-IN" sz="1400" b="1" dirty="0">
              <a:solidFill>
                <a:schemeClr val="tx1"/>
              </a:solidFill>
            </a:endParaRPr>
          </a:p>
          <a:p>
            <a:pPr algn="l"/>
            <a:r>
              <a:rPr lang="en-IN" sz="1400" dirty="0" err="1">
                <a:solidFill>
                  <a:schemeClr val="tx1"/>
                </a:solidFill>
              </a:rPr>
              <a:t>Shenhua</a:t>
            </a:r>
            <a:r>
              <a:rPr lang="en-IN" sz="1400" dirty="0">
                <a:solidFill>
                  <a:schemeClr val="tx1"/>
                </a:solidFill>
              </a:rPr>
              <a:t> DCL utilizes technology pioneered by DOE integrated with German </a:t>
            </a:r>
            <a:r>
              <a:rPr lang="en-IN" sz="1400" dirty="0" smtClean="0">
                <a:solidFill>
                  <a:schemeClr val="tx1"/>
                </a:solidFill>
              </a:rPr>
              <a:t>and </a:t>
            </a:r>
            <a:r>
              <a:rPr lang="en-IN" sz="1400" dirty="0">
                <a:solidFill>
                  <a:schemeClr val="tx1"/>
                </a:solidFill>
              </a:rPr>
              <a:t>Japanese technologies, and combined with </a:t>
            </a:r>
            <a:r>
              <a:rPr lang="en-IN" sz="1400" dirty="0" err="1">
                <a:solidFill>
                  <a:schemeClr val="tx1"/>
                </a:solidFill>
              </a:rPr>
              <a:t>Shenhua</a:t>
            </a:r>
            <a:r>
              <a:rPr lang="en-IN" sz="1400" dirty="0">
                <a:solidFill>
                  <a:schemeClr val="tx1"/>
                </a:solidFill>
              </a:rPr>
              <a:t> innovations</a:t>
            </a:r>
          </a:p>
        </p:txBody>
      </p:sp>
      <p:sp>
        <p:nvSpPr>
          <p:cNvPr id="2" name="Rectangle 1"/>
          <p:cNvSpPr/>
          <p:nvPr/>
        </p:nvSpPr>
        <p:spPr>
          <a:xfrm>
            <a:off x="24423" y="162969"/>
            <a:ext cx="4891314" cy="453201"/>
          </a:xfrm>
          <a:prstGeom prst="rect">
            <a:avLst/>
          </a:prstGeom>
        </p:spPr>
        <p:txBody>
          <a:bodyPr wrap="square">
            <a:spAutoFit/>
          </a:bodyPr>
          <a:lstStyle/>
          <a:p>
            <a:pPr algn="l"/>
            <a:r>
              <a:rPr lang="en-US" sz="2400" b="1" dirty="0" smtClean="0">
                <a:solidFill>
                  <a:schemeClr val="tx1"/>
                </a:solidFill>
              </a:rPr>
              <a:t>Commercial Application - DCL</a:t>
            </a:r>
            <a:endParaRPr lang="en-IN" sz="2400" b="1" dirty="0"/>
          </a:p>
        </p:txBody>
      </p:sp>
    </p:spTree>
    <p:extLst>
      <p:ext uri="{BB962C8B-B14F-4D97-AF65-F5344CB8AC3E}">
        <p14:creationId xmlns:p14="http://schemas.microsoft.com/office/powerpoint/2010/main" val="3868216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9" y="126942"/>
            <a:ext cx="9413875" cy="462079"/>
          </a:xfrm>
        </p:spPr>
        <p:txBody>
          <a:bodyPr/>
          <a:lstStyle/>
          <a:p>
            <a:r>
              <a:rPr lang="en-US" dirty="0">
                <a:solidFill>
                  <a:schemeClr val="tx1"/>
                </a:solidFill>
              </a:rPr>
              <a:t>Coal to SNG</a:t>
            </a:r>
            <a:endParaRPr lang="en-IN" dirty="0"/>
          </a:p>
        </p:txBody>
      </p:sp>
      <p:sp>
        <p:nvSpPr>
          <p:cNvPr id="5" name="TextBox 4"/>
          <p:cNvSpPr txBox="1"/>
          <p:nvPr/>
        </p:nvSpPr>
        <p:spPr>
          <a:xfrm>
            <a:off x="34389" y="1862607"/>
            <a:ext cx="3958852" cy="2917722"/>
          </a:xfrm>
          <a:prstGeom prst="rect">
            <a:avLst/>
          </a:prstGeom>
          <a:solidFill>
            <a:srgbClr val="FFFFCC"/>
          </a:solidFill>
          <a:ln w="19050" algn="ctr">
            <a:solidFill>
              <a:srgbClr val="FF0000"/>
            </a:solidFill>
            <a:miter lim="800000"/>
            <a:headEnd/>
            <a:tailEnd/>
          </a:ln>
          <a:effectLst>
            <a:outerShdw dist="71842" dir="2700000" algn="ctr" rotWithShape="0">
              <a:schemeClr val="bg2">
                <a:alpha val="50000"/>
              </a:schemeClr>
            </a:outerShdw>
          </a:effectLst>
        </p:spPr>
        <p:txBody>
          <a:bodyPr wrap="square">
            <a:spAutoFit/>
          </a:bodyPr>
          <a:lstStyle/>
          <a:p>
            <a:pPr marL="342900" indent="-342900" algn="l">
              <a:spcBef>
                <a:spcPct val="15000"/>
              </a:spcBef>
              <a:buClr>
                <a:schemeClr val="tx1"/>
              </a:buClr>
              <a:defRPr/>
            </a:pPr>
            <a:r>
              <a:rPr lang="en-US" sz="1600" b="1" dirty="0" smtClean="0">
                <a:solidFill>
                  <a:schemeClr val="tx2"/>
                </a:solidFill>
                <a:latin typeface="Arial" charset="0"/>
              </a:rPr>
              <a:t>Hydrogasification</a:t>
            </a:r>
          </a:p>
          <a:p>
            <a:pPr marL="342900" indent="-342900" algn="l">
              <a:spcBef>
                <a:spcPct val="15000"/>
              </a:spcBef>
              <a:buClr>
                <a:schemeClr val="tx1"/>
              </a:buClr>
              <a:defRPr/>
            </a:pPr>
            <a:r>
              <a:rPr lang="en-US" sz="1600" b="1" dirty="0" smtClean="0">
                <a:solidFill>
                  <a:schemeClr val="tx2"/>
                </a:solidFill>
                <a:latin typeface="Arial" charset="0"/>
              </a:rPr>
              <a:t>	</a:t>
            </a:r>
            <a:r>
              <a:rPr lang="en-US" sz="1400" dirty="0" smtClean="0">
                <a:solidFill>
                  <a:schemeClr val="tx1"/>
                </a:solidFill>
                <a:latin typeface="Arial" charset="0"/>
              </a:rPr>
              <a:t>Exothermic</a:t>
            </a:r>
          </a:p>
          <a:p>
            <a:pPr marL="342900" indent="-342900" algn="l">
              <a:spcBef>
                <a:spcPct val="15000"/>
              </a:spcBef>
              <a:buClr>
                <a:schemeClr val="tx1"/>
              </a:buClr>
              <a:defRPr/>
            </a:pPr>
            <a:r>
              <a:rPr lang="en-US" sz="1400" dirty="0">
                <a:solidFill>
                  <a:schemeClr val="tx1"/>
                </a:solidFill>
                <a:latin typeface="Arial" charset="0"/>
              </a:rPr>
              <a:t>	</a:t>
            </a:r>
            <a:r>
              <a:rPr lang="en-US" sz="1400" dirty="0" smtClean="0">
                <a:solidFill>
                  <a:schemeClr val="tx1"/>
                </a:solidFill>
                <a:latin typeface="Arial" charset="0"/>
              </a:rPr>
              <a:t>Uses H</a:t>
            </a:r>
            <a:r>
              <a:rPr lang="en-US" sz="1400" baseline="-25000" dirty="0" smtClean="0">
                <a:solidFill>
                  <a:schemeClr val="tx1"/>
                </a:solidFill>
                <a:latin typeface="Arial" charset="0"/>
              </a:rPr>
              <a:t>2</a:t>
            </a:r>
            <a:r>
              <a:rPr lang="en-US" sz="1400" dirty="0" smtClean="0">
                <a:solidFill>
                  <a:schemeClr val="tx1"/>
                </a:solidFill>
                <a:latin typeface="Arial" charset="0"/>
              </a:rPr>
              <a:t> to gasify coal - research stage</a:t>
            </a:r>
          </a:p>
          <a:p>
            <a:pPr marL="342900" indent="-342900" algn="l">
              <a:spcBef>
                <a:spcPct val="15000"/>
              </a:spcBef>
              <a:buClr>
                <a:schemeClr val="tx1"/>
              </a:buClr>
              <a:defRPr/>
            </a:pPr>
            <a:r>
              <a:rPr lang="en-US" sz="1600" b="1" dirty="0" smtClean="0">
                <a:solidFill>
                  <a:schemeClr val="tx2"/>
                </a:solidFill>
                <a:latin typeface="Arial" charset="0"/>
              </a:rPr>
              <a:t>Catalytic Steam Gasification</a:t>
            </a:r>
          </a:p>
          <a:p>
            <a:pPr marL="342900" indent="-342900" algn="l">
              <a:spcBef>
                <a:spcPct val="15000"/>
              </a:spcBef>
              <a:buClr>
                <a:schemeClr val="tx1"/>
              </a:buClr>
              <a:defRPr/>
            </a:pPr>
            <a:r>
              <a:rPr lang="en-US" sz="1600" b="1" dirty="0">
                <a:solidFill>
                  <a:schemeClr val="tx2"/>
                </a:solidFill>
                <a:latin typeface="Arial" charset="0"/>
              </a:rPr>
              <a:t>	</a:t>
            </a:r>
            <a:r>
              <a:rPr lang="en-US" sz="1400" dirty="0" smtClean="0">
                <a:solidFill>
                  <a:schemeClr val="tx1"/>
                </a:solidFill>
                <a:latin typeface="Arial" charset="0"/>
              </a:rPr>
              <a:t>More efficient than steam gasification</a:t>
            </a:r>
          </a:p>
          <a:p>
            <a:pPr marL="342900" indent="-342900" algn="l">
              <a:spcBef>
                <a:spcPct val="15000"/>
              </a:spcBef>
              <a:buClr>
                <a:schemeClr val="tx1"/>
              </a:buClr>
              <a:defRPr/>
            </a:pPr>
            <a:r>
              <a:rPr lang="en-US" sz="1400" dirty="0">
                <a:solidFill>
                  <a:schemeClr val="tx1"/>
                </a:solidFill>
                <a:latin typeface="Arial" charset="0"/>
              </a:rPr>
              <a:t>	</a:t>
            </a:r>
            <a:r>
              <a:rPr lang="en-US" sz="1400" dirty="0" smtClean="0">
                <a:solidFill>
                  <a:schemeClr val="tx1"/>
                </a:solidFill>
                <a:latin typeface="Arial" charset="0"/>
              </a:rPr>
              <a:t>Lower operating temperature (650</a:t>
            </a:r>
            <a:r>
              <a:rPr lang="en-US" sz="1400" baseline="30000" dirty="0" smtClean="0">
                <a:solidFill>
                  <a:schemeClr val="tx1"/>
                </a:solidFill>
                <a:latin typeface="Arial" charset="0"/>
              </a:rPr>
              <a:t>0</a:t>
            </a:r>
            <a:r>
              <a:rPr lang="en-US" sz="1400" dirty="0" smtClean="0">
                <a:solidFill>
                  <a:schemeClr val="tx1"/>
                </a:solidFill>
                <a:latin typeface="Arial" charset="0"/>
              </a:rPr>
              <a:t>C-700</a:t>
            </a:r>
            <a:r>
              <a:rPr lang="en-US" sz="1400" baseline="30000" dirty="0" smtClean="0">
                <a:solidFill>
                  <a:schemeClr val="tx1"/>
                </a:solidFill>
                <a:latin typeface="Arial" charset="0"/>
              </a:rPr>
              <a:t>0</a:t>
            </a:r>
            <a:r>
              <a:rPr lang="en-US" sz="1400" dirty="0" smtClean="0">
                <a:solidFill>
                  <a:schemeClr val="tx1"/>
                </a:solidFill>
                <a:latin typeface="Arial" charset="0"/>
              </a:rPr>
              <a:t>C)</a:t>
            </a:r>
          </a:p>
          <a:p>
            <a:pPr marL="342900" indent="-342900" algn="l">
              <a:spcBef>
                <a:spcPct val="15000"/>
              </a:spcBef>
              <a:buClr>
                <a:schemeClr val="tx1"/>
              </a:buClr>
              <a:defRPr/>
            </a:pPr>
            <a:r>
              <a:rPr lang="en-US" sz="1400" i="1" dirty="0" smtClean="0">
                <a:solidFill>
                  <a:schemeClr val="tx1"/>
                </a:solidFill>
                <a:latin typeface="Arial" charset="0"/>
              </a:rPr>
              <a:t>GreatPoint </a:t>
            </a:r>
            <a:r>
              <a:rPr lang="en-US" sz="1400" i="1" dirty="0">
                <a:solidFill>
                  <a:schemeClr val="tx1"/>
                </a:solidFill>
                <a:latin typeface="Arial" charset="0"/>
              </a:rPr>
              <a:t>Energy developed catalytic </a:t>
            </a:r>
            <a:r>
              <a:rPr lang="en-US" sz="1400" i="1" dirty="0" smtClean="0">
                <a:solidFill>
                  <a:schemeClr val="tx1"/>
                </a:solidFill>
                <a:latin typeface="Arial" charset="0"/>
              </a:rPr>
              <a:t>hydro-</a:t>
            </a:r>
            <a:r>
              <a:rPr lang="en-US" sz="1400" i="1" dirty="0" err="1" smtClean="0">
                <a:solidFill>
                  <a:schemeClr val="tx1"/>
                </a:solidFill>
                <a:latin typeface="Arial" charset="0"/>
              </a:rPr>
              <a:t>methanation</a:t>
            </a:r>
            <a:r>
              <a:rPr lang="en-US" sz="1400" i="1" dirty="0" smtClean="0">
                <a:solidFill>
                  <a:schemeClr val="tx1"/>
                </a:solidFill>
                <a:latin typeface="Arial" charset="0"/>
              </a:rPr>
              <a:t> process. Expected </a:t>
            </a:r>
            <a:r>
              <a:rPr lang="en-US" sz="1400" i="1" dirty="0">
                <a:solidFill>
                  <a:schemeClr val="tx1"/>
                </a:solidFill>
                <a:latin typeface="Arial" charset="0"/>
              </a:rPr>
              <a:t>Pipeline quality SNG price - $3 per MMBtu (Fairley, 2007</a:t>
            </a:r>
            <a:r>
              <a:rPr lang="en-US" sz="1400" i="1" dirty="0" smtClean="0">
                <a:solidFill>
                  <a:schemeClr val="tx1"/>
                </a:solidFill>
                <a:latin typeface="Arial" charset="0"/>
              </a:rPr>
              <a:t>). Thermal efficiency – 70 -80 %</a:t>
            </a:r>
            <a:endParaRPr lang="en-US" sz="1400" b="1" dirty="0" smtClean="0">
              <a:solidFill>
                <a:schemeClr val="tx2"/>
              </a:solidFill>
              <a:latin typeface="Arial" charset="0"/>
            </a:endParaRPr>
          </a:p>
        </p:txBody>
      </p:sp>
      <p:sp>
        <p:nvSpPr>
          <p:cNvPr id="25" name="Rectangle 24"/>
          <p:cNvSpPr/>
          <p:nvPr/>
        </p:nvSpPr>
        <p:spPr>
          <a:xfrm>
            <a:off x="110362" y="788316"/>
            <a:ext cx="4145512" cy="544765"/>
          </a:xfrm>
          <a:prstGeom prst="rect">
            <a:avLst/>
          </a:prstGeom>
          <a:solidFill>
            <a:srgbClr val="0070C0"/>
          </a:solidFill>
        </p:spPr>
        <p:txBody>
          <a:bodyPr wrap="square">
            <a:spAutoFit/>
          </a:bodyPr>
          <a:lstStyle/>
          <a:p>
            <a:pPr algn="l"/>
            <a:r>
              <a:rPr lang="pt-BR" sz="1400" dirty="0"/>
              <a:t>CO + </a:t>
            </a:r>
            <a:r>
              <a:rPr lang="pt-BR" sz="1400" dirty="0" smtClean="0"/>
              <a:t>3H</a:t>
            </a:r>
            <a:r>
              <a:rPr lang="pt-BR" sz="1400" baseline="-25000" dirty="0" smtClean="0"/>
              <a:t>2</a:t>
            </a:r>
            <a:r>
              <a:rPr lang="pt-BR" sz="1400" dirty="0"/>
              <a:t> → CH</a:t>
            </a:r>
            <a:r>
              <a:rPr lang="pt-BR" sz="1400" baseline="-25000" dirty="0"/>
              <a:t>4</a:t>
            </a:r>
            <a:r>
              <a:rPr lang="pt-BR" sz="1400" dirty="0"/>
              <a:t> + </a:t>
            </a:r>
            <a:r>
              <a:rPr lang="pt-BR" sz="1400" dirty="0" smtClean="0"/>
              <a:t>H</a:t>
            </a:r>
            <a:r>
              <a:rPr lang="pt-BR" sz="1400" baseline="-25000" dirty="0" smtClean="0"/>
              <a:t>2</a:t>
            </a:r>
            <a:r>
              <a:rPr lang="pt-BR" sz="1400" dirty="0" smtClean="0"/>
              <a:t>O           ΔH</a:t>
            </a:r>
            <a:r>
              <a:rPr lang="pt-BR" sz="1400" dirty="0"/>
              <a:t> = ­210 </a:t>
            </a:r>
            <a:r>
              <a:rPr lang="pt-BR" sz="1400" dirty="0" smtClean="0"/>
              <a:t>kJ/mol </a:t>
            </a:r>
          </a:p>
          <a:p>
            <a:pPr algn="l"/>
            <a:r>
              <a:rPr lang="pt-BR" sz="1400" dirty="0" smtClean="0"/>
              <a:t>CO</a:t>
            </a:r>
            <a:r>
              <a:rPr lang="pt-BR" sz="1400" baseline="-25000" dirty="0" smtClean="0"/>
              <a:t>2</a:t>
            </a:r>
            <a:r>
              <a:rPr lang="pt-BR" sz="1400" dirty="0"/>
              <a:t> + </a:t>
            </a:r>
            <a:r>
              <a:rPr lang="pt-BR" sz="1400" dirty="0" smtClean="0"/>
              <a:t>4H</a:t>
            </a:r>
            <a:r>
              <a:rPr lang="pt-BR" sz="1400" baseline="-25000" dirty="0" smtClean="0"/>
              <a:t>2</a:t>
            </a:r>
            <a:r>
              <a:rPr lang="pt-BR" sz="1400" dirty="0"/>
              <a:t> → CH</a:t>
            </a:r>
            <a:r>
              <a:rPr lang="pt-BR" sz="1400" baseline="-25000" dirty="0"/>
              <a:t>4</a:t>
            </a:r>
            <a:r>
              <a:rPr lang="pt-BR" sz="1400" dirty="0"/>
              <a:t> + </a:t>
            </a:r>
            <a:r>
              <a:rPr lang="pt-BR" sz="1400" dirty="0" smtClean="0"/>
              <a:t>2H</a:t>
            </a:r>
            <a:r>
              <a:rPr lang="pt-BR" sz="1400" baseline="-25000" dirty="0" smtClean="0"/>
              <a:t>2</a:t>
            </a:r>
            <a:r>
              <a:rPr lang="pt-BR" sz="1400" dirty="0" smtClean="0"/>
              <a:t>O        ΔH</a:t>
            </a:r>
            <a:r>
              <a:rPr lang="pt-BR" sz="1400" dirty="0"/>
              <a:t> = ­113.6 </a:t>
            </a:r>
            <a:r>
              <a:rPr lang="pt-BR" sz="1400" dirty="0" smtClean="0"/>
              <a:t>kJ/mol</a:t>
            </a:r>
            <a:endParaRPr lang="en-IN" sz="1400" dirty="0"/>
          </a:p>
        </p:txBody>
      </p:sp>
      <p:sp>
        <p:nvSpPr>
          <p:cNvPr id="27" name="TextBox 26"/>
          <p:cNvSpPr txBox="1"/>
          <p:nvPr/>
        </p:nvSpPr>
        <p:spPr>
          <a:xfrm>
            <a:off x="78830" y="1411654"/>
            <a:ext cx="4335734" cy="350865"/>
          </a:xfrm>
          <a:prstGeom prst="rect">
            <a:avLst/>
          </a:prstGeom>
          <a:noFill/>
          <a:ln>
            <a:noFill/>
          </a:ln>
        </p:spPr>
        <p:txBody>
          <a:bodyPr wrap="square" rtlCol="0">
            <a:spAutoFit/>
          </a:bodyPr>
          <a:lstStyle/>
          <a:p>
            <a:pPr algn="l"/>
            <a:r>
              <a:rPr lang="en-US" sz="1600" b="1" dirty="0" err="1" smtClean="0">
                <a:solidFill>
                  <a:srgbClr val="0070C0"/>
                </a:solidFill>
              </a:rPr>
              <a:t>Methanation</a:t>
            </a:r>
            <a:r>
              <a:rPr lang="en-US" sz="1600" b="1" dirty="0" smtClean="0">
                <a:solidFill>
                  <a:srgbClr val="0070C0"/>
                </a:solidFill>
              </a:rPr>
              <a:t> - </a:t>
            </a:r>
            <a:r>
              <a:rPr lang="en-US" sz="1400" dirty="0" err="1" smtClean="0">
                <a:solidFill>
                  <a:schemeClr val="accent6">
                    <a:lumMod val="75000"/>
                  </a:schemeClr>
                </a:solidFill>
              </a:rPr>
              <a:t>Haldor</a:t>
            </a:r>
            <a:r>
              <a:rPr lang="en-US" sz="1400" dirty="0" smtClean="0">
                <a:solidFill>
                  <a:schemeClr val="accent6">
                    <a:lumMod val="75000"/>
                  </a:schemeClr>
                </a:solidFill>
              </a:rPr>
              <a:t> –</a:t>
            </a:r>
            <a:r>
              <a:rPr lang="en-US" sz="1400" dirty="0" err="1" smtClean="0">
                <a:solidFill>
                  <a:schemeClr val="accent6">
                    <a:lumMod val="75000"/>
                  </a:schemeClr>
                </a:solidFill>
              </a:rPr>
              <a:t>Topsoe</a:t>
            </a:r>
            <a:r>
              <a:rPr lang="en-US" sz="1400" dirty="0" smtClean="0">
                <a:solidFill>
                  <a:schemeClr val="accent6">
                    <a:lumMod val="75000"/>
                  </a:schemeClr>
                </a:solidFill>
              </a:rPr>
              <a:t>, Air-</a:t>
            </a:r>
            <a:r>
              <a:rPr lang="en-US" sz="1400" dirty="0" err="1" smtClean="0">
                <a:solidFill>
                  <a:schemeClr val="accent6">
                    <a:lumMod val="75000"/>
                  </a:schemeClr>
                </a:solidFill>
              </a:rPr>
              <a:t>Liquide</a:t>
            </a:r>
            <a:r>
              <a:rPr lang="en-US" sz="1400" dirty="0" smtClean="0">
                <a:solidFill>
                  <a:schemeClr val="accent6">
                    <a:lumMod val="75000"/>
                  </a:schemeClr>
                </a:solidFill>
              </a:rPr>
              <a:t>, MHI  </a:t>
            </a:r>
            <a:endParaRPr lang="en-IN" sz="1600" dirty="0">
              <a:solidFill>
                <a:srgbClr val="0070C0"/>
              </a:solidFill>
            </a:endParaRPr>
          </a:p>
        </p:txBody>
      </p:sp>
      <p:pic>
        <p:nvPicPr>
          <p:cNvPr id="30" name="Picture 29"/>
          <p:cNvPicPr>
            <a:picLocks noChangeAspect="1"/>
          </p:cNvPicPr>
          <p:nvPr/>
        </p:nvPicPr>
        <p:blipFill>
          <a:blip r:embed="rId3" cstate="print"/>
          <a:stretch>
            <a:fillRect/>
          </a:stretch>
        </p:blipFill>
        <p:spPr>
          <a:xfrm>
            <a:off x="4160550" y="2274228"/>
            <a:ext cx="5697630" cy="3676074"/>
          </a:xfrm>
          <a:prstGeom prst="rect">
            <a:avLst/>
          </a:prstGeom>
          <a:ln w="9525">
            <a:noFill/>
          </a:ln>
        </p:spPr>
      </p:pic>
      <p:sp>
        <p:nvSpPr>
          <p:cNvPr id="37" name="Rectangle 36"/>
          <p:cNvSpPr/>
          <p:nvPr/>
        </p:nvSpPr>
        <p:spPr>
          <a:xfrm>
            <a:off x="4414564" y="788316"/>
            <a:ext cx="5491436" cy="1389611"/>
          </a:xfrm>
          <a:prstGeom prst="rect">
            <a:avLst/>
          </a:prstGeom>
          <a:solidFill>
            <a:srgbClr val="FFFFCC"/>
          </a:solidFill>
          <a:ln w="19050" algn="ctr">
            <a:solidFill>
              <a:srgbClr val="FF0000"/>
            </a:solidFill>
            <a:miter lim="800000"/>
            <a:headEnd/>
            <a:tailEnd/>
          </a:ln>
          <a:effectLst>
            <a:outerShdw dist="71842" dir="2700000" algn="ctr" rotWithShape="0">
              <a:schemeClr val="bg2">
                <a:alpha val="50000"/>
              </a:schemeClr>
            </a:outerShdw>
          </a:effectLst>
        </p:spPr>
        <p:txBody>
          <a:bodyPr wrap="square">
            <a:spAutoFit/>
          </a:bodyPr>
          <a:lstStyle/>
          <a:p>
            <a:pPr marL="342900" indent="-342900" algn="l">
              <a:spcBef>
                <a:spcPct val="15000"/>
              </a:spcBef>
              <a:buClr>
                <a:schemeClr val="tx1"/>
              </a:buClr>
              <a:defRPr/>
            </a:pPr>
            <a:r>
              <a:rPr lang="en-US" sz="1600" b="1" dirty="0">
                <a:solidFill>
                  <a:schemeClr val="tx2"/>
                </a:solidFill>
                <a:latin typeface="Arial" charset="0"/>
              </a:rPr>
              <a:t>Steam Oxygen Gasification </a:t>
            </a:r>
          </a:p>
          <a:p>
            <a:pPr marL="342900" indent="-342900" algn="l">
              <a:spcBef>
                <a:spcPct val="15000"/>
              </a:spcBef>
              <a:buClr>
                <a:schemeClr val="tx1"/>
              </a:buClr>
              <a:defRPr/>
            </a:pPr>
            <a:r>
              <a:rPr lang="en-US" sz="1600" b="1" dirty="0">
                <a:solidFill>
                  <a:schemeClr val="tx2"/>
                </a:solidFill>
                <a:latin typeface="Arial" charset="0"/>
              </a:rPr>
              <a:t>	</a:t>
            </a:r>
            <a:r>
              <a:rPr lang="en-US" sz="1400" dirty="0">
                <a:solidFill>
                  <a:schemeClr val="tx1"/>
                </a:solidFill>
                <a:latin typeface="Arial" charset="0"/>
              </a:rPr>
              <a:t>(Gasification+ Gas Cleaning+ Methanation)</a:t>
            </a:r>
          </a:p>
          <a:p>
            <a:pPr marL="342900" indent="-342900" algn="l">
              <a:spcBef>
                <a:spcPct val="15000"/>
              </a:spcBef>
              <a:buClr>
                <a:schemeClr val="tx1"/>
              </a:buClr>
              <a:defRPr/>
            </a:pPr>
            <a:r>
              <a:rPr lang="en-US" sz="1400" dirty="0">
                <a:solidFill>
                  <a:schemeClr val="tx1"/>
                </a:solidFill>
                <a:latin typeface="Arial" charset="0"/>
              </a:rPr>
              <a:t>	 Proven &amp; commercially demonstrated.</a:t>
            </a:r>
          </a:p>
          <a:p>
            <a:pPr marL="342900" indent="-342900" algn="l">
              <a:spcBef>
                <a:spcPct val="15000"/>
              </a:spcBef>
              <a:buClr>
                <a:schemeClr val="tx1"/>
              </a:buClr>
              <a:defRPr/>
            </a:pPr>
            <a:r>
              <a:rPr lang="en-US" sz="1400" i="1" dirty="0" smtClean="0">
                <a:solidFill>
                  <a:schemeClr val="tx1"/>
                </a:solidFill>
                <a:latin typeface="Arial" charset="0"/>
              </a:rPr>
              <a:t>Great </a:t>
            </a:r>
            <a:r>
              <a:rPr lang="en-US" sz="1400" i="1" dirty="0">
                <a:solidFill>
                  <a:schemeClr val="tx1"/>
                </a:solidFill>
                <a:latin typeface="Arial" charset="0"/>
              </a:rPr>
              <a:t>Plains synfuels plant (since </a:t>
            </a:r>
            <a:r>
              <a:rPr lang="en-US" sz="1400" i="1" dirty="0" smtClean="0">
                <a:solidFill>
                  <a:schemeClr val="tx1"/>
                </a:solidFill>
                <a:latin typeface="Arial" charset="0"/>
              </a:rPr>
              <a:t>1984) - 54 </a:t>
            </a:r>
            <a:r>
              <a:rPr lang="en-US" sz="1400" i="1" dirty="0">
                <a:solidFill>
                  <a:schemeClr val="tx1"/>
                </a:solidFill>
                <a:latin typeface="Arial" charset="0"/>
              </a:rPr>
              <a:t>billion </a:t>
            </a:r>
            <a:r>
              <a:rPr lang="en-US" sz="1400" i="1" dirty="0" err="1">
                <a:solidFill>
                  <a:schemeClr val="tx1"/>
                </a:solidFill>
                <a:latin typeface="Arial" charset="0"/>
              </a:rPr>
              <a:t>scfa</a:t>
            </a:r>
            <a:r>
              <a:rPr lang="en-US" sz="1400" i="1" dirty="0">
                <a:solidFill>
                  <a:schemeClr val="tx1"/>
                </a:solidFill>
                <a:latin typeface="Arial" charset="0"/>
              </a:rPr>
              <a:t> SNG </a:t>
            </a:r>
            <a:r>
              <a:rPr lang="en-US" sz="1400" i="1" dirty="0" smtClean="0">
                <a:solidFill>
                  <a:schemeClr val="tx1"/>
                </a:solidFill>
                <a:latin typeface="Arial" charset="0"/>
              </a:rPr>
              <a:t>from 6 </a:t>
            </a:r>
            <a:r>
              <a:rPr lang="en-US" sz="1400" i="1" dirty="0">
                <a:solidFill>
                  <a:schemeClr val="tx1"/>
                </a:solidFill>
                <a:latin typeface="Arial" charset="0"/>
              </a:rPr>
              <a:t>million ton </a:t>
            </a:r>
            <a:r>
              <a:rPr lang="en-US" sz="1400" i="1" dirty="0" smtClean="0">
                <a:solidFill>
                  <a:schemeClr val="tx1"/>
                </a:solidFill>
                <a:latin typeface="Arial" charset="0"/>
              </a:rPr>
              <a:t>lignite</a:t>
            </a:r>
            <a:endParaRPr lang="en-IN" sz="1400" i="1" dirty="0">
              <a:solidFill>
                <a:schemeClr val="tx1"/>
              </a:solidFill>
              <a:latin typeface="Arial" charset="0"/>
            </a:endParaRPr>
          </a:p>
        </p:txBody>
      </p:sp>
      <p:pic>
        <p:nvPicPr>
          <p:cNvPr id="38" name="Picture 37"/>
          <p:cNvPicPr>
            <a:picLocks noChangeAspect="1"/>
          </p:cNvPicPr>
          <p:nvPr/>
        </p:nvPicPr>
        <p:blipFill>
          <a:blip r:embed="rId4" cstate="print"/>
          <a:stretch>
            <a:fillRect/>
          </a:stretch>
        </p:blipFill>
        <p:spPr>
          <a:xfrm>
            <a:off x="31532" y="4919470"/>
            <a:ext cx="4025462" cy="1038065"/>
          </a:xfrm>
          <a:prstGeom prst="rect">
            <a:avLst/>
          </a:prstGeom>
        </p:spPr>
      </p:pic>
      <p:cxnSp>
        <p:nvCxnSpPr>
          <p:cNvPr id="15" name="Straight Connector 14"/>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sp>
        <p:nvSpPr>
          <p:cNvPr id="3" name="Up Arrow Callout 2"/>
          <p:cNvSpPr/>
          <p:nvPr/>
        </p:nvSpPr>
        <p:spPr bwMode="auto">
          <a:xfrm>
            <a:off x="6850742" y="4919470"/>
            <a:ext cx="2264229" cy="880242"/>
          </a:xfrm>
          <a:prstGeom prst="upArrowCallout">
            <a:avLst>
              <a:gd name="adj1" fmla="val 25000"/>
              <a:gd name="adj2" fmla="val 25000"/>
              <a:gd name="adj3" fmla="val 25000"/>
              <a:gd name="adj4" fmla="val 48081"/>
            </a:avLst>
          </a:prstGeom>
          <a:solidFill>
            <a:schemeClr val="bg2">
              <a:alpha val="39000"/>
            </a:schemeClr>
          </a:solidFill>
          <a:ln w="63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r>
              <a:rPr kumimoji="0" lang="en-US" sz="1600" b="1" i="0" u="none" strike="noStrike" cap="none" normalizeH="0" baseline="0" dirty="0" smtClean="0">
                <a:ln>
                  <a:noFill/>
                </a:ln>
                <a:solidFill>
                  <a:schemeClr val="tx1"/>
                </a:solidFill>
                <a:effectLst/>
                <a:latin typeface="Arial" pitchFamily="34" charset="0"/>
              </a:rPr>
              <a:t>No need</a:t>
            </a:r>
            <a:r>
              <a:rPr kumimoji="0" lang="en-US" sz="1600" b="1" i="0" u="none" strike="noStrike" cap="none" normalizeH="0" dirty="0" smtClean="0">
                <a:ln>
                  <a:noFill/>
                </a:ln>
                <a:solidFill>
                  <a:schemeClr val="tx1"/>
                </a:solidFill>
                <a:effectLst/>
                <a:latin typeface="Arial" pitchFamily="34" charset="0"/>
              </a:rPr>
              <a:t> of Oxygen</a:t>
            </a:r>
            <a:endParaRPr kumimoji="0" lang="en-IN" sz="1600" b="1"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251103725"/>
      </p:ext>
    </p:extLst>
  </p:cSld>
  <p:clrMapOvr>
    <a:masterClrMapping/>
  </p:clrMapOvr>
  <p:transition spd="slow" advTm="1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26942"/>
            <a:ext cx="9413875" cy="462079"/>
          </a:xfrm>
        </p:spPr>
        <p:txBody>
          <a:bodyPr/>
          <a:lstStyle/>
          <a:p>
            <a:r>
              <a:rPr lang="en-IN" dirty="0">
                <a:solidFill>
                  <a:schemeClr val="tx1"/>
                </a:solidFill>
              </a:rPr>
              <a:t>Coal to Chemical (</a:t>
            </a:r>
            <a:r>
              <a:rPr lang="en-US" dirty="0">
                <a:solidFill>
                  <a:schemeClr val="tx1"/>
                </a:solidFill>
              </a:rPr>
              <a:t>CTC) – DME (1) </a:t>
            </a:r>
            <a:endParaRPr lang="en-US" dirty="0"/>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45</a:t>
            </a:fld>
            <a:endParaRPr lang="en-US"/>
          </a:p>
        </p:txBody>
      </p:sp>
      <p:grpSp>
        <p:nvGrpSpPr>
          <p:cNvPr id="5" name="Group 4"/>
          <p:cNvGrpSpPr/>
          <p:nvPr/>
        </p:nvGrpSpPr>
        <p:grpSpPr>
          <a:xfrm>
            <a:off x="143541" y="797629"/>
            <a:ext cx="5271142" cy="3732180"/>
            <a:chOff x="5323822" y="776604"/>
            <a:chExt cx="4588284" cy="3067050"/>
          </a:xfrm>
        </p:grpSpPr>
        <p:pic>
          <p:nvPicPr>
            <p:cNvPr id="6" name="Picture 5"/>
            <p:cNvPicPr>
              <a:picLocks noChangeAspect="1"/>
            </p:cNvPicPr>
            <p:nvPr/>
          </p:nvPicPr>
          <p:blipFill>
            <a:blip r:embed="rId3" cstate="print"/>
            <a:stretch>
              <a:fillRect/>
            </a:stretch>
          </p:blipFill>
          <p:spPr>
            <a:xfrm>
              <a:off x="6749806" y="776604"/>
              <a:ext cx="3162300" cy="3067050"/>
            </a:xfrm>
            <a:prstGeom prst="rect">
              <a:avLst/>
            </a:prstGeom>
          </p:spPr>
        </p:pic>
        <p:sp>
          <p:nvSpPr>
            <p:cNvPr id="7" name="TextBox 6"/>
            <p:cNvSpPr txBox="1"/>
            <p:nvPr/>
          </p:nvSpPr>
          <p:spPr>
            <a:xfrm>
              <a:off x="5339062" y="793996"/>
              <a:ext cx="1380564" cy="318549"/>
            </a:xfrm>
            <a:prstGeom prst="rect">
              <a:avLst/>
            </a:prstGeom>
            <a:solidFill>
              <a:srgbClr val="FFFF00">
                <a:alpha val="15000"/>
              </a:srgbClr>
            </a:solidFill>
            <a:ln w="6350">
              <a:solidFill>
                <a:schemeClr val="tx1"/>
              </a:solidFill>
              <a:prstDash val="lgDash"/>
            </a:ln>
          </p:spPr>
          <p:txBody>
            <a:bodyPr wrap="square" rtlCol="0">
              <a:spAutoFit/>
            </a:bodyPr>
            <a:lstStyle>
              <a:defPPr>
                <a:defRPr lang="en-GB"/>
              </a:defPPr>
              <a:lvl1pPr algn="l">
                <a:defRPr sz="1400">
                  <a:solidFill>
                    <a:schemeClr val="tx1"/>
                  </a:solidFill>
                </a:defRPr>
              </a:lvl1pPr>
            </a:lstStyle>
            <a:p>
              <a:r>
                <a:rPr lang="en-US" dirty="0"/>
                <a:t>Licensor: JFE</a:t>
              </a:r>
              <a:endParaRPr lang="en-IN" dirty="0"/>
            </a:p>
          </p:txBody>
        </p:sp>
        <p:sp>
          <p:nvSpPr>
            <p:cNvPr id="8" name="TextBox 7"/>
            <p:cNvSpPr txBox="1"/>
            <p:nvPr/>
          </p:nvSpPr>
          <p:spPr>
            <a:xfrm>
              <a:off x="5323822" y="1876737"/>
              <a:ext cx="1382138" cy="806571"/>
            </a:xfrm>
            <a:prstGeom prst="rect">
              <a:avLst/>
            </a:prstGeom>
            <a:solidFill>
              <a:srgbClr val="FFFF00">
                <a:alpha val="15000"/>
              </a:srgbClr>
            </a:solidFill>
            <a:ln w="6350">
              <a:solidFill>
                <a:schemeClr val="tx1"/>
              </a:solidFill>
              <a:prstDash val="lgDash"/>
            </a:ln>
          </p:spPr>
          <p:txBody>
            <a:bodyPr wrap="square" rtlCol="0">
              <a:spAutoFit/>
            </a:bodyPr>
            <a:lstStyle/>
            <a:p>
              <a:pPr algn="l"/>
              <a:r>
                <a:rPr lang="en-US" sz="1400" dirty="0">
                  <a:solidFill>
                    <a:schemeClr val="tx1"/>
                  </a:solidFill>
                </a:rPr>
                <a:t>Licensor: </a:t>
              </a:r>
              <a:endParaRPr lang="en-US" sz="1400" dirty="0" smtClean="0">
                <a:solidFill>
                  <a:schemeClr val="tx1"/>
                </a:solidFill>
              </a:endParaRPr>
            </a:p>
            <a:p>
              <a:pPr algn="l"/>
              <a:r>
                <a:rPr lang="en-US" sz="1400" dirty="0" err="1" smtClean="0">
                  <a:solidFill>
                    <a:schemeClr val="tx1"/>
                  </a:solidFill>
                </a:rPr>
                <a:t>Haldor-Topsoe</a:t>
              </a:r>
              <a:r>
                <a:rPr lang="en-US" sz="1400" dirty="0" smtClean="0">
                  <a:solidFill>
                    <a:schemeClr val="tx1"/>
                  </a:solidFill>
                </a:rPr>
                <a:t> </a:t>
              </a:r>
              <a:r>
                <a:rPr lang="en-US" sz="1400" dirty="0">
                  <a:solidFill>
                    <a:schemeClr val="tx1"/>
                  </a:solidFill>
                </a:rPr>
                <a:t>Lurgi, Toyo, MGC</a:t>
              </a:r>
              <a:r>
                <a:rPr lang="en-US" sz="1400" dirty="0" smtClean="0">
                  <a:solidFill>
                    <a:schemeClr val="tx1"/>
                  </a:solidFill>
                </a:rPr>
                <a:t>, </a:t>
              </a:r>
              <a:r>
                <a:rPr lang="en-US" sz="1400" dirty="0" err="1" smtClean="0">
                  <a:solidFill>
                    <a:schemeClr val="tx1"/>
                  </a:solidFill>
                </a:rPr>
                <a:t>SWI,etc</a:t>
              </a:r>
              <a:r>
                <a:rPr lang="en-US" sz="1400" dirty="0" smtClean="0">
                  <a:solidFill>
                    <a:schemeClr val="tx1"/>
                  </a:solidFill>
                </a:rPr>
                <a:t>.</a:t>
              </a:r>
              <a:endParaRPr lang="en-IN" sz="1400" dirty="0">
                <a:solidFill>
                  <a:schemeClr val="tx1"/>
                </a:solidFill>
              </a:endParaRPr>
            </a:p>
          </p:txBody>
        </p:sp>
        <p:sp>
          <p:nvSpPr>
            <p:cNvPr id="9" name="TextBox 8"/>
            <p:cNvSpPr txBox="1"/>
            <p:nvPr/>
          </p:nvSpPr>
          <p:spPr>
            <a:xfrm>
              <a:off x="5339062" y="1144844"/>
              <a:ext cx="1366898" cy="609398"/>
            </a:xfrm>
            <a:prstGeom prst="rect">
              <a:avLst/>
            </a:prstGeom>
            <a:solidFill>
              <a:srgbClr val="00B0F0">
                <a:alpha val="28000"/>
              </a:srgbClr>
            </a:solidFill>
            <a:ln w="6350">
              <a:solidFill>
                <a:schemeClr val="tx1"/>
              </a:solidFill>
            </a:ln>
          </p:spPr>
          <p:txBody>
            <a:bodyPr wrap="square" rtlCol="0">
              <a:spAutoFit/>
            </a:bodyPr>
            <a:lstStyle/>
            <a:p>
              <a:r>
                <a:rPr lang="en-US" sz="1600" b="1" dirty="0" smtClean="0">
                  <a:solidFill>
                    <a:schemeClr val="tx1"/>
                  </a:solidFill>
                </a:rPr>
                <a:t>Coal </a:t>
              </a:r>
            </a:p>
            <a:p>
              <a:r>
                <a:rPr lang="en-US" sz="1600" b="1" dirty="0">
                  <a:solidFill>
                    <a:schemeClr val="tx1"/>
                  </a:solidFill>
                </a:rPr>
                <a:t>G</a:t>
              </a:r>
              <a:r>
                <a:rPr lang="en-US" sz="1600" b="1" dirty="0" smtClean="0">
                  <a:solidFill>
                    <a:schemeClr val="tx1"/>
                  </a:solidFill>
                </a:rPr>
                <a:t>asification</a:t>
              </a:r>
              <a:endParaRPr lang="en-IN" sz="1600" b="1" dirty="0">
                <a:solidFill>
                  <a:schemeClr val="tx1"/>
                </a:solidFill>
              </a:endParaRPr>
            </a:p>
          </p:txBody>
        </p:sp>
        <p:cxnSp>
          <p:nvCxnSpPr>
            <p:cNvPr id="10" name="Straight Arrow Connector 9"/>
            <p:cNvCxnSpPr>
              <a:endCxn id="7" idx="3"/>
            </p:cNvCxnSpPr>
            <p:nvPr/>
          </p:nvCxnSpPr>
          <p:spPr bwMode="auto">
            <a:xfrm flipH="1" flipV="1">
              <a:off x="6719626" y="953271"/>
              <a:ext cx="305160" cy="191577"/>
            </a:xfrm>
            <a:prstGeom prst="straightConnector1">
              <a:avLst/>
            </a:prstGeom>
            <a:noFill/>
            <a:ln w="12700" cap="flat" cmpd="sng" algn="ctr">
              <a:solidFill>
                <a:schemeClr val="tx2">
                  <a:lumMod val="50000"/>
                </a:schemeClr>
              </a:solidFill>
              <a:prstDash val="solid"/>
              <a:round/>
              <a:headEnd type="none" w="med" len="med"/>
              <a:tailEnd type="stealth" w="lg" len="lg"/>
            </a:ln>
            <a:effectLst/>
          </p:spPr>
        </p:cxnSp>
        <p:cxnSp>
          <p:nvCxnSpPr>
            <p:cNvPr id="11" name="Straight Arrow Connector 10"/>
            <p:cNvCxnSpPr/>
            <p:nvPr/>
          </p:nvCxnSpPr>
          <p:spPr bwMode="auto">
            <a:xfrm flipH="1">
              <a:off x="6704386" y="2215422"/>
              <a:ext cx="240737" cy="303013"/>
            </a:xfrm>
            <a:prstGeom prst="straightConnector1">
              <a:avLst/>
            </a:prstGeom>
            <a:noFill/>
            <a:ln w="12700" cap="flat" cmpd="sng" algn="ctr">
              <a:solidFill>
                <a:schemeClr val="tx2">
                  <a:lumMod val="50000"/>
                </a:schemeClr>
              </a:solidFill>
              <a:prstDash val="solid"/>
              <a:round/>
              <a:headEnd type="none" w="med" len="med"/>
              <a:tailEnd type="stealth" w="lg" len="lg"/>
            </a:ln>
            <a:effectLst/>
          </p:spPr>
        </p:cxnSp>
      </p:grpSp>
      <p:sp>
        <p:nvSpPr>
          <p:cNvPr id="12" name="Oval 11"/>
          <p:cNvSpPr/>
          <p:nvPr/>
        </p:nvSpPr>
        <p:spPr bwMode="auto">
          <a:xfrm>
            <a:off x="5683900" y="1949220"/>
            <a:ext cx="3594084" cy="595086"/>
          </a:xfrm>
          <a:prstGeom prst="ellipse">
            <a:avLst/>
          </a:prstGeom>
          <a:solidFill>
            <a:srgbClr val="FFFF00">
              <a:alpha val="19000"/>
            </a:srgbClr>
          </a:solidFill>
          <a:ln w="12700" cap="flat" cmpd="sng" algn="ctr">
            <a:solidFill>
              <a:schemeClr val="tx1">
                <a:lumMod val="50000"/>
                <a:lumOff val="50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smtClean="0">
              <a:ln>
                <a:noFill/>
              </a:ln>
              <a:solidFill>
                <a:schemeClr val="bg1"/>
              </a:solidFill>
              <a:effectLst/>
              <a:latin typeface="Arial" pitchFamily="34" charset="0"/>
            </a:endParaRPr>
          </a:p>
        </p:txBody>
      </p:sp>
      <p:pic>
        <p:nvPicPr>
          <p:cNvPr id="13" name="Picture 2"/>
          <p:cNvPicPr>
            <a:picLocks noChangeAspect="1" noChangeArrowheads="1"/>
          </p:cNvPicPr>
          <p:nvPr/>
        </p:nvPicPr>
        <p:blipFill>
          <a:blip r:embed="rId4" cstate="print"/>
          <a:srcRect/>
          <a:stretch>
            <a:fillRect/>
          </a:stretch>
        </p:blipFill>
        <p:spPr bwMode="auto">
          <a:xfrm>
            <a:off x="5465054" y="2705566"/>
            <a:ext cx="4526265" cy="2969472"/>
          </a:xfrm>
          <a:prstGeom prst="rect">
            <a:avLst/>
          </a:prstGeom>
          <a:noFill/>
          <a:ln w="9525">
            <a:noFill/>
            <a:miter lim="800000"/>
            <a:headEnd/>
            <a:tailEnd/>
          </a:ln>
        </p:spPr>
      </p:pic>
      <p:sp>
        <p:nvSpPr>
          <p:cNvPr id="14" name="Rectangle 13"/>
          <p:cNvSpPr/>
          <p:nvPr/>
        </p:nvSpPr>
        <p:spPr>
          <a:xfrm>
            <a:off x="484737" y="5749524"/>
            <a:ext cx="9506582" cy="270074"/>
          </a:xfrm>
          <a:prstGeom prst="rect">
            <a:avLst/>
          </a:prstGeom>
        </p:spPr>
        <p:txBody>
          <a:bodyPr wrap="square">
            <a:spAutoFit/>
          </a:bodyPr>
          <a:lstStyle/>
          <a:p>
            <a:pPr algn="l"/>
            <a:r>
              <a:rPr lang="en-US" sz="1100" i="1" dirty="0" smtClean="0">
                <a:solidFill>
                  <a:schemeClr val="accent6">
                    <a:lumMod val="75000"/>
                  </a:schemeClr>
                </a:solidFill>
              </a:rPr>
              <a:t>T.H. </a:t>
            </a:r>
            <a:r>
              <a:rPr lang="en-US" sz="1100" i="1" dirty="0" err="1" smtClean="0">
                <a:solidFill>
                  <a:schemeClr val="accent6">
                    <a:lumMod val="75000"/>
                  </a:schemeClr>
                </a:solidFill>
              </a:rPr>
              <a:t>Fleisch</a:t>
            </a:r>
            <a:r>
              <a:rPr lang="en-US" sz="1100" i="1" dirty="0" smtClean="0">
                <a:solidFill>
                  <a:schemeClr val="accent6">
                    <a:lumMod val="75000"/>
                  </a:schemeClr>
                </a:solidFill>
              </a:rPr>
              <a:t> et.al.,  The status of DME developments in China and beyond, Journal of Natural Gas Science and Engineering 9 (2012):</a:t>
            </a:r>
            <a:endParaRPr lang="en-US" sz="1100" i="1" dirty="0">
              <a:solidFill>
                <a:schemeClr val="accent6">
                  <a:lumMod val="75000"/>
                </a:schemeClr>
              </a:solidFill>
            </a:endParaRPr>
          </a:p>
        </p:txBody>
      </p:sp>
      <p:sp>
        <p:nvSpPr>
          <p:cNvPr id="15" name="Rectangle 14"/>
          <p:cNvSpPr/>
          <p:nvPr/>
        </p:nvSpPr>
        <p:spPr>
          <a:xfrm>
            <a:off x="5931143" y="1993463"/>
            <a:ext cx="3099597" cy="544765"/>
          </a:xfrm>
          <a:prstGeom prst="rect">
            <a:avLst/>
          </a:prstGeom>
        </p:spPr>
        <p:txBody>
          <a:bodyPr wrap="square">
            <a:spAutoFit/>
          </a:bodyPr>
          <a:lstStyle/>
          <a:p>
            <a:pPr algn="l"/>
            <a:r>
              <a:rPr lang="en-US" sz="1400" i="1" dirty="0">
                <a:solidFill>
                  <a:schemeClr val="accent6">
                    <a:lumMod val="75000"/>
                  </a:schemeClr>
                </a:solidFill>
              </a:rPr>
              <a:t>Nearly all of the DME is produced </a:t>
            </a:r>
            <a:endParaRPr lang="en-US" sz="1400" i="1" dirty="0" smtClean="0">
              <a:solidFill>
                <a:schemeClr val="accent6">
                  <a:lumMod val="75000"/>
                </a:schemeClr>
              </a:solidFill>
            </a:endParaRPr>
          </a:p>
          <a:p>
            <a:pPr algn="l"/>
            <a:r>
              <a:rPr lang="en-US" sz="1400" i="1" dirty="0" smtClean="0">
                <a:solidFill>
                  <a:schemeClr val="accent6">
                    <a:lumMod val="75000"/>
                  </a:schemeClr>
                </a:solidFill>
              </a:rPr>
              <a:t>in </a:t>
            </a:r>
            <a:r>
              <a:rPr lang="en-US" sz="1400" i="1" dirty="0">
                <a:solidFill>
                  <a:schemeClr val="accent6">
                    <a:lumMod val="75000"/>
                  </a:schemeClr>
                </a:solidFill>
              </a:rPr>
              <a:t>China </a:t>
            </a:r>
            <a:r>
              <a:rPr lang="en-US" sz="1400" i="1" dirty="0" smtClean="0">
                <a:solidFill>
                  <a:schemeClr val="accent6">
                    <a:lumMod val="75000"/>
                  </a:schemeClr>
                </a:solidFill>
              </a:rPr>
              <a:t>and is </a:t>
            </a:r>
            <a:r>
              <a:rPr lang="en-US" sz="1400" i="1" dirty="0">
                <a:solidFill>
                  <a:schemeClr val="accent6">
                    <a:lumMod val="75000"/>
                  </a:schemeClr>
                </a:solidFill>
              </a:rPr>
              <a:t>coal derived.”</a:t>
            </a:r>
          </a:p>
        </p:txBody>
      </p:sp>
      <p:pic>
        <p:nvPicPr>
          <p:cNvPr id="17" name="Picture 16"/>
          <p:cNvPicPr>
            <a:picLocks noChangeAspect="1"/>
          </p:cNvPicPr>
          <p:nvPr/>
        </p:nvPicPr>
        <p:blipFill>
          <a:blip r:embed="rId5" cstate="print"/>
          <a:stretch>
            <a:fillRect/>
          </a:stretch>
        </p:blipFill>
        <p:spPr>
          <a:xfrm>
            <a:off x="6509657" y="724770"/>
            <a:ext cx="1942570" cy="1041924"/>
          </a:xfrm>
          <a:prstGeom prst="rect">
            <a:avLst/>
          </a:prstGeom>
        </p:spPr>
      </p:pic>
      <p:sp>
        <p:nvSpPr>
          <p:cNvPr id="16" name="Hexagon 15"/>
          <p:cNvSpPr/>
          <p:nvPr/>
        </p:nvSpPr>
        <p:spPr bwMode="auto">
          <a:xfrm>
            <a:off x="523125" y="3572385"/>
            <a:ext cx="2264228" cy="1869657"/>
          </a:xfrm>
          <a:prstGeom prst="hexagon">
            <a:avLst/>
          </a:prstGeom>
          <a:solidFill>
            <a:schemeClr val="bg2">
              <a:lumMod val="20000"/>
              <a:lumOff val="80000"/>
            </a:schemeClr>
          </a:solid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smtClean="0">
              <a:ln>
                <a:noFill/>
              </a:ln>
              <a:solidFill>
                <a:schemeClr val="bg1"/>
              </a:solidFill>
              <a:effectLst/>
              <a:latin typeface="Arial" pitchFamily="34" charset="0"/>
            </a:endParaRPr>
          </a:p>
        </p:txBody>
      </p:sp>
      <p:sp>
        <p:nvSpPr>
          <p:cNvPr id="18" name="Rectangle 17"/>
          <p:cNvSpPr/>
          <p:nvPr/>
        </p:nvSpPr>
        <p:spPr>
          <a:xfrm>
            <a:off x="788887" y="3798515"/>
            <a:ext cx="1998466" cy="1643527"/>
          </a:xfrm>
          <a:prstGeom prst="rect">
            <a:avLst/>
          </a:prstGeom>
        </p:spPr>
        <p:txBody>
          <a:bodyPr wrap="square">
            <a:spAutoFit/>
          </a:bodyPr>
          <a:lstStyle/>
          <a:p>
            <a:pPr algn="l"/>
            <a:r>
              <a:rPr lang="en-IN" sz="1600" i="1" dirty="0">
                <a:solidFill>
                  <a:schemeClr val="tx1"/>
                </a:solidFill>
              </a:rPr>
              <a:t>Promising future, either as a fuel, or as an intermediate in the production of hydrocarbon fuels and chemicals</a:t>
            </a:r>
          </a:p>
        </p:txBody>
      </p:sp>
    </p:spTree>
    <p:extLst>
      <p:ext uri="{BB962C8B-B14F-4D97-AF65-F5344CB8AC3E}">
        <p14:creationId xmlns:p14="http://schemas.microsoft.com/office/powerpoint/2010/main" val="3768662858"/>
      </p:ext>
    </p:extLst>
  </p:cSld>
  <p:clrMapOvr>
    <a:masterClrMapping/>
  </p:clrMapOvr>
  <p:transition spd="slow"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12" y="185361"/>
            <a:ext cx="8407234" cy="462079"/>
          </a:xfrm>
        </p:spPr>
        <p:txBody>
          <a:bodyPr/>
          <a:lstStyle/>
          <a:p>
            <a:r>
              <a:rPr lang="en-IN" sz="2400" dirty="0" smtClean="0"/>
              <a:t>End Destination of Syngas </a:t>
            </a:r>
            <a:endParaRPr lang="en-IN" sz="2400" dirty="0"/>
          </a:p>
        </p:txBody>
      </p:sp>
      <p:pic>
        <p:nvPicPr>
          <p:cNvPr id="108546" name="Picture 2" descr="C:\Users\eil\Desktop\coal to chemicals\Capacity-By-Technology_Planned-and-Operational1.jpg"/>
          <p:cNvPicPr>
            <a:picLocks noChangeAspect="1" noChangeArrowheads="1"/>
          </p:cNvPicPr>
          <p:nvPr/>
        </p:nvPicPr>
        <p:blipFill>
          <a:blip r:embed="rId3" cstate="print"/>
          <a:srcRect/>
          <a:stretch>
            <a:fillRect/>
          </a:stretch>
        </p:blipFill>
        <p:spPr bwMode="auto">
          <a:xfrm>
            <a:off x="5049515" y="1143000"/>
            <a:ext cx="4856486" cy="3276600"/>
          </a:xfrm>
          <a:prstGeom prst="rect">
            <a:avLst/>
          </a:prstGeom>
          <a:noFill/>
        </p:spPr>
      </p:pic>
      <p:pic>
        <p:nvPicPr>
          <p:cNvPr id="6" name="Picture 2" descr="C:\Users\eil\Desktop\coal to chemicals\Capacity-By-Product_Planned-and-Operational1.jpg"/>
          <p:cNvPicPr>
            <a:picLocks noChangeAspect="1" noChangeArrowheads="1"/>
          </p:cNvPicPr>
          <p:nvPr/>
        </p:nvPicPr>
        <p:blipFill>
          <a:blip r:embed="rId4" cstate="print"/>
          <a:srcRect/>
          <a:stretch>
            <a:fillRect/>
          </a:stretch>
        </p:blipFill>
        <p:spPr bwMode="auto">
          <a:xfrm>
            <a:off x="7" y="1066800"/>
            <a:ext cx="5057209" cy="3429000"/>
          </a:xfrm>
          <a:prstGeom prst="rect">
            <a:avLst/>
          </a:prstGeom>
          <a:noFill/>
        </p:spPr>
      </p:pic>
      <p:sp>
        <p:nvSpPr>
          <p:cNvPr id="7" name="Text Box 4"/>
          <p:cNvSpPr txBox="1">
            <a:spLocks noChangeArrowheads="1"/>
          </p:cNvSpPr>
          <p:nvPr/>
        </p:nvSpPr>
        <p:spPr bwMode="gray">
          <a:xfrm>
            <a:off x="160812" y="4724400"/>
            <a:ext cx="9658350" cy="1066800"/>
          </a:xfrm>
          <a:prstGeom prst="rect">
            <a:avLst/>
          </a:prstGeom>
          <a:solidFill>
            <a:schemeClr val="accent3">
              <a:lumMod val="75000"/>
            </a:schemeClr>
          </a:solidFill>
          <a:ln w="19050" algn="ctr">
            <a:noFill/>
            <a:miter lim="800000"/>
            <a:headEnd/>
            <a:tailEnd/>
          </a:ln>
        </p:spPr>
        <p:txBody>
          <a:bodyPr lIns="90000" tIns="46800" rIns="90000" bIns="46800" anchor="ctr"/>
          <a:lstStyle/>
          <a:p>
            <a:pPr algn="l">
              <a:lnSpc>
                <a:spcPct val="90000"/>
              </a:lnSpc>
              <a:spcBef>
                <a:spcPct val="50000"/>
              </a:spcBef>
              <a:buFont typeface="Arial" pitchFamily="34" charset="0"/>
              <a:buChar char="•"/>
            </a:pPr>
            <a:r>
              <a:rPr lang="en-US" altLang="zh-CN" sz="1400" b="1" dirty="0" smtClean="0">
                <a:solidFill>
                  <a:schemeClr val="tx1"/>
                </a:solidFill>
                <a:latin typeface="+mj-lt"/>
                <a:ea typeface="DFPKaiShu-GB5" pitchFamily="66" charset="-128"/>
                <a:cs typeface="Helv"/>
              </a:rPr>
              <a:t>Chemicals leading position  </a:t>
            </a:r>
          </a:p>
          <a:p>
            <a:pPr algn="l">
              <a:lnSpc>
                <a:spcPct val="90000"/>
              </a:lnSpc>
              <a:spcBef>
                <a:spcPct val="50000"/>
              </a:spcBef>
              <a:buFont typeface="Arial" pitchFamily="34" charset="0"/>
              <a:buChar char="•"/>
            </a:pPr>
            <a:r>
              <a:rPr lang="en-US" altLang="zh-CN" sz="1400" b="1" dirty="0" smtClean="0">
                <a:solidFill>
                  <a:schemeClr val="tx1"/>
                </a:solidFill>
                <a:latin typeface="+mj-lt"/>
                <a:ea typeface="DFPKaiShu-GB5" pitchFamily="66" charset="-128"/>
                <a:cs typeface="Helv"/>
              </a:rPr>
              <a:t>Plants under operation and construction are based on Shell technology </a:t>
            </a:r>
          </a:p>
          <a:p>
            <a:pPr algn="l">
              <a:lnSpc>
                <a:spcPct val="90000"/>
              </a:lnSpc>
              <a:spcBef>
                <a:spcPct val="50000"/>
              </a:spcBef>
              <a:buFont typeface="Arial" pitchFamily="34" charset="0"/>
              <a:buChar char="•"/>
            </a:pPr>
            <a:r>
              <a:rPr lang="en-US" altLang="zh-CN" sz="1400" b="1" dirty="0" smtClean="0">
                <a:solidFill>
                  <a:schemeClr val="tx1"/>
                </a:solidFill>
                <a:latin typeface="+mj-lt"/>
                <a:ea typeface="DFPKaiShu-GB5" pitchFamily="66" charset="-128"/>
                <a:cs typeface="Helv"/>
              </a:rPr>
              <a:t>Once planned capacities are added a larger proportion of plants  will be sourced from GE </a:t>
            </a:r>
            <a:endParaRPr lang="en-US" altLang="zh-CN" sz="1400" b="1" dirty="0">
              <a:solidFill>
                <a:schemeClr val="tx1"/>
              </a:solidFill>
              <a:latin typeface="Helv"/>
              <a:ea typeface="DFPKaiShu-GB5" pitchFamily="66" charset="-128"/>
              <a:cs typeface="Helv"/>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stretch>
            <a:fillRect/>
          </a:stretch>
        </p:blipFill>
        <p:spPr>
          <a:xfrm>
            <a:off x="33164" y="2903539"/>
            <a:ext cx="4868176" cy="3064242"/>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1561121" y="750759"/>
            <a:ext cx="6462897" cy="2135205"/>
          </a:xfrm>
          <a:prstGeom prst="rect">
            <a:avLst/>
          </a:prstGeom>
          <a:noFill/>
          <a:ln w="9525">
            <a:noFill/>
            <a:miter lim="800000"/>
            <a:headEnd/>
            <a:tailEnd/>
          </a:ln>
        </p:spPr>
      </p:pic>
      <p:cxnSp>
        <p:nvCxnSpPr>
          <p:cNvPr id="6" name="Straight Connector 5"/>
          <p:cNvCxnSpPr/>
          <p:nvPr/>
        </p:nvCxnSpPr>
        <p:spPr bwMode="auto">
          <a:xfrm>
            <a:off x="6131757" y="906227"/>
            <a:ext cx="1046613" cy="0"/>
          </a:xfrm>
          <a:prstGeom prst="line">
            <a:avLst/>
          </a:prstGeom>
          <a:ln w="38100">
            <a:solidFill>
              <a:schemeClr val="tx1"/>
            </a:solidFill>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bwMode="auto">
          <a:xfrm>
            <a:off x="7220574" y="891601"/>
            <a:ext cx="0" cy="914400"/>
          </a:xfrm>
          <a:prstGeom prst="line">
            <a:avLst/>
          </a:prstGeom>
          <a:ln w="38100">
            <a:solidFill>
              <a:schemeClr val="tx1"/>
            </a:solidFill>
            <a:prstDash val="sysDot"/>
            <a:headEnd type="none" w="med" len="med"/>
            <a:tailEnd type="stealth" w="med" len="med"/>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6615009" y="1445126"/>
            <a:ext cx="628698" cy="335566"/>
          </a:xfrm>
          <a:prstGeom prst="rect">
            <a:avLst/>
          </a:prstGeom>
          <a:noFill/>
          <a:ln w="38100">
            <a:noFill/>
          </a:ln>
        </p:spPr>
        <p:txBody>
          <a:bodyPr wrap="none" rtlCol="0">
            <a:spAutoFit/>
          </a:bodyPr>
          <a:lstStyle/>
          <a:p>
            <a:r>
              <a:rPr lang="en-US" sz="1600" b="1" i="1" dirty="0" smtClean="0">
                <a:solidFill>
                  <a:srgbClr val="00B050"/>
                </a:solidFill>
              </a:rPr>
              <a:t>SNG</a:t>
            </a:r>
            <a:endParaRPr lang="en-IN" sz="1600" b="1" i="1" dirty="0">
              <a:solidFill>
                <a:srgbClr val="00B050"/>
              </a:solidFill>
            </a:endParaRPr>
          </a:p>
        </p:txBody>
      </p:sp>
      <p:sp>
        <p:nvSpPr>
          <p:cNvPr id="2" name="Slide Number Placeholder 1"/>
          <p:cNvSpPr>
            <a:spLocks noGrp="1"/>
          </p:cNvSpPr>
          <p:nvPr>
            <p:ph type="sldNum" sz="quarter" idx="10"/>
          </p:nvPr>
        </p:nvSpPr>
        <p:spPr/>
        <p:txBody>
          <a:bodyPr/>
          <a:lstStyle/>
          <a:p>
            <a:pPr>
              <a:defRPr/>
            </a:pPr>
            <a:fld id="{2F17007F-1666-4A34-A068-FA4CA9EEBD05}" type="slidenum">
              <a:rPr lang="en-US" smtClean="0"/>
              <a:pPr>
                <a:defRPr/>
              </a:pPr>
              <a:t>6</a:t>
            </a:fld>
            <a:endParaRPr lang="en-US"/>
          </a:p>
        </p:txBody>
      </p:sp>
      <p:sp>
        <p:nvSpPr>
          <p:cNvPr id="4" name="Rectangle 3"/>
          <p:cNvSpPr/>
          <p:nvPr/>
        </p:nvSpPr>
        <p:spPr>
          <a:xfrm>
            <a:off x="4936015" y="3013400"/>
            <a:ext cx="3406128" cy="2492990"/>
          </a:xfrm>
          <a:prstGeom prst="rect">
            <a:avLst/>
          </a:prstGeom>
          <a:solidFill>
            <a:srgbClr val="FFFFCC"/>
          </a:solidFill>
          <a:ln w="19050" algn="ctr">
            <a:solidFill>
              <a:srgbClr val="FF0000"/>
            </a:solidFill>
            <a:miter lim="800000"/>
            <a:headEnd/>
            <a:tailEnd/>
          </a:ln>
          <a:effectLst>
            <a:outerShdw dist="71842" dir="2700000" algn="ctr" rotWithShape="0">
              <a:schemeClr val="bg2">
                <a:alpha val="50000"/>
              </a:schemeClr>
            </a:outerShdw>
          </a:effectLst>
        </p:spPr>
        <p:txBody>
          <a:bodyPr>
            <a:spAutoFit/>
          </a:bodyPr>
          <a:lstStyle/>
          <a:p>
            <a:pPr marL="342900" indent="-342900" algn="l">
              <a:spcBef>
                <a:spcPct val="15000"/>
              </a:spcBef>
              <a:defRPr/>
            </a:pPr>
            <a:r>
              <a:rPr lang="en-IN" sz="1600" b="1" u="sng" dirty="0" smtClean="0">
                <a:solidFill>
                  <a:schemeClr val="tx2"/>
                </a:solidFill>
                <a:latin typeface="Arial" charset="0"/>
              </a:rPr>
              <a:t>CTL - Add </a:t>
            </a:r>
            <a:r>
              <a:rPr lang="en-IN" sz="1600" b="1" u="sng" dirty="0">
                <a:solidFill>
                  <a:schemeClr val="tx2"/>
                </a:solidFill>
                <a:latin typeface="Arial" charset="0"/>
              </a:rPr>
              <a:t>hydrogen </a:t>
            </a:r>
            <a:r>
              <a:rPr lang="en-IN" sz="1600" b="1" u="sng" dirty="0" smtClean="0">
                <a:solidFill>
                  <a:schemeClr val="tx2"/>
                </a:solidFill>
                <a:latin typeface="Arial" charset="0"/>
              </a:rPr>
              <a:t>or</a:t>
            </a:r>
          </a:p>
          <a:p>
            <a:pPr marL="342900" indent="-342900" algn="l">
              <a:spcBef>
                <a:spcPct val="15000"/>
              </a:spcBef>
              <a:defRPr/>
            </a:pPr>
            <a:r>
              <a:rPr lang="en-IN" sz="1600" b="1" u="sng" dirty="0" smtClean="0">
                <a:solidFill>
                  <a:schemeClr val="tx2"/>
                </a:solidFill>
                <a:latin typeface="Arial" charset="0"/>
              </a:rPr>
              <a:t> </a:t>
            </a:r>
            <a:r>
              <a:rPr lang="en-IN" sz="1600" b="1" u="sng" dirty="0">
                <a:solidFill>
                  <a:schemeClr val="tx2"/>
                </a:solidFill>
                <a:latin typeface="Arial" charset="0"/>
              </a:rPr>
              <a:t>reject </a:t>
            </a:r>
            <a:r>
              <a:rPr lang="en-IN" sz="1600" b="1" u="sng" dirty="0" smtClean="0">
                <a:solidFill>
                  <a:schemeClr val="tx2"/>
                </a:solidFill>
                <a:latin typeface="Arial" charset="0"/>
              </a:rPr>
              <a:t>carbon</a:t>
            </a:r>
          </a:p>
          <a:p>
            <a:pPr marL="342900" indent="-342900" algn="l">
              <a:spcBef>
                <a:spcPct val="15000"/>
              </a:spcBef>
              <a:defRPr/>
            </a:pPr>
            <a:endParaRPr lang="en-IN" sz="1600" b="1" u="sng" dirty="0">
              <a:solidFill>
                <a:schemeClr val="tx2"/>
              </a:solidFill>
              <a:latin typeface="Arial" charset="0"/>
            </a:endParaRPr>
          </a:p>
          <a:p>
            <a:pPr marL="342900" indent="-342900" algn="l">
              <a:spcBef>
                <a:spcPct val="15000"/>
              </a:spcBef>
              <a:defRPr/>
            </a:pPr>
            <a:r>
              <a:rPr lang="en-IN" sz="1600" b="1" u="sng" dirty="0">
                <a:solidFill>
                  <a:schemeClr val="tx2"/>
                </a:solidFill>
                <a:latin typeface="Arial" charset="0"/>
              </a:rPr>
              <a:t>GTL </a:t>
            </a:r>
            <a:r>
              <a:rPr lang="en-IN" sz="1600" b="1" u="sng" dirty="0" smtClean="0">
                <a:solidFill>
                  <a:schemeClr val="tx2"/>
                </a:solidFill>
                <a:latin typeface="Arial" charset="0"/>
              </a:rPr>
              <a:t>-  Reject </a:t>
            </a:r>
            <a:r>
              <a:rPr lang="en-IN" sz="1600" b="1" u="sng" dirty="0">
                <a:solidFill>
                  <a:schemeClr val="tx2"/>
                </a:solidFill>
                <a:latin typeface="Arial" charset="0"/>
              </a:rPr>
              <a:t>hydrogen or </a:t>
            </a:r>
            <a:endParaRPr lang="en-IN" sz="1600" b="1" u="sng" dirty="0" smtClean="0">
              <a:solidFill>
                <a:schemeClr val="tx2"/>
              </a:solidFill>
              <a:latin typeface="Arial" charset="0"/>
            </a:endParaRPr>
          </a:p>
          <a:p>
            <a:pPr marL="342900" indent="-342900" algn="l">
              <a:spcBef>
                <a:spcPct val="15000"/>
              </a:spcBef>
              <a:defRPr/>
            </a:pPr>
            <a:r>
              <a:rPr lang="en-IN" sz="1600" b="1" u="sng" dirty="0" smtClean="0">
                <a:solidFill>
                  <a:schemeClr val="tx2"/>
                </a:solidFill>
                <a:latin typeface="Arial" charset="0"/>
              </a:rPr>
              <a:t>add </a:t>
            </a:r>
            <a:r>
              <a:rPr lang="en-IN" sz="1600" b="1" u="sng" dirty="0">
                <a:solidFill>
                  <a:schemeClr val="tx2"/>
                </a:solidFill>
                <a:latin typeface="Arial" charset="0"/>
              </a:rPr>
              <a:t>carbon. </a:t>
            </a:r>
            <a:endParaRPr lang="en-IN" sz="1600" b="1" u="sng" dirty="0" smtClean="0">
              <a:solidFill>
                <a:schemeClr val="tx2"/>
              </a:solidFill>
              <a:latin typeface="Arial" charset="0"/>
            </a:endParaRPr>
          </a:p>
          <a:p>
            <a:pPr marL="342900" indent="-342900" algn="l">
              <a:spcBef>
                <a:spcPct val="15000"/>
              </a:spcBef>
              <a:defRPr/>
            </a:pPr>
            <a:endParaRPr lang="en-IN" sz="1600" b="1" u="sng" dirty="0">
              <a:solidFill>
                <a:schemeClr val="tx2"/>
              </a:solidFill>
              <a:latin typeface="Arial" charset="0"/>
            </a:endParaRPr>
          </a:p>
          <a:p>
            <a:pPr marL="342900" indent="-342900" algn="l">
              <a:spcBef>
                <a:spcPct val="15000"/>
              </a:spcBef>
              <a:defRPr/>
            </a:pPr>
            <a:r>
              <a:rPr lang="en-IN" sz="1600" b="1" u="sng" dirty="0">
                <a:solidFill>
                  <a:schemeClr val="tx2"/>
                </a:solidFill>
                <a:latin typeface="Arial" charset="0"/>
              </a:rPr>
              <a:t>CTG </a:t>
            </a:r>
            <a:r>
              <a:rPr lang="en-IN" sz="1600" b="1" u="sng" dirty="0" smtClean="0">
                <a:solidFill>
                  <a:schemeClr val="tx2"/>
                </a:solidFill>
                <a:latin typeface="Arial" charset="0"/>
              </a:rPr>
              <a:t>- Add </a:t>
            </a:r>
            <a:r>
              <a:rPr lang="en-IN" sz="1600" b="1" u="sng" dirty="0">
                <a:solidFill>
                  <a:schemeClr val="tx2"/>
                </a:solidFill>
                <a:latin typeface="Arial" charset="0"/>
              </a:rPr>
              <a:t>more </a:t>
            </a:r>
            <a:r>
              <a:rPr lang="en-IN" sz="1600" b="1" u="sng" dirty="0" smtClean="0">
                <a:solidFill>
                  <a:schemeClr val="tx2"/>
                </a:solidFill>
                <a:latin typeface="Arial" charset="0"/>
              </a:rPr>
              <a:t>hydrogen </a:t>
            </a:r>
            <a:r>
              <a:rPr lang="en-IN" sz="1600" b="1" u="sng" dirty="0">
                <a:solidFill>
                  <a:schemeClr val="tx2"/>
                </a:solidFill>
                <a:latin typeface="Arial" charset="0"/>
              </a:rPr>
              <a:t>or </a:t>
            </a:r>
            <a:endParaRPr lang="en-IN" sz="1600" b="1" u="sng" dirty="0" smtClean="0">
              <a:solidFill>
                <a:schemeClr val="tx2"/>
              </a:solidFill>
              <a:latin typeface="Arial" charset="0"/>
            </a:endParaRPr>
          </a:p>
          <a:p>
            <a:pPr marL="342900" indent="-342900" algn="l">
              <a:spcBef>
                <a:spcPct val="15000"/>
              </a:spcBef>
              <a:defRPr/>
            </a:pPr>
            <a:r>
              <a:rPr lang="en-IN" sz="1600" b="1" u="sng" dirty="0" smtClean="0">
                <a:solidFill>
                  <a:schemeClr val="tx2"/>
                </a:solidFill>
                <a:latin typeface="Arial" charset="0"/>
              </a:rPr>
              <a:t>reject more carbon.</a:t>
            </a:r>
          </a:p>
        </p:txBody>
      </p:sp>
      <p:sp>
        <p:nvSpPr>
          <p:cNvPr id="7" name="Rectangle 6"/>
          <p:cNvSpPr/>
          <p:nvPr/>
        </p:nvSpPr>
        <p:spPr>
          <a:xfrm>
            <a:off x="52028" y="139757"/>
            <a:ext cx="9468210" cy="513410"/>
          </a:xfrm>
          <a:prstGeom prst="rect">
            <a:avLst/>
          </a:prstGeom>
        </p:spPr>
        <p:txBody>
          <a:bodyPr wrap="square">
            <a:spAutoFit/>
          </a:bodyPr>
          <a:lstStyle/>
          <a:p>
            <a:pPr algn="l"/>
            <a:r>
              <a:rPr lang="en-IN" sz="2800" b="1" kern="0" dirty="0" smtClean="0">
                <a:solidFill>
                  <a:schemeClr val="tx1"/>
                </a:solidFill>
                <a:latin typeface="Arial"/>
              </a:rPr>
              <a:t>Coal vs. other fuels</a:t>
            </a:r>
            <a:endParaRPr lang="en-IN" sz="1600" dirty="0">
              <a:solidFill>
                <a:schemeClr val="tx1"/>
              </a:solidFill>
            </a:endParaRPr>
          </a:p>
        </p:txBody>
      </p:sp>
      <p:pic>
        <p:nvPicPr>
          <p:cNvPr id="9" name="Picture 8"/>
          <p:cNvPicPr>
            <a:picLocks noChangeAspect="1"/>
          </p:cNvPicPr>
          <p:nvPr/>
        </p:nvPicPr>
        <p:blipFill>
          <a:blip r:embed="rId5" cstate="print"/>
          <a:stretch>
            <a:fillRect/>
          </a:stretch>
        </p:blipFill>
        <p:spPr>
          <a:xfrm>
            <a:off x="33164" y="1089365"/>
            <a:ext cx="1449027" cy="1082957"/>
          </a:xfrm>
          <a:prstGeom prst="rect">
            <a:avLst/>
          </a:prstGeom>
        </p:spPr>
      </p:pic>
      <p:pic>
        <p:nvPicPr>
          <p:cNvPr id="10" name="Picture 9"/>
          <p:cNvPicPr>
            <a:picLocks noChangeAspect="1"/>
          </p:cNvPicPr>
          <p:nvPr/>
        </p:nvPicPr>
        <p:blipFill>
          <a:blip r:embed="rId6" cstate="print"/>
          <a:stretch>
            <a:fillRect/>
          </a:stretch>
        </p:blipFill>
        <p:spPr>
          <a:xfrm>
            <a:off x="8575204" y="5138310"/>
            <a:ext cx="1361539" cy="886460"/>
          </a:xfrm>
          <a:prstGeom prst="rect">
            <a:avLst/>
          </a:prstGeom>
        </p:spPr>
      </p:pic>
      <p:pic>
        <p:nvPicPr>
          <p:cNvPr id="13" name="Picture 12"/>
          <p:cNvPicPr>
            <a:picLocks noChangeAspect="1"/>
          </p:cNvPicPr>
          <p:nvPr/>
        </p:nvPicPr>
        <p:blipFill>
          <a:blip r:embed="rId7" cstate="print"/>
          <a:stretch>
            <a:fillRect/>
          </a:stretch>
        </p:blipFill>
        <p:spPr>
          <a:xfrm>
            <a:off x="8575204" y="1539627"/>
            <a:ext cx="1340754" cy="895623"/>
          </a:xfrm>
          <a:prstGeom prst="rect">
            <a:avLst/>
          </a:prstGeom>
        </p:spPr>
      </p:pic>
      <p:pic>
        <p:nvPicPr>
          <p:cNvPr id="15" name="Picture 14"/>
          <p:cNvPicPr>
            <a:picLocks noChangeAspect="1"/>
          </p:cNvPicPr>
          <p:nvPr/>
        </p:nvPicPr>
        <p:blipFill>
          <a:blip r:embed="rId8" cstate="print"/>
          <a:stretch>
            <a:fillRect/>
          </a:stretch>
        </p:blipFill>
        <p:spPr>
          <a:xfrm>
            <a:off x="8575204" y="725857"/>
            <a:ext cx="1309188" cy="822933"/>
          </a:xfrm>
          <a:prstGeom prst="rect">
            <a:avLst/>
          </a:prstGeom>
          <a:ln w="6350">
            <a:solidFill>
              <a:schemeClr val="tx1"/>
            </a:solidFill>
          </a:ln>
        </p:spPr>
      </p:pic>
      <p:pic>
        <p:nvPicPr>
          <p:cNvPr id="16" name="Picture 15"/>
          <p:cNvPicPr>
            <a:picLocks noChangeAspect="1"/>
          </p:cNvPicPr>
          <p:nvPr/>
        </p:nvPicPr>
        <p:blipFill>
          <a:blip r:embed="rId9" cstate="print"/>
          <a:stretch>
            <a:fillRect/>
          </a:stretch>
        </p:blipFill>
        <p:spPr>
          <a:xfrm>
            <a:off x="8575204" y="2435250"/>
            <a:ext cx="1319830" cy="938747"/>
          </a:xfrm>
          <a:prstGeom prst="rect">
            <a:avLst/>
          </a:prstGeom>
        </p:spPr>
      </p:pic>
      <p:pic>
        <p:nvPicPr>
          <p:cNvPr id="17" name="Picture 16"/>
          <p:cNvPicPr>
            <a:picLocks noChangeAspect="1"/>
          </p:cNvPicPr>
          <p:nvPr/>
        </p:nvPicPr>
        <p:blipFill>
          <a:blip r:embed="rId10" cstate="print"/>
          <a:stretch>
            <a:fillRect/>
          </a:stretch>
        </p:blipFill>
        <p:spPr>
          <a:xfrm>
            <a:off x="8575204" y="4157359"/>
            <a:ext cx="1349203" cy="947851"/>
          </a:xfrm>
          <a:prstGeom prst="rect">
            <a:avLst/>
          </a:prstGeom>
        </p:spPr>
      </p:pic>
      <p:pic>
        <p:nvPicPr>
          <p:cNvPr id="18" name="Picture 17"/>
          <p:cNvPicPr>
            <a:picLocks noChangeAspect="1"/>
          </p:cNvPicPr>
          <p:nvPr/>
        </p:nvPicPr>
        <p:blipFill>
          <a:blip r:embed="rId11" cstate="print"/>
          <a:stretch>
            <a:fillRect/>
          </a:stretch>
        </p:blipFill>
        <p:spPr>
          <a:xfrm>
            <a:off x="8575204" y="3335034"/>
            <a:ext cx="1309188" cy="925423"/>
          </a:xfrm>
          <a:prstGeom prst="rect">
            <a:avLst/>
          </a:prstGeom>
          <a:ln w="6350">
            <a:solidFill>
              <a:schemeClr val="tx1"/>
            </a:solidFill>
          </a:ln>
        </p:spPr>
      </p:pic>
      <p:sp>
        <p:nvSpPr>
          <p:cNvPr id="5" name="TextBox 4"/>
          <p:cNvSpPr txBox="1"/>
          <p:nvPr/>
        </p:nvSpPr>
        <p:spPr>
          <a:xfrm>
            <a:off x="3298755" y="5762124"/>
            <a:ext cx="4018071" cy="350865"/>
          </a:xfrm>
          <a:prstGeom prst="rect">
            <a:avLst/>
          </a:prstGeom>
          <a:solidFill>
            <a:srgbClr val="FFFF00">
              <a:alpha val="16000"/>
            </a:srgbClr>
          </a:solidFill>
          <a:ln>
            <a:noFill/>
          </a:ln>
        </p:spPr>
        <p:txBody>
          <a:bodyPr wrap="square" rtlCol="0">
            <a:spAutoFit/>
          </a:bodyPr>
          <a:lstStyle/>
          <a:p>
            <a:pPr algn="l"/>
            <a:r>
              <a:rPr lang="en-US" sz="1600" i="1" dirty="0" smtClean="0">
                <a:solidFill>
                  <a:srgbClr val="FF0000"/>
                </a:solidFill>
              </a:rPr>
              <a:t>Coal- Low hydrogen, carbon rich source</a:t>
            </a:r>
            <a:endParaRPr lang="en-IN" sz="1600" i="1" dirty="0">
              <a:solidFill>
                <a:srgbClr val="FF0000"/>
              </a:solidFill>
            </a:endParaRPr>
          </a:p>
        </p:txBody>
      </p:sp>
      <p:sp>
        <p:nvSpPr>
          <p:cNvPr id="14" name="Right Arrow 13"/>
          <p:cNvSpPr/>
          <p:nvPr/>
        </p:nvSpPr>
        <p:spPr bwMode="auto">
          <a:xfrm>
            <a:off x="1991385" y="5222149"/>
            <a:ext cx="887552" cy="135871"/>
          </a:xfrm>
          <a:prstGeom prst="rightArrow">
            <a:avLst/>
          </a:prstGeom>
          <a:no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pPr>
            <a:endParaRPr kumimoji="0" lang="en-IN" sz="1200" b="0" i="0" u="none" strike="noStrike" cap="none" normalizeH="0" baseline="0" smtClean="0">
              <a:ln>
                <a:noFill/>
              </a:ln>
              <a:solidFill>
                <a:schemeClr val="bg1"/>
              </a:solidFill>
              <a:effectLst/>
              <a:latin typeface="Arial" pitchFamily="34" charset="0"/>
            </a:endParaRPr>
          </a:p>
        </p:txBody>
      </p:sp>
      <p:sp>
        <p:nvSpPr>
          <p:cNvPr id="20" name="TextBox 19"/>
          <p:cNvSpPr txBox="1"/>
          <p:nvPr/>
        </p:nvSpPr>
        <p:spPr>
          <a:xfrm>
            <a:off x="2878937" y="5176272"/>
            <a:ext cx="665567" cy="227626"/>
          </a:xfrm>
          <a:prstGeom prst="rect">
            <a:avLst/>
          </a:prstGeom>
          <a:noFill/>
        </p:spPr>
        <p:txBody>
          <a:bodyPr wrap="none" rtlCol="0">
            <a:spAutoFit/>
          </a:bodyPr>
          <a:lstStyle/>
          <a:p>
            <a:r>
              <a:rPr lang="en-US" sz="900" b="1" dirty="0" smtClean="0">
                <a:solidFill>
                  <a:schemeClr val="tx1"/>
                </a:solidFill>
              </a:rPr>
              <a:t>Volatility</a:t>
            </a:r>
            <a:endParaRPr lang="en-IN" sz="900" b="1" dirty="0">
              <a:solidFill>
                <a:schemeClr val="tx1"/>
              </a:solidFill>
            </a:endParaRPr>
          </a:p>
        </p:txBody>
      </p:sp>
      <p:cxnSp>
        <p:nvCxnSpPr>
          <p:cNvPr id="21" name="Straight Connector 20"/>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886597913"/>
      </p:ext>
    </p:extLst>
  </p:cSld>
  <p:clrMapOvr>
    <a:masterClrMapping/>
  </p:clrMapOvr>
  <p:transition spd="slow"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8705" y="997528"/>
            <a:ext cx="4734295" cy="3217127"/>
          </a:xfrm>
        </p:spPr>
        <p:txBody>
          <a:bodyPr/>
          <a:lstStyle/>
          <a:p>
            <a:pPr lvl="1">
              <a:lnSpc>
                <a:spcPct val="80000"/>
              </a:lnSpc>
              <a:buNone/>
              <a:defRPr/>
            </a:pPr>
            <a:r>
              <a:rPr lang="en-US" sz="2000" b="1" dirty="0" smtClean="0"/>
              <a:t>Basic Overview of gasification</a:t>
            </a:r>
          </a:p>
          <a:p>
            <a:pPr lvl="2">
              <a:lnSpc>
                <a:spcPct val="80000"/>
              </a:lnSpc>
              <a:defRPr/>
            </a:pPr>
            <a:r>
              <a:rPr lang="en-US" sz="1800" dirty="0" smtClean="0"/>
              <a:t>Carbonaceous material as a fuel (coal, </a:t>
            </a:r>
            <a:r>
              <a:rPr lang="en-US" sz="1800" dirty="0" smtClean="0"/>
              <a:t>petcoke, biomass </a:t>
            </a:r>
            <a:r>
              <a:rPr lang="en-US" sz="1800" dirty="0" smtClean="0"/>
              <a:t>etc.)</a:t>
            </a:r>
          </a:p>
          <a:p>
            <a:pPr lvl="2">
              <a:lnSpc>
                <a:spcPct val="80000"/>
              </a:lnSpc>
              <a:defRPr/>
            </a:pPr>
            <a:r>
              <a:rPr lang="en-US" sz="1800" dirty="0" smtClean="0"/>
              <a:t>Oxidation carefully controlled (1/3 or 1/5 part of O</a:t>
            </a:r>
            <a:r>
              <a:rPr lang="en-US" sz="1800" baseline="-25000" dirty="0" smtClean="0"/>
              <a:t>2 </a:t>
            </a:r>
            <a:r>
              <a:rPr lang="en-US" sz="1800" dirty="0" smtClean="0"/>
              <a:t>used to that of </a:t>
            </a:r>
            <a:r>
              <a:rPr lang="en-US" sz="1800" dirty="0" smtClean="0"/>
              <a:t>complete </a:t>
            </a:r>
            <a:r>
              <a:rPr lang="en-US" sz="1800" dirty="0" smtClean="0"/>
              <a:t>combustion) &amp; coal exposed to steam</a:t>
            </a:r>
          </a:p>
          <a:p>
            <a:pPr lvl="2">
              <a:lnSpc>
                <a:spcPct val="80000"/>
              </a:lnSpc>
              <a:defRPr/>
            </a:pPr>
            <a:r>
              <a:rPr lang="en-US" sz="1800" dirty="0" smtClean="0"/>
              <a:t>Gasification main steps :</a:t>
            </a:r>
          </a:p>
          <a:p>
            <a:pPr lvl="2">
              <a:lnSpc>
                <a:spcPct val="80000"/>
              </a:lnSpc>
              <a:buNone/>
              <a:defRPr/>
            </a:pPr>
            <a:r>
              <a:rPr lang="en-US" sz="1800" dirty="0" smtClean="0"/>
              <a:t>	Devolatilization &amp; Char Gasification</a:t>
            </a:r>
          </a:p>
          <a:p>
            <a:pPr lvl="2">
              <a:lnSpc>
                <a:spcPct val="80000"/>
              </a:lnSpc>
              <a:defRPr/>
            </a:pPr>
            <a:r>
              <a:rPr lang="en-US" sz="1800" dirty="0" smtClean="0"/>
              <a:t>H</a:t>
            </a:r>
            <a:r>
              <a:rPr lang="en-US" sz="1800" baseline="-25000" dirty="0" smtClean="0"/>
              <a:t>2</a:t>
            </a:r>
            <a:r>
              <a:rPr lang="en-US" sz="1800" dirty="0" smtClean="0"/>
              <a:t>, CO, CH</a:t>
            </a:r>
            <a:r>
              <a:rPr lang="en-US" sz="1800" baseline="-25000" dirty="0" smtClean="0"/>
              <a:t>4</a:t>
            </a:r>
            <a:r>
              <a:rPr lang="en-US" sz="1800" dirty="0" smtClean="0"/>
              <a:t>, other products </a:t>
            </a:r>
          </a:p>
          <a:p>
            <a:pPr lvl="2">
              <a:lnSpc>
                <a:spcPct val="80000"/>
              </a:lnSpc>
              <a:defRPr/>
            </a:pPr>
            <a:r>
              <a:rPr lang="en-US" sz="1800" dirty="0" smtClean="0"/>
              <a:t>Ash/slag leftovers</a:t>
            </a:r>
          </a:p>
          <a:p>
            <a:pPr lvl="2">
              <a:lnSpc>
                <a:spcPct val="80000"/>
              </a:lnSpc>
              <a:buNone/>
              <a:defRPr/>
            </a:pPr>
            <a:endParaRPr lang="en-US" sz="2000" dirty="0" smtClean="0"/>
          </a:p>
        </p:txBody>
      </p:sp>
      <p:sp>
        <p:nvSpPr>
          <p:cNvPr id="3" name="Title 2"/>
          <p:cNvSpPr>
            <a:spLocks noGrp="1"/>
          </p:cNvSpPr>
          <p:nvPr>
            <p:ph type="title"/>
          </p:nvPr>
        </p:nvSpPr>
        <p:spPr>
          <a:xfrm>
            <a:off x="190500" y="130175"/>
            <a:ext cx="9413875" cy="462079"/>
          </a:xfrm>
        </p:spPr>
        <p:txBody>
          <a:bodyPr/>
          <a:lstStyle/>
          <a:p>
            <a:r>
              <a:rPr lang="en-US" dirty="0" smtClean="0"/>
              <a:t>Overview: Coal Gasification</a:t>
            </a:r>
            <a:endParaRPr lang="en-US" dirty="0"/>
          </a:p>
        </p:txBody>
      </p:sp>
      <p:pic>
        <p:nvPicPr>
          <p:cNvPr id="4" name="Picture 2"/>
          <p:cNvPicPr>
            <a:picLocks noChangeAspect="1" noChangeArrowheads="1"/>
          </p:cNvPicPr>
          <p:nvPr/>
        </p:nvPicPr>
        <p:blipFill>
          <a:blip r:embed="rId3"/>
          <a:srcRect l="6234" t="5196" r="6104" b="5952"/>
          <a:stretch>
            <a:fillRect/>
          </a:stretch>
        </p:blipFill>
        <p:spPr bwMode="gray">
          <a:xfrm>
            <a:off x="5425439" y="714605"/>
            <a:ext cx="4244889" cy="4497475"/>
          </a:xfrm>
          <a:prstGeom prst="rect">
            <a:avLst/>
          </a:prstGeom>
          <a:noFill/>
          <a:ln w="12700">
            <a:noFill/>
            <a:miter lim="800000"/>
            <a:headEnd/>
            <a:tailEnd/>
          </a:ln>
        </p:spPr>
      </p:pic>
    </p:spTree>
  </p:cSld>
  <p:clrMapOvr>
    <a:masterClrMapping/>
  </p:clrMapOvr>
  <p:transition spd="slow"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174527"/>
            <a:ext cx="9496424" cy="522415"/>
          </a:xfrm>
        </p:spPr>
        <p:txBody>
          <a:bodyPr/>
          <a:lstStyle/>
          <a:p>
            <a:r>
              <a:rPr lang="en-US" sz="2800" dirty="0" smtClean="0">
                <a:solidFill>
                  <a:schemeClr val="tx1"/>
                </a:solidFill>
              </a:rPr>
              <a:t>Gasification </a:t>
            </a:r>
            <a:r>
              <a:rPr lang="en-US" sz="2800" dirty="0" smtClean="0">
                <a:solidFill>
                  <a:schemeClr val="tx1"/>
                </a:solidFill>
              </a:rPr>
              <a:t>Technology</a:t>
            </a:r>
            <a:endParaRPr lang="en-IN"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pPr>
                <a:defRPr/>
              </a:pPr>
              <a:t>8</a:t>
            </a:fld>
            <a:endParaRPr lang="en-US"/>
          </a:p>
        </p:txBody>
      </p:sp>
      <p:pic>
        <p:nvPicPr>
          <p:cNvPr id="5" name="Picture 3"/>
          <p:cNvPicPr>
            <a:picLocks noGrp="1" noChangeAspect="1" noChangeArrowheads="1"/>
          </p:cNvPicPr>
          <p:nvPr>
            <p:ph idx="1"/>
          </p:nvPr>
        </p:nvPicPr>
        <p:blipFill>
          <a:blip r:embed="rId3" cstate="print"/>
          <a:srcRect/>
          <a:stretch>
            <a:fillRect/>
          </a:stretch>
        </p:blipFill>
        <p:spPr bwMode="auto">
          <a:xfrm>
            <a:off x="280193" y="794480"/>
            <a:ext cx="9317039" cy="5247546"/>
          </a:xfrm>
          <a:prstGeom prst="rect">
            <a:avLst/>
          </a:prstGeom>
          <a:noFill/>
          <a:ln w="19050">
            <a:solidFill>
              <a:schemeClr val="tx1"/>
            </a:solidFill>
            <a:miter lim="800000"/>
            <a:headEnd/>
            <a:tailEnd/>
          </a:ln>
          <a:effectLst/>
        </p:spPr>
      </p:pic>
      <p:sp>
        <p:nvSpPr>
          <p:cNvPr id="9" name="Rectangle 8"/>
          <p:cNvSpPr/>
          <p:nvPr/>
        </p:nvSpPr>
        <p:spPr>
          <a:xfrm>
            <a:off x="2594897" y="2734786"/>
            <a:ext cx="4690323" cy="1671227"/>
          </a:xfrm>
          <a:prstGeom prst="rect">
            <a:avLst/>
          </a:prstGeom>
          <a:solidFill>
            <a:srgbClr val="FFFFCC"/>
          </a:solidFill>
          <a:ln w="19050" algn="ctr">
            <a:solidFill>
              <a:srgbClr val="FF0000"/>
            </a:solidFill>
            <a:miter lim="800000"/>
            <a:headEnd/>
            <a:tailEnd/>
          </a:ln>
          <a:effectLst>
            <a:outerShdw dist="71842" dir="2700000" algn="ctr" rotWithShape="0">
              <a:schemeClr val="bg2">
                <a:alpha val="50000"/>
              </a:schemeClr>
            </a:outerShdw>
          </a:effectLst>
        </p:spPr>
        <p:txBody>
          <a:bodyPr wrap="square">
            <a:spAutoFit/>
          </a:bodyPr>
          <a:lstStyle/>
          <a:p>
            <a:pPr marL="342900" lvl="0" indent="-342900" algn="l">
              <a:spcBef>
                <a:spcPct val="15000"/>
              </a:spcBef>
              <a:buClrTx/>
              <a:buFont typeface="Arial" panose="020B0604020202020204" pitchFamily="34" charset="0"/>
              <a:buChar char="•"/>
              <a:defRPr/>
            </a:pPr>
            <a:r>
              <a:rPr lang="en-IN" sz="1800" b="1" dirty="0" smtClean="0">
                <a:solidFill>
                  <a:schemeClr val="tx2"/>
                </a:solidFill>
                <a:latin typeface="Arial" charset="0"/>
              </a:rPr>
              <a:t>Technology selection mainly </a:t>
            </a:r>
            <a:r>
              <a:rPr lang="en-IN" sz="1800" b="1" dirty="0" smtClean="0">
                <a:solidFill>
                  <a:schemeClr val="tx2"/>
                </a:solidFill>
                <a:latin typeface="Arial" charset="0"/>
              </a:rPr>
              <a:t>depends on feed properties :</a:t>
            </a:r>
          </a:p>
          <a:p>
            <a:pPr marL="342900" lvl="0" indent="-342900" algn="l">
              <a:spcBef>
                <a:spcPct val="15000"/>
              </a:spcBef>
              <a:buClrTx/>
              <a:buFont typeface="Wingdings" pitchFamily="2" charset="2"/>
              <a:buChar char="Ø"/>
              <a:defRPr/>
            </a:pPr>
            <a:r>
              <a:rPr lang="en-IN" sz="1800" b="1" dirty="0" smtClean="0">
                <a:solidFill>
                  <a:schemeClr val="tx2"/>
                </a:solidFill>
                <a:latin typeface="Arial" charset="0"/>
              </a:rPr>
              <a:t>Ash content</a:t>
            </a:r>
          </a:p>
          <a:p>
            <a:pPr marL="342900" lvl="0" indent="-342900" algn="l">
              <a:spcBef>
                <a:spcPct val="15000"/>
              </a:spcBef>
              <a:buClrTx/>
              <a:buFont typeface="Wingdings" pitchFamily="2" charset="2"/>
              <a:buChar char="Ø"/>
              <a:defRPr/>
            </a:pPr>
            <a:r>
              <a:rPr lang="en-IN" sz="1800" b="1" dirty="0" smtClean="0">
                <a:solidFill>
                  <a:schemeClr val="tx2"/>
                </a:solidFill>
                <a:latin typeface="Arial" charset="0"/>
              </a:rPr>
              <a:t>Reactivity</a:t>
            </a:r>
          </a:p>
          <a:p>
            <a:pPr marL="342900" lvl="0" indent="-342900" algn="l">
              <a:spcBef>
                <a:spcPct val="15000"/>
              </a:spcBef>
              <a:buClrTx/>
              <a:buFont typeface="Wingdings" pitchFamily="2" charset="2"/>
              <a:buChar char="Ø"/>
              <a:defRPr/>
            </a:pPr>
            <a:r>
              <a:rPr lang="en-IN" sz="1800" b="1" dirty="0" smtClean="0">
                <a:solidFill>
                  <a:schemeClr val="tx2"/>
                </a:solidFill>
                <a:latin typeface="Arial" charset="0"/>
              </a:rPr>
              <a:t>Rank</a:t>
            </a:r>
          </a:p>
        </p:txBody>
      </p:sp>
    </p:spTree>
    <p:extLst>
      <p:ext uri="{BB962C8B-B14F-4D97-AF65-F5344CB8AC3E}">
        <p14:creationId xmlns:p14="http://schemas.microsoft.com/office/powerpoint/2010/main" val="4055605726"/>
      </p:ext>
    </p:extLst>
  </p:cSld>
  <p:clrMapOvr>
    <a:masterClrMapping/>
  </p:clrMapOvr>
  <p:transition spd="slow"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7292"/>
            <a:ext cx="7950631" cy="522415"/>
          </a:xfrm>
        </p:spPr>
        <p:txBody>
          <a:bodyPr/>
          <a:lstStyle/>
          <a:p>
            <a:r>
              <a:rPr lang="en-IN" sz="2800" dirty="0" smtClean="0">
                <a:solidFill>
                  <a:schemeClr val="tx1"/>
                </a:solidFill>
                <a:latin typeface="Arial"/>
                <a:ea typeface="+mn-ea"/>
                <a:cs typeface="+mn-cs"/>
              </a:rPr>
              <a:t>Major</a:t>
            </a:r>
            <a:r>
              <a:rPr lang="en-IN" sz="2800" dirty="0" smtClean="0">
                <a:solidFill>
                  <a:schemeClr val="tx1"/>
                </a:solidFill>
                <a:latin typeface="inherit"/>
              </a:rPr>
              <a:t> </a:t>
            </a:r>
            <a:r>
              <a:rPr lang="en-IN" sz="2800" dirty="0">
                <a:solidFill>
                  <a:schemeClr val="tx1"/>
                </a:solidFill>
                <a:latin typeface="Arial"/>
                <a:ea typeface="+mn-ea"/>
                <a:cs typeface="+mn-cs"/>
              </a:rPr>
              <a:t>C</a:t>
            </a:r>
            <a:r>
              <a:rPr lang="en-IN" sz="2800" dirty="0" smtClean="0">
                <a:solidFill>
                  <a:schemeClr val="tx1"/>
                </a:solidFill>
                <a:latin typeface="Arial"/>
                <a:ea typeface="+mn-ea"/>
                <a:cs typeface="+mn-cs"/>
              </a:rPr>
              <a:t>haracteristics of Indian Coal</a:t>
            </a:r>
            <a:endParaRPr lang="en-IN"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9136E4EF-62B2-4ABD-8565-AAFFB8757EDF}" type="slidenum">
              <a:rPr lang="en-US" smtClean="0">
                <a:solidFill>
                  <a:srgbClr val="000000"/>
                </a:solidFill>
              </a:rPr>
              <a:pPr>
                <a:defRPr/>
              </a:pPr>
              <a:t>9</a:t>
            </a:fld>
            <a:endParaRPr lang="en-US">
              <a:solidFill>
                <a:srgbClr val="000000"/>
              </a:solidFill>
            </a:endParaRPr>
          </a:p>
        </p:txBody>
      </p:sp>
      <p:sp>
        <p:nvSpPr>
          <p:cNvPr id="6" name="Rectangle 5"/>
          <p:cNvSpPr/>
          <p:nvPr/>
        </p:nvSpPr>
        <p:spPr>
          <a:xfrm>
            <a:off x="30142" y="872809"/>
            <a:ext cx="5568554" cy="1611210"/>
          </a:xfrm>
          <a:prstGeom prst="rect">
            <a:avLst/>
          </a:prstGeom>
          <a:solidFill>
            <a:srgbClr val="FFFFCC"/>
          </a:solidFill>
          <a:ln w="19050" algn="ctr">
            <a:solidFill>
              <a:srgbClr val="FF0000"/>
            </a:solidFill>
            <a:miter lim="800000"/>
            <a:headEnd/>
            <a:tailEnd/>
          </a:ln>
          <a:effectLst>
            <a:outerShdw dist="71842" dir="2700000" algn="ctr" rotWithShape="0">
              <a:schemeClr val="bg2">
                <a:alpha val="50000"/>
              </a:schemeClr>
            </a:outerShdw>
          </a:effectLst>
        </p:spPr>
        <p:txBody>
          <a:bodyPr wrap="square">
            <a:spAutoFit/>
          </a:bodyPr>
          <a:lstStyle/>
          <a:p>
            <a:pPr marL="342900" lvl="1" indent="-342900" algn="l">
              <a:buClr>
                <a:srgbClr val="0B3D0B"/>
              </a:buClr>
              <a:defRPr/>
            </a:pPr>
            <a:r>
              <a:rPr lang="en-IN" sz="1600" b="1" dirty="0" smtClean="0">
                <a:solidFill>
                  <a:schemeClr val="tx2"/>
                </a:solidFill>
                <a:latin typeface="Arial" charset="0"/>
              </a:rPr>
              <a:t>High Ash &amp; Low Calorific Value- </a:t>
            </a:r>
            <a:r>
              <a:rPr lang="en-IN" sz="1400" dirty="0" smtClean="0">
                <a:solidFill>
                  <a:schemeClr val="accent6">
                    <a:lumMod val="75000"/>
                  </a:schemeClr>
                </a:solidFill>
                <a:latin typeface="Arial" charset="0"/>
              </a:rPr>
              <a:t>(less energy/ton coal).</a:t>
            </a:r>
          </a:p>
          <a:p>
            <a:pPr marL="342900" lvl="1" indent="-342900" algn="l">
              <a:buClr>
                <a:srgbClr val="0B3D0B"/>
              </a:buClr>
              <a:defRPr/>
            </a:pPr>
            <a:r>
              <a:rPr lang="en-IN" sz="1600" b="1" dirty="0" smtClean="0">
                <a:solidFill>
                  <a:schemeClr val="tx2"/>
                </a:solidFill>
                <a:latin typeface="Arial" charset="0"/>
              </a:rPr>
              <a:t>Low Sulphur*  </a:t>
            </a:r>
            <a:endParaRPr lang="en-IN" sz="1600" b="1" dirty="0" smtClean="0">
              <a:solidFill>
                <a:schemeClr val="tx1"/>
              </a:solidFill>
              <a:latin typeface="Arial" charset="0"/>
            </a:endParaRPr>
          </a:p>
          <a:p>
            <a:pPr marL="342900" lvl="1" indent="-342900" algn="l">
              <a:buClr>
                <a:srgbClr val="0B3D0B"/>
              </a:buClr>
              <a:defRPr/>
            </a:pPr>
            <a:r>
              <a:rPr lang="en-IN" sz="1600" b="1" dirty="0" smtClean="0">
                <a:solidFill>
                  <a:schemeClr val="tx2"/>
                </a:solidFill>
                <a:latin typeface="Arial" charset="0"/>
              </a:rPr>
              <a:t>High Reactivity</a:t>
            </a:r>
          </a:p>
          <a:p>
            <a:pPr marL="342900" lvl="1" indent="-342900" algn="l">
              <a:buClr>
                <a:srgbClr val="0B3D0B"/>
              </a:buClr>
              <a:defRPr/>
            </a:pPr>
            <a:r>
              <a:rPr lang="en-IN" sz="1600" b="1" dirty="0" smtClean="0">
                <a:solidFill>
                  <a:schemeClr val="tx2"/>
                </a:solidFill>
                <a:latin typeface="Arial" charset="0"/>
              </a:rPr>
              <a:t>High Ash Fusion Temperature (AFT)  </a:t>
            </a:r>
            <a:endParaRPr lang="en-IN" sz="1600" b="1" dirty="0" smtClean="0">
              <a:solidFill>
                <a:schemeClr val="tx1"/>
              </a:solidFill>
              <a:latin typeface="Arial" charset="0"/>
            </a:endParaRPr>
          </a:p>
          <a:p>
            <a:pPr marL="342900" lvl="1" indent="-342900" algn="l">
              <a:buClr>
                <a:srgbClr val="0B3D0B"/>
              </a:buClr>
              <a:defRPr/>
            </a:pPr>
            <a:endParaRPr lang="en-IN" sz="1600" b="1" u="sng" dirty="0" smtClean="0">
              <a:solidFill>
                <a:schemeClr val="tx2"/>
              </a:solidFill>
              <a:latin typeface="Arial" charset="0"/>
            </a:endParaRPr>
          </a:p>
          <a:p>
            <a:pPr marL="0" lvl="1" indent="-342900" algn="l">
              <a:buClr>
                <a:srgbClr val="0B3D0B"/>
              </a:buClr>
              <a:defRPr/>
            </a:pPr>
            <a:r>
              <a:rPr lang="en-IN" sz="1400" dirty="0" smtClean="0">
                <a:solidFill>
                  <a:schemeClr val="accent6">
                    <a:lumMod val="75000"/>
                  </a:schemeClr>
                </a:solidFill>
                <a:latin typeface="Arial" charset="0"/>
              </a:rPr>
              <a:t>*Some coal </a:t>
            </a:r>
            <a:r>
              <a:rPr lang="en-IN" sz="1400" dirty="0">
                <a:solidFill>
                  <a:schemeClr val="accent6">
                    <a:lumMod val="75000"/>
                  </a:schemeClr>
                </a:solidFill>
                <a:latin typeface="Arial" charset="0"/>
              </a:rPr>
              <a:t>in Assam has high </a:t>
            </a:r>
            <a:r>
              <a:rPr lang="en-IN" sz="1400" dirty="0" smtClean="0">
                <a:solidFill>
                  <a:schemeClr val="accent6">
                    <a:lumMod val="75000"/>
                  </a:schemeClr>
                </a:solidFill>
                <a:latin typeface="Arial" charset="0"/>
              </a:rPr>
              <a:t>sulphur, </a:t>
            </a:r>
            <a:r>
              <a:rPr lang="en-IN" sz="1400" dirty="0">
                <a:solidFill>
                  <a:schemeClr val="accent6">
                    <a:lumMod val="75000"/>
                  </a:schemeClr>
                </a:solidFill>
                <a:latin typeface="Arial" charset="0"/>
              </a:rPr>
              <a:t>low </a:t>
            </a:r>
            <a:r>
              <a:rPr lang="en-IN" sz="1400" dirty="0" smtClean="0">
                <a:solidFill>
                  <a:schemeClr val="accent6">
                    <a:lumMod val="75000"/>
                  </a:schemeClr>
                </a:solidFill>
                <a:latin typeface="Arial" charset="0"/>
              </a:rPr>
              <a:t>ash </a:t>
            </a:r>
            <a:r>
              <a:rPr lang="en-IN" sz="1400" dirty="0">
                <a:solidFill>
                  <a:schemeClr val="accent6">
                    <a:lumMod val="75000"/>
                  </a:schemeClr>
                </a:solidFill>
                <a:latin typeface="Arial" charset="0"/>
              </a:rPr>
              <a:t>(2-10 </a:t>
            </a:r>
            <a:r>
              <a:rPr lang="en-IN" sz="1400" dirty="0" smtClean="0">
                <a:solidFill>
                  <a:schemeClr val="accent6">
                    <a:lumMod val="75000"/>
                  </a:schemeClr>
                </a:solidFill>
                <a:latin typeface="Arial" charset="0"/>
              </a:rPr>
              <a:t>%). </a:t>
            </a:r>
            <a:endParaRPr lang="en-IN" sz="1400" dirty="0">
              <a:solidFill>
                <a:schemeClr val="accent6">
                  <a:lumMod val="75000"/>
                </a:schemeClr>
              </a:solidFill>
              <a:latin typeface="Arial" charset="0"/>
            </a:endParaRPr>
          </a:p>
        </p:txBody>
      </p:sp>
      <p:pic>
        <p:nvPicPr>
          <p:cNvPr id="7" name="Picture 6"/>
          <p:cNvPicPr>
            <a:picLocks noChangeAspect="1"/>
          </p:cNvPicPr>
          <p:nvPr/>
        </p:nvPicPr>
        <p:blipFill>
          <a:blip r:embed="rId3" cstate="print"/>
          <a:stretch>
            <a:fillRect/>
          </a:stretch>
        </p:blipFill>
        <p:spPr>
          <a:xfrm>
            <a:off x="302165" y="3510647"/>
            <a:ext cx="4838031" cy="2514669"/>
          </a:xfrm>
          <a:prstGeom prst="rect">
            <a:avLst/>
          </a:prstGeom>
          <a:solidFill>
            <a:schemeClr val="accent1">
              <a:lumMod val="20000"/>
              <a:lumOff val="80000"/>
              <a:alpha val="74000"/>
            </a:schemeClr>
          </a:solidFill>
          <a:ln>
            <a:noFill/>
          </a:ln>
        </p:spPr>
      </p:pic>
      <p:sp>
        <p:nvSpPr>
          <p:cNvPr id="5" name="Rectangle 4"/>
          <p:cNvSpPr/>
          <p:nvPr/>
        </p:nvSpPr>
        <p:spPr>
          <a:xfrm>
            <a:off x="190550" y="3067252"/>
            <a:ext cx="5061258" cy="415498"/>
          </a:xfrm>
          <a:prstGeom prst="rect">
            <a:avLst/>
          </a:prstGeom>
        </p:spPr>
        <p:txBody>
          <a:bodyPr wrap="none">
            <a:spAutoFit/>
          </a:bodyPr>
          <a:lstStyle/>
          <a:p>
            <a:r>
              <a:rPr lang="en-IN" sz="2000" b="1" i="1" dirty="0" smtClean="0">
                <a:solidFill>
                  <a:srgbClr val="000099"/>
                </a:solidFill>
                <a:latin typeface="Times New Roman" pitchFamily="18" charset="0"/>
              </a:rPr>
              <a:t>Distribution of Indian Coal According to Type</a:t>
            </a:r>
            <a:endParaRPr lang="en-IN" sz="2000" b="1" i="1" dirty="0">
              <a:solidFill>
                <a:srgbClr val="000099"/>
              </a:solidFill>
              <a:latin typeface="Times New Roman" pitchFamily="18" charset="0"/>
            </a:endParaRPr>
          </a:p>
        </p:txBody>
      </p:sp>
      <p:pic>
        <p:nvPicPr>
          <p:cNvPr id="3" name="Picture 2"/>
          <p:cNvPicPr>
            <a:picLocks noChangeAspect="1"/>
          </p:cNvPicPr>
          <p:nvPr/>
        </p:nvPicPr>
        <p:blipFill>
          <a:blip r:embed="rId4" cstate="print"/>
          <a:stretch>
            <a:fillRect/>
          </a:stretch>
        </p:blipFill>
        <p:spPr>
          <a:xfrm>
            <a:off x="5759602" y="756011"/>
            <a:ext cx="4146398" cy="5272366"/>
          </a:xfrm>
          <a:prstGeom prst="rect">
            <a:avLst/>
          </a:prstGeom>
          <a:solidFill>
            <a:schemeClr val="accent1">
              <a:lumMod val="20000"/>
              <a:lumOff val="80000"/>
              <a:alpha val="74000"/>
            </a:schemeClr>
          </a:solidFill>
          <a:ln>
            <a:noFill/>
          </a:ln>
        </p:spPr>
      </p:pic>
      <p:cxnSp>
        <p:nvCxnSpPr>
          <p:cNvPr id="8" name="Straight Connector 7"/>
          <p:cNvCxnSpPr/>
          <p:nvPr/>
        </p:nvCxnSpPr>
        <p:spPr bwMode="auto">
          <a:xfrm>
            <a:off x="0" y="689872"/>
            <a:ext cx="9906000" cy="0"/>
          </a:xfrm>
          <a:prstGeom prst="line">
            <a:avLst/>
          </a:prstGeom>
          <a:noFill/>
          <a:ln w="7620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1194906872"/>
      </p:ext>
    </p:extLst>
  </p:cSld>
  <p:clrMapOvr>
    <a:masterClrMapping/>
  </p:clrMapOvr>
  <p:transition spd="slow" advTm="10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Stamp"/>
  <p:tag name="DATE" val="12/2/2008 12:48:00 PM"/>
</p:tagLst>
</file>

<file path=ppt/tags/tag2.xml><?xml version="1.0" encoding="utf-8"?>
<p:tagLst xmlns:a="http://schemas.openxmlformats.org/drawingml/2006/main" xmlns:r="http://schemas.openxmlformats.org/officeDocument/2006/relationships" xmlns:p="http://schemas.openxmlformats.org/presentationml/2006/main">
  <p:tag name="STYLE" val="AcnStpConnector"/>
  <p:tag name="DATE" val="12/2/2008 12:48:01 PM"/>
</p:tagLst>
</file>

<file path=ppt/tags/tag3.xml><?xml version="1.0" encoding="utf-8"?>
<p:tagLst xmlns:a="http://schemas.openxmlformats.org/drawingml/2006/main" xmlns:r="http://schemas.openxmlformats.org/officeDocument/2006/relationships" xmlns:p="http://schemas.openxmlformats.org/presentationml/2006/main">
  <p:tag name="STYLE" val="AcnStpConnector"/>
  <p:tag name="DATE" val="12/2/2008 12:48:01 PM"/>
</p:tagLst>
</file>

<file path=ppt/theme/theme1.xml><?xml version="1.0" encoding="utf-8"?>
<a:theme xmlns:a="http://schemas.openxmlformats.org/drawingml/2006/main" name="Conference template">
  <a:themeElements>
    <a:clrScheme name="">
      <a:dk1>
        <a:srgbClr val="000000"/>
      </a:dk1>
      <a:lt1>
        <a:srgbClr val="FFFFFF"/>
      </a:lt1>
      <a:dk2>
        <a:srgbClr val="3264FF"/>
      </a:dk2>
      <a:lt2>
        <a:srgbClr val="FC7049"/>
      </a:lt2>
      <a:accent1>
        <a:srgbClr val="FF0000"/>
      </a:accent1>
      <a:accent2>
        <a:srgbClr val="999999"/>
      </a:accent2>
      <a:accent3>
        <a:srgbClr val="FFFFFF"/>
      </a:accent3>
      <a:accent4>
        <a:srgbClr val="000000"/>
      </a:accent4>
      <a:accent5>
        <a:srgbClr val="FFAAAA"/>
      </a:accent5>
      <a:accent6>
        <a:srgbClr val="8A8A8A"/>
      </a:accent6>
      <a:hlink>
        <a:srgbClr val="333333"/>
      </a:hlink>
      <a:folHlink>
        <a:srgbClr val="FDD0B9"/>
      </a:folHlink>
    </a:clrScheme>
    <a:fontScheme name="Conferenc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E0E0E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defRPr kumimoji="0" lang="en-GB" sz="12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solidFill>
            <a:srgbClr val="E0E0E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5000"/>
          </a:lnSpc>
          <a:spcBef>
            <a:spcPct val="0"/>
          </a:spcBef>
          <a:spcAft>
            <a:spcPct val="0"/>
          </a:spcAft>
          <a:buClr>
            <a:schemeClr val="accent1"/>
          </a:buClr>
          <a:buSzTx/>
          <a:buFont typeface="Symbol" pitchFamily="18" charset="2"/>
          <a:buNone/>
          <a:tabLst/>
          <a:defRPr kumimoji="0" lang="en-GB" sz="12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Conference template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ference template 2">
        <a:dk1>
          <a:srgbClr val="000000"/>
        </a:dk1>
        <a:lt1>
          <a:srgbClr val="FFFFFF"/>
        </a:lt1>
        <a:dk2>
          <a:srgbClr val="FF1300"/>
        </a:dk2>
        <a:lt2>
          <a:srgbClr val="82003C"/>
        </a:lt2>
        <a:accent1>
          <a:srgbClr val="404040"/>
        </a:accent1>
        <a:accent2>
          <a:srgbClr val="A6A6A6"/>
        </a:accent2>
        <a:accent3>
          <a:srgbClr val="FFFFFF"/>
        </a:accent3>
        <a:accent4>
          <a:srgbClr val="000000"/>
        </a:accent4>
        <a:accent5>
          <a:srgbClr val="AFAFAF"/>
        </a:accent5>
        <a:accent6>
          <a:srgbClr val="969696"/>
        </a:accent6>
        <a:hlink>
          <a:srgbClr val="FDD0B9"/>
        </a:hlink>
        <a:folHlink>
          <a:srgbClr val="FC704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IL_KM">
  <a:themeElements>
    <a:clrScheme name="Eil1">
      <a:dk1>
        <a:srgbClr val="000000"/>
      </a:dk1>
      <a:lt1>
        <a:srgbClr val="FFFFFF"/>
      </a:lt1>
      <a:dk2>
        <a:srgbClr val="F8F8F8"/>
      </a:dk2>
      <a:lt2>
        <a:srgbClr val="C0C0C0"/>
      </a:lt2>
      <a:accent1>
        <a:srgbClr val="AA1133"/>
      </a:accent1>
      <a:accent2>
        <a:srgbClr val="66AA44"/>
      </a:accent2>
      <a:accent3>
        <a:srgbClr val="0070C0"/>
      </a:accent3>
      <a:accent4>
        <a:srgbClr val="000000"/>
      </a:accent4>
      <a:accent5>
        <a:srgbClr val="D2AAAD"/>
      </a:accent5>
      <a:accent6>
        <a:srgbClr val="5C9A3D"/>
      </a:accent6>
      <a:hlink>
        <a:srgbClr val="887799"/>
      </a:hlink>
      <a:folHlink>
        <a:srgbClr val="224433"/>
      </a:folHlink>
    </a:clrScheme>
    <a:fontScheme name="Accenture cliff">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Pct val="100000"/>
          <a:buFont typeface="Wingdings" pitchFamily="2" charset="2"/>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Pct val="100000"/>
          <a:buFont typeface="Wingdings" pitchFamily="2" charset="2"/>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Accenture cliff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 cliff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 cliff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 cliff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T:\HSB88221\Conference template.pot</Template>
  <TotalTime>34652</TotalTime>
  <Words>6296</Words>
  <Application>Microsoft Office PowerPoint</Application>
  <PresentationFormat>A4 Paper (210x297 mm)</PresentationFormat>
  <Paragraphs>1209</Paragraphs>
  <Slides>45</Slides>
  <Notes>45</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60" baseType="lpstr">
      <vt:lpstr>Arial Unicode MS</vt:lpstr>
      <vt:lpstr>Arial</vt:lpstr>
      <vt:lpstr>Calibri</vt:lpstr>
      <vt:lpstr>DFPKaiShu-GB5</vt:lpstr>
      <vt:lpstr>Helv</vt:lpstr>
      <vt:lpstr>inherit</vt:lpstr>
      <vt:lpstr>Mangal</vt:lpstr>
      <vt:lpstr>Noto Sans</vt:lpstr>
      <vt:lpstr>Symbol</vt:lpstr>
      <vt:lpstr>Times New Roman</vt:lpstr>
      <vt:lpstr>verdana</vt:lpstr>
      <vt:lpstr>Wingdings</vt:lpstr>
      <vt:lpstr>Conference template</vt:lpstr>
      <vt:lpstr>2_EIL_KM</vt:lpstr>
      <vt:lpstr>Bitmap Image</vt:lpstr>
      <vt:lpstr>PowerPoint Presentation</vt:lpstr>
      <vt:lpstr>PowerPoint Presentation</vt:lpstr>
      <vt:lpstr>Future Energy Scenario - India</vt:lpstr>
      <vt:lpstr>Gasification Feedstock </vt:lpstr>
      <vt:lpstr>End Destination of Syngas </vt:lpstr>
      <vt:lpstr>PowerPoint Presentation</vt:lpstr>
      <vt:lpstr>Overview: Coal Gasification</vt:lpstr>
      <vt:lpstr>Gasification Technology</vt:lpstr>
      <vt:lpstr>Major Characteristics of Indian Coal</vt:lpstr>
      <vt:lpstr>Major Characteristics of Indian Coal  - Examples</vt:lpstr>
      <vt:lpstr>PowerPoint Presentation</vt:lpstr>
      <vt:lpstr>PowerPoint Presentation</vt:lpstr>
      <vt:lpstr>China Gasification- Applications</vt:lpstr>
      <vt:lpstr>China Coal Gasification Projects - Trend</vt:lpstr>
      <vt:lpstr>Applications of Coal Gasification</vt:lpstr>
      <vt:lpstr>Syngas Cleaning &amp; Conditioning</vt:lpstr>
      <vt:lpstr>Coal liquefaction technologies for synthetic fuels (1)</vt:lpstr>
      <vt:lpstr>Indirect coal liquefaction</vt:lpstr>
      <vt:lpstr>Fischer-Tropsch Synthesis (1) - Technology</vt:lpstr>
      <vt:lpstr>Fischer-Tropsch Synthesis (2) </vt:lpstr>
      <vt:lpstr>Coal to SNG</vt:lpstr>
      <vt:lpstr>Coal to Chemicals (CTC) - Methanol</vt:lpstr>
      <vt:lpstr>Methanol-based fuel production</vt:lpstr>
      <vt:lpstr>Coal to Chemical (CTC) – DME  </vt:lpstr>
      <vt:lpstr>Coal to Chemical (CTC) - Ammonia</vt:lpstr>
      <vt:lpstr>Underground Coal Gasification</vt:lpstr>
      <vt:lpstr>Underground Coal Gasification - Keep the design intent, but move the                                                                                                   Gasifier underground</vt:lpstr>
      <vt:lpstr>UCG Trials - Status</vt:lpstr>
      <vt:lpstr>Properties of Coal gasified in UCG Trials</vt:lpstr>
      <vt:lpstr>Preferred UCG sites</vt:lpstr>
      <vt:lpstr>Brief Comparison: Surface &amp; UCG</vt:lpstr>
      <vt:lpstr>Challenges &amp; Opportunities  </vt:lpstr>
      <vt:lpstr>Gasifier Pilot Plant at EIL (FB Type)</vt:lpstr>
      <vt:lpstr>Gasifier Pilot Plant</vt:lpstr>
      <vt:lpstr>Conclusions</vt:lpstr>
      <vt:lpstr>THANK YOU</vt:lpstr>
      <vt:lpstr>Backup</vt:lpstr>
      <vt:lpstr>Economics - Commercial attractiveness of products from coal gasification technology </vt:lpstr>
      <vt:lpstr>PowerPoint Presentation</vt:lpstr>
      <vt:lpstr>Coal technologies</vt:lpstr>
      <vt:lpstr>Gasification in China  </vt:lpstr>
      <vt:lpstr>UCG Trials - Syngas Composition</vt:lpstr>
      <vt:lpstr>PowerPoint Presentation</vt:lpstr>
      <vt:lpstr>Coal to SNG</vt:lpstr>
      <vt:lpstr>Coal to Chemical (CTC) – DME (1) </vt:lpstr>
    </vt:vector>
  </TitlesOfParts>
  <Company>HSBC Securities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Neil Mascarenhas</dc:creator>
  <cp:lastModifiedBy>NITIN  MOHAN CHAUTRE</cp:lastModifiedBy>
  <cp:revision>4878</cp:revision>
  <cp:lastPrinted>2016-09-06T11:24:15Z</cp:lastPrinted>
  <dcterms:created xsi:type="dcterms:W3CDTF">2005-03-24T11:22:14Z</dcterms:created>
  <dcterms:modified xsi:type="dcterms:W3CDTF">2016-09-06T11:31:33Z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SBCBackground">
    <vt:lpwstr>True</vt:lpwstr>
  </property>
</Properties>
</file>