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05" r:id="rId3"/>
    <p:sldId id="306" r:id="rId4"/>
    <p:sldId id="307" r:id="rId5"/>
    <p:sldId id="304" r:id="rId6"/>
    <p:sldId id="275" r:id="rId7"/>
    <p:sldId id="295" r:id="rId8"/>
    <p:sldId id="296" r:id="rId9"/>
    <p:sldId id="276" r:id="rId10"/>
    <p:sldId id="277" r:id="rId11"/>
    <p:sldId id="278" r:id="rId12"/>
    <p:sldId id="298" r:id="rId13"/>
    <p:sldId id="300" r:id="rId14"/>
    <p:sldId id="301" r:id="rId15"/>
    <p:sldId id="302" r:id="rId16"/>
    <p:sldId id="303" r:id="rId17"/>
    <p:sldId id="290" r:id="rId18"/>
    <p:sldId id="288" r:id="rId19"/>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jaya" initials="K" lastIdx="2" clrIdx="0"/>
  <p:cmAuthor id="1" name="satyajit.suklabaidya" initials="s" lastIdx="4" clrIdx="1"/>
  <p:cmAuthor id="2" name="R Raghuttama Rao" initials="RRR" lastIdx="12" clrIdx="2"/>
  <p:cmAuthor id="3" name="prakash.tiwari" initials="p" lastIdx="2" clrIdx="3"/>
  <p:cmAuthor id="4" name="Rachit Verma" initials="RV" lastIdx="10" clrIdx="4">
    <p:extLst>
      <p:ext uri="{19B8F6BF-5375-455C-9EA6-DF929625EA0E}">
        <p15:presenceInfo xmlns:p15="http://schemas.microsoft.com/office/powerpoint/2012/main" userId="Rachit Ver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96"/>
    <a:srgbClr val="003366"/>
    <a:srgbClr val="00CC00"/>
    <a:srgbClr val="FB725B"/>
    <a:srgbClr val="286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86900" autoAdjust="0"/>
  </p:normalViewPr>
  <p:slideViewPr>
    <p:cSldViewPr snapToGrid="0">
      <p:cViewPr varScale="1">
        <p:scale>
          <a:sx n="63" d="100"/>
          <a:sy n="63" d="100"/>
        </p:scale>
        <p:origin x="1050" y="66"/>
      </p:cViewPr>
      <p:guideLst>
        <p:guide orient="horz" pos="2160"/>
        <p:guide pos="3840"/>
      </p:guideLst>
    </p:cSldViewPr>
  </p:slideViewPr>
  <p:outlineViewPr>
    <p:cViewPr>
      <p:scale>
        <a:sx n="33" d="100"/>
        <a:sy n="33" d="100"/>
      </p:scale>
      <p:origin x="0" y="136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2964" y="-9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17%20Miscellaneous\20th%20India%20Power%20Forum%20-%20Power%20for%20all\Resource\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17%20Miscellaneous\20th%20India%20Power%20Forum%20-%20Power%20for%20all\Resource\dat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D:\17%20Miscellaneous\20th%20India%20Power%20Forum%20-%20Power%20for%20all\Resource\data.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oleObject" Target="file:///D:\17%20Miscellaneous\20th%20India%20Power%20Forum%20-%20Power%20for%20all\Resource\data.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D:\Assignments_IMaCS\Others\IEF\Analysi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prakash.tiwari\Desktop\Analysis%20for%20affordabil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1"/>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multiLvlStrRef>
              <c:f>Sheet1!$B$24:$B$29</c:f>
            </c:multiLvlStrRef>
          </c:cat>
          <c:val>
            <c:numRef>
              <c:f>Sheet1!$D$24:$D$29</c:f>
            </c:numRef>
          </c:val>
          <c:extLst>
            <c:ext xmlns:c16="http://schemas.microsoft.com/office/drawing/2014/chart" uri="{C3380CC4-5D6E-409C-BE32-E72D297353CC}">
              <c16:uniqueId val="{00000000-BC36-4C9D-A491-CE802BE5C4A3}"/>
            </c:ext>
          </c:extLst>
        </c:ser>
        <c:ser>
          <c:idx val="0"/>
          <c:order val="0"/>
          <c:tx>
            <c:strRef>
              <c:f>Sheet1!$F$52</c:f>
              <c:strCache>
                <c:ptCount val="1"/>
                <c:pt idx="0">
                  <c:v>% of total capacity</c:v>
                </c:pt>
              </c:strCache>
            </c:strRef>
          </c:tx>
          <c:explosion val="2"/>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0-6B51-4C05-A316-043AA5FA9779}"/>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6B51-4C05-A316-043AA5FA9779}"/>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2-6B51-4C05-A316-043AA5FA9779}"/>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6B51-4C05-A316-043AA5FA9779}"/>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4-6B51-4C05-A316-043AA5FA9779}"/>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0-8381-4DF9-B329-7D94CD83D4A8}"/>
              </c:ext>
            </c:extLst>
          </c:dPt>
          <c:dLbls>
            <c:dLbl>
              <c:idx val="0"/>
              <c:layout>
                <c:manualLayout>
                  <c:x val="0.10277777777777777"/>
                  <c:y val="0.12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51-4C05-A316-043AA5FA9779}"/>
                </c:ext>
              </c:extLst>
            </c:dLbl>
            <c:dLbl>
              <c:idx val="1"/>
              <c:layout>
                <c:manualLayout>
                  <c:x val="-4.1666666666666664E-2"/>
                  <c:y val="0.1342592592592592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51-4C05-A316-043AA5FA9779}"/>
                </c:ext>
              </c:extLst>
            </c:dLbl>
            <c:dLbl>
              <c:idx val="2"/>
              <c:layout>
                <c:manualLayout>
                  <c:x val="-0.10833333333333336"/>
                  <c:y val="8.333333333333334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51-4C05-A316-043AA5FA9779}"/>
                </c:ext>
              </c:extLst>
            </c:dLbl>
            <c:dLbl>
              <c:idx val="3"/>
              <c:layout>
                <c:manualLayout>
                  <c:x val="-0.1611111111111112"/>
                  <c:y val="6.018518518518514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51-4C05-A316-043AA5FA9779}"/>
                </c:ext>
              </c:extLst>
            </c:dLbl>
            <c:dLbl>
              <c:idx val="4"/>
              <c:layout>
                <c:manualLayout>
                  <c:x val="-0.12777777777777768"/>
                  <c:y val="-4.2437781360066833E-1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51-4C05-A316-043AA5FA9779}"/>
                </c:ext>
              </c:extLst>
            </c:dLbl>
            <c:dLbl>
              <c:idx val="5"/>
              <c:layout>
                <c:manualLayout>
                  <c:x val="-0.25123661109633277"/>
                  <c:y val="-7.7220077220077232E-2"/>
                </c:manualLayout>
              </c:layout>
              <c:tx>
                <c:rich>
                  <a:bodyPr/>
                  <a:lstStyle/>
                  <a:p>
                    <a:r>
                      <a:rPr lang="en-US"/>
                      <a:t>RES (MNRE), 17.7%</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81-4DF9-B329-7D94CD83D4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Sheet1!$E$53:$E$58</c:f>
              <c:strCache>
                <c:ptCount val="6"/>
                <c:pt idx="0">
                  <c:v>Coal</c:v>
                </c:pt>
                <c:pt idx="1">
                  <c:v>Gas</c:v>
                </c:pt>
                <c:pt idx="2">
                  <c:v>Oil</c:v>
                </c:pt>
                <c:pt idx="3">
                  <c:v>Hydro </c:v>
                </c:pt>
                <c:pt idx="4">
                  <c:v>Nuclear</c:v>
                </c:pt>
                <c:pt idx="5">
                  <c:v>RES* (MNRE)</c:v>
                </c:pt>
              </c:strCache>
            </c:strRef>
          </c:cat>
          <c:val>
            <c:numRef>
              <c:f>Sheet1!$F$53:$F$58</c:f>
              <c:numCache>
                <c:formatCode>0.0%</c:formatCode>
                <c:ptCount val="6"/>
                <c:pt idx="0">
                  <c:v>0.58761696439421507</c:v>
                </c:pt>
                <c:pt idx="1">
                  <c:v>7.6497751853202151E-2</c:v>
                </c:pt>
                <c:pt idx="2">
                  <c:v>2.5215700571150838E-3</c:v>
                </c:pt>
                <c:pt idx="3">
                  <c:v>0.13564831692793791</c:v>
                </c:pt>
                <c:pt idx="4">
                  <c:v>2.0597885526795482E-2</c:v>
                </c:pt>
                <c:pt idx="5">
                  <c:v>0.17711751124073397</c:v>
                </c:pt>
              </c:numCache>
            </c:numRef>
          </c:val>
          <c:extLst>
            <c:ext xmlns:c16="http://schemas.microsoft.com/office/drawing/2014/chart" uri="{C3380CC4-5D6E-409C-BE32-E72D297353CC}">
              <c16:uniqueId val="{00000005-6B51-4C05-A316-043AA5FA9779}"/>
            </c:ext>
          </c:extLst>
        </c:ser>
        <c:dLbls>
          <c:showLegendKey val="0"/>
          <c:showVal val="1"/>
          <c:showCatName val="1"/>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2"/>
          <c:tx>
            <c:strRef>
              <c:f>Sheet1!$D$3</c:f>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cat>
            <c:multiLvlStrRef>
              <c:f>Sheet1!$C$5:$C$9</c:f>
            </c:multiLvlStrRef>
          </c:cat>
          <c:val>
            <c:numRef>
              <c:f>Sheet1!$D$5:$D$9</c:f>
            </c:numRef>
          </c:val>
          <c:extLst>
            <c:ext xmlns:c16="http://schemas.microsoft.com/office/drawing/2014/chart" uri="{C3380CC4-5D6E-409C-BE32-E72D297353CC}">
              <c16:uniqueId val="{00000000-ECAB-42AF-939F-7E4D60B9ED3C}"/>
            </c:ext>
          </c:extLst>
        </c:ser>
        <c:ser>
          <c:idx val="3"/>
          <c:order val="3"/>
          <c:tx>
            <c:strRef>
              <c:f>Sheet1!$E$3</c:f>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cat>
            <c:multiLvlStrRef>
              <c:f>Sheet1!$C$5:$C$9</c:f>
            </c:multiLvlStrRef>
          </c:cat>
          <c:val>
            <c:numRef>
              <c:f>Sheet1!$E$5:$E$9</c:f>
            </c:numRef>
          </c:val>
          <c:extLst>
            <c:ext xmlns:c16="http://schemas.microsoft.com/office/drawing/2014/chart" uri="{C3380CC4-5D6E-409C-BE32-E72D297353CC}">
              <c16:uniqueId val="{00000001-ECAB-42AF-939F-7E4D60B9ED3C}"/>
            </c:ext>
          </c:extLst>
        </c:ser>
        <c:ser>
          <c:idx val="0"/>
          <c:order val="0"/>
          <c:tx>
            <c:strRef>
              <c:f>Sheet1!$B$40</c:f>
              <c:strCache>
                <c:ptCount val="1"/>
                <c:pt idx="0">
                  <c:v>Installed Capacity (GW)</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4200000" rotWithShape="0">
                <a:srgbClr val="000000">
                  <a:alpha val="35000"/>
                </a:srgbClr>
              </a:outerShdw>
            </a:effectLst>
          </c:spPr>
          <c:invertIfNegative val="0"/>
          <c:dLbls>
            <c:dLbl>
              <c:idx val="0"/>
              <c:layout>
                <c:manualLayout>
                  <c:x val="-2.990654205607478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F8-4728-B7DF-D61AED3DFF66}"/>
                </c:ext>
              </c:extLst>
            </c:dLbl>
            <c:dLbl>
              <c:idx val="1"/>
              <c:layout>
                <c:manualLayout>
                  <c:x val="-4.4859813084112167E-2"/>
                  <c:y val="-8.48755627201337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F8-4728-B7DF-D61AED3DFF66}"/>
                </c:ext>
              </c:extLst>
            </c:dLbl>
            <c:dLbl>
              <c:idx val="2"/>
              <c:layout>
                <c:manualLayout>
                  <c:x val="-3.98753894080997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F8-4728-B7DF-D61AED3DFF66}"/>
                </c:ext>
              </c:extLst>
            </c:dLbl>
            <c:dLbl>
              <c:idx val="3"/>
              <c:layout>
                <c:manualLayout>
                  <c:x val="-4.4859813084112153E-2"/>
                  <c:y val="-4.62962962962963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F8-4728-B7DF-D61AED3DFF66}"/>
                </c:ext>
              </c:extLst>
            </c:dLbl>
            <c:dLbl>
              <c:idx val="4"/>
              <c:layout>
                <c:manualLayout>
                  <c:x val="-3.738317757009351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F8-4728-B7DF-D61AED3DFF66}"/>
                </c:ext>
              </c:extLst>
            </c:dLbl>
            <c:dLbl>
              <c:idx val="5"/>
              <c:layout>
                <c:manualLayout>
                  <c:x val="-3.489096573208723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F8-4728-B7DF-D61AED3DFF66}"/>
                </c:ext>
              </c:extLst>
            </c:dLbl>
            <c:dLbl>
              <c:idx val="6"/>
              <c:layout>
                <c:manualLayout>
                  <c:x val="-3.2398753894080985E-2"/>
                  <c:y val="4.62962962962963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FF8-4728-B7DF-D61AED3DFF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Sheet1!$A$41:$A$47</c:f>
              <c:strCache>
                <c:ptCount val="7"/>
                <c:pt idx="0">
                  <c:v>FY 2012</c:v>
                </c:pt>
                <c:pt idx="1">
                  <c:v>FY 2013</c:v>
                </c:pt>
                <c:pt idx="2">
                  <c:v>FY 2014</c:v>
                </c:pt>
                <c:pt idx="3">
                  <c:v>FY 2015</c:v>
                </c:pt>
                <c:pt idx="4">
                  <c:v>FY 2016</c:v>
                </c:pt>
                <c:pt idx="5">
                  <c:v>FY 2017</c:v>
                </c:pt>
                <c:pt idx="6">
                  <c:v>FY 2018*</c:v>
                </c:pt>
              </c:strCache>
            </c:strRef>
          </c:cat>
          <c:val>
            <c:numRef>
              <c:f>Sheet1!$B$41:$B$47</c:f>
              <c:numCache>
                <c:formatCode>General</c:formatCode>
                <c:ptCount val="7"/>
                <c:pt idx="0">
                  <c:v>200</c:v>
                </c:pt>
                <c:pt idx="1">
                  <c:v>223</c:v>
                </c:pt>
                <c:pt idx="2">
                  <c:v>245</c:v>
                </c:pt>
                <c:pt idx="3">
                  <c:v>272</c:v>
                </c:pt>
                <c:pt idx="4">
                  <c:v>302</c:v>
                </c:pt>
                <c:pt idx="5" formatCode="0">
                  <c:v>326.8</c:v>
                </c:pt>
                <c:pt idx="6">
                  <c:v>329</c:v>
                </c:pt>
              </c:numCache>
            </c:numRef>
          </c:val>
          <c:extLst>
            <c:ext xmlns:c16="http://schemas.microsoft.com/office/drawing/2014/chart" uri="{C3380CC4-5D6E-409C-BE32-E72D297353CC}">
              <c16:uniqueId val="{00000007-7FF8-4728-B7DF-D61AED3DFF66}"/>
            </c:ext>
          </c:extLst>
        </c:ser>
        <c:ser>
          <c:idx val="1"/>
          <c:order val="1"/>
          <c:tx>
            <c:strRef>
              <c:f>Sheet1!$C$40</c:f>
              <c:strCache>
                <c:ptCount val="1"/>
                <c:pt idx="0">
                  <c:v>Growth YoY</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0"/>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FF8-4728-B7DF-D61AED3DFF66}"/>
                </c:ext>
              </c:extLst>
            </c:dLbl>
            <c:dLbl>
              <c:idx val="1"/>
              <c:layout>
                <c:manualLayout>
                  <c:x val="0"/>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FF8-4728-B7DF-D61AED3DFF66}"/>
                </c:ext>
              </c:extLst>
            </c:dLbl>
            <c:dLbl>
              <c:idx val="2"/>
              <c:layout>
                <c:manualLayout>
                  <c:x val="0"/>
                  <c:y val="-3.7037037037037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FF8-4728-B7DF-D61AED3DFF66}"/>
                </c:ext>
              </c:extLst>
            </c:dLbl>
            <c:dLbl>
              <c:idx val="3"/>
              <c:layout>
                <c:manualLayout>
                  <c:x val="0"/>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FF8-4728-B7DF-D61AED3DFF66}"/>
                </c:ext>
              </c:extLst>
            </c:dLbl>
            <c:dLbl>
              <c:idx val="4"/>
              <c:layout>
                <c:manualLayout>
                  <c:x val="0"/>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FF8-4728-B7DF-D61AED3DFF66}"/>
                </c:ext>
              </c:extLst>
            </c:dLbl>
            <c:dLbl>
              <c:idx val="5"/>
              <c:layout>
                <c:manualLayout>
                  <c:x val="-2.4922118380061391E-3"/>
                  <c:y val="-2.7777777777777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FF8-4728-B7DF-D61AED3DFF66}"/>
                </c:ext>
              </c:extLst>
            </c:dLbl>
            <c:dLbl>
              <c:idx val="6"/>
              <c:layout>
                <c:manualLayout>
                  <c:x val="0"/>
                  <c:y val="-4.6296296296296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FF8-4728-B7DF-D61AED3DFF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Sheet1!$A$41:$A$47</c:f>
              <c:strCache>
                <c:ptCount val="7"/>
                <c:pt idx="0">
                  <c:v>FY 2012</c:v>
                </c:pt>
                <c:pt idx="1">
                  <c:v>FY 2013</c:v>
                </c:pt>
                <c:pt idx="2">
                  <c:v>FY 2014</c:v>
                </c:pt>
                <c:pt idx="3">
                  <c:v>FY 2015</c:v>
                </c:pt>
                <c:pt idx="4">
                  <c:v>FY 2016</c:v>
                </c:pt>
                <c:pt idx="5">
                  <c:v>FY 2017</c:v>
                </c:pt>
                <c:pt idx="6">
                  <c:v>FY 2018*</c:v>
                </c:pt>
              </c:strCache>
            </c:strRef>
          </c:cat>
          <c:val>
            <c:numRef>
              <c:f>Sheet1!$C$41:$C$47</c:f>
              <c:numCache>
                <c:formatCode>0%</c:formatCode>
                <c:ptCount val="7"/>
                <c:pt idx="0">
                  <c:v>0.12000000000000002</c:v>
                </c:pt>
                <c:pt idx="1">
                  <c:v>0.115</c:v>
                </c:pt>
                <c:pt idx="2">
                  <c:v>9.8654708520179546E-2</c:v>
                </c:pt>
                <c:pt idx="3">
                  <c:v>0.11020408163265306</c:v>
                </c:pt>
                <c:pt idx="4">
                  <c:v>0.11029411764705882</c:v>
                </c:pt>
                <c:pt idx="5">
                  <c:v>8.2119205298013281E-2</c:v>
                </c:pt>
                <c:pt idx="6">
                  <c:v>6.7319461444308179E-3</c:v>
                </c:pt>
              </c:numCache>
            </c:numRef>
          </c:val>
          <c:extLst>
            <c:ext xmlns:c16="http://schemas.microsoft.com/office/drawing/2014/chart" uri="{C3380CC4-5D6E-409C-BE32-E72D297353CC}">
              <c16:uniqueId val="{0000000F-7FF8-4728-B7DF-D61AED3DFF66}"/>
            </c:ext>
          </c:extLst>
        </c:ser>
        <c:dLbls>
          <c:showLegendKey val="0"/>
          <c:showVal val="0"/>
          <c:showCatName val="0"/>
          <c:showSerName val="0"/>
          <c:showPercent val="0"/>
          <c:showBubbleSize val="0"/>
        </c:dLbls>
        <c:gapWidth val="150"/>
        <c:overlap val="100"/>
        <c:serLines>
          <c:spPr>
            <a:ln w="9525">
              <a:solidFill>
                <a:schemeClr val="tx2">
                  <a:lumMod val="60000"/>
                  <a:lumOff val="40000"/>
                </a:schemeClr>
              </a:solidFill>
              <a:prstDash val="dash"/>
            </a:ln>
            <a:effectLst/>
          </c:spPr>
        </c:serLines>
        <c:axId val="126337408"/>
        <c:axId val="126338944"/>
      </c:barChart>
      <c:catAx>
        <c:axId val="126337408"/>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6338944"/>
        <c:crosses val="autoZero"/>
        <c:auto val="1"/>
        <c:lblAlgn val="ctr"/>
        <c:lblOffset val="100"/>
        <c:noMultiLvlLbl val="0"/>
      </c:catAx>
      <c:valAx>
        <c:axId val="1263389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6337408"/>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05984650043851"/>
          <c:y val="9.2477069271411E-2"/>
          <c:w val="0.80676411342968102"/>
          <c:h val="0.57102820800186627"/>
        </c:manualLayout>
      </c:layout>
      <c:lineChart>
        <c:grouping val="standard"/>
        <c:varyColors val="0"/>
        <c:ser>
          <c:idx val="0"/>
          <c:order val="0"/>
          <c:tx>
            <c:strRef>
              <c:f>Sheet1!$G$41</c:f>
              <c:strCache>
                <c:ptCount val="1"/>
                <c:pt idx="0">
                  <c:v>Energy Requirement (BU)</c:v>
                </c:pt>
              </c:strCache>
            </c:strRef>
          </c:tx>
          <c:spPr>
            <a:ln w="31750" cap="rnd">
              <a:solidFill>
                <a:schemeClr val="accent1"/>
              </a:solidFill>
              <a:round/>
            </a:ln>
            <a:effectLst>
              <a:outerShdw blurRad="40000" dist="23000" dir="5400000" rotWithShape="0">
                <a:srgbClr val="000000">
                  <a:alpha val="35000"/>
                </a:srgbClr>
              </a:outerShdw>
            </a:effectLst>
          </c:spPr>
          <c:marker>
            <c:symbol val="none"/>
          </c:marker>
          <c:dLbls>
            <c:dLbl>
              <c:idx val="6"/>
              <c:layout>
                <c:manualLayout>
                  <c:x val="-3.5093143927423825E-2"/>
                  <c:y val="1.9410249559240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F2-4A29-BBC9-FAFC495991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Sheet1!$F$42:$F$48</c:f>
              <c:strCache>
                <c:ptCount val="7"/>
                <c:pt idx="0">
                  <c:v>FY 2012</c:v>
                </c:pt>
                <c:pt idx="1">
                  <c:v>FY 2013</c:v>
                </c:pt>
                <c:pt idx="2">
                  <c:v>FY 2014</c:v>
                </c:pt>
                <c:pt idx="3">
                  <c:v>FY 2015</c:v>
                </c:pt>
                <c:pt idx="4">
                  <c:v>FY 2016</c:v>
                </c:pt>
                <c:pt idx="5">
                  <c:v>FY 2017</c:v>
                </c:pt>
                <c:pt idx="6">
                  <c:v>FY 2018*</c:v>
                </c:pt>
              </c:strCache>
            </c:strRef>
          </c:cat>
          <c:val>
            <c:numRef>
              <c:f>Sheet1!$G$42:$G$48</c:f>
              <c:numCache>
                <c:formatCode>General</c:formatCode>
                <c:ptCount val="7"/>
                <c:pt idx="0">
                  <c:v>937</c:v>
                </c:pt>
                <c:pt idx="1">
                  <c:v>996</c:v>
                </c:pt>
                <c:pt idx="2">
                  <c:v>1002</c:v>
                </c:pt>
                <c:pt idx="3">
                  <c:v>1069</c:v>
                </c:pt>
                <c:pt idx="4">
                  <c:v>1114</c:v>
                </c:pt>
                <c:pt idx="5" formatCode="0">
                  <c:v>1142.92</c:v>
                </c:pt>
                <c:pt idx="6" formatCode="0">
                  <c:v>1229.6599999999999</c:v>
                </c:pt>
              </c:numCache>
            </c:numRef>
          </c:val>
          <c:smooth val="0"/>
          <c:extLst>
            <c:ext xmlns:c16="http://schemas.microsoft.com/office/drawing/2014/chart" uri="{C3380CC4-5D6E-409C-BE32-E72D297353CC}">
              <c16:uniqueId val="{00000001-35F2-4A29-BBC9-FAFC4959911C}"/>
            </c:ext>
          </c:extLst>
        </c:ser>
        <c:ser>
          <c:idx val="1"/>
          <c:order val="1"/>
          <c:tx>
            <c:strRef>
              <c:f>Sheet1!$H$41</c:f>
              <c:strCache>
                <c:ptCount val="1"/>
                <c:pt idx="0">
                  <c:v>Energy Availability (BU)</c:v>
                </c:pt>
              </c:strCache>
            </c:strRef>
          </c:tx>
          <c:spPr>
            <a:ln w="31750" cap="rnd">
              <a:solidFill>
                <a:schemeClr val="accent2"/>
              </a:solidFill>
              <a:round/>
            </a:ln>
            <a:effectLst>
              <a:outerShdw blurRad="40000" dist="23000" dir="5400000" rotWithShape="0">
                <a:srgbClr val="000000">
                  <a:alpha val="35000"/>
                </a:srgbClr>
              </a:outerShdw>
            </a:effectLst>
          </c:spPr>
          <c:marker>
            <c:symbol val="none"/>
          </c:marker>
          <c:dLbls>
            <c:dLbl>
              <c:idx val="6"/>
              <c:layout>
                <c:manualLayout>
                  <c:x val="-5.6182773691500557E-2"/>
                  <c:y val="-5.56143119297439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F2-4A29-BBC9-FAFC495991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Sheet1!$F$42:$F$48</c:f>
              <c:strCache>
                <c:ptCount val="7"/>
                <c:pt idx="0">
                  <c:v>FY 2012</c:v>
                </c:pt>
                <c:pt idx="1">
                  <c:v>FY 2013</c:v>
                </c:pt>
                <c:pt idx="2">
                  <c:v>FY 2014</c:v>
                </c:pt>
                <c:pt idx="3">
                  <c:v>FY 2015</c:v>
                </c:pt>
                <c:pt idx="4">
                  <c:v>FY 2016</c:v>
                </c:pt>
                <c:pt idx="5">
                  <c:v>FY 2017</c:v>
                </c:pt>
                <c:pt idx="6">
                  <c:v>FY 2018*</c:v>
                </c:pt>
              </c:strCache>
            </c:strRef>
          </c:cat>
          <c:val>
            <c:numRef>
              <c:f>Sheet1!$H$42:$H$48</c:f>
              <c:numCache>
                <c:formatCode>General</c:formatCode>
                <c:ptCount val="7"/>
                <c:pt idx="0">
                  <c:v>858</c:v>
                </c:pt>
                <c:pt idx="1">
                  <c:v>909</c:v>
                </c:pt>
                <c:pt idx="2">
                  <c:v>960</c:v>
                </c:pt>
                <c:pt idx="3">
                  <c:v>1031</c:v>
                </c:pt>
                <c:pt idx="4">
                  <c:v>1091</c:v>
                </c:pt>
                <c:pt idx="5" formatCode="0">
                  <c:v>1135.33</c:v>
                </c:pt>
                <c:pt idx="6" formatCode="0">
                  <c:v>1337.83</c:v>
                </c:pt>
              </c:numCache>
            </c:numRef>
          </c:val>
          <c:smooth val="0"/>
          <c:extLst>
            <c:ext xmlns:c16="http://schemas.microsoft.com/office/drawing/2014/chart" uri="{C3380CC4-5D6E-409C-BE32-E72D297353CC}">
              <c16:uniqueId val="{00000003-35F2-4A29-BBC9-FAFC4959911C}"/>
            </c:ext>
          </c:extLst>
        </c:ser>
        <c:dLbls>
          <c:showLegendKey val="0"/>
          <c:showVal val="0"/>
          <c:showCatName val="0"/>
          <c:showSerName val="0"/>
          <c:showPercent val="0"/>
          <c:showBubbleSize val="0"/>
        </c:dLbls>
        <c:marker val="1"/>
        <c:smooth val="0"/>
        <c:axId val="126266368"/>
        <c:axId val="125371136"/>
      </c:lineChart>
      <c:lineChart>
        <c:grouping val="standard"/>
        <c:varyColors val="0"/>
        <c:ser>
          <c:idx val="2"/>
          <c:order val="2"/>
          <c:tx>
            <c:strRef>
              <c:f>Sheet1!$I$41</c:f>
              <c:strCache>
                <c:ptCount val="1"/>
                <c:pt idx="0">
                  <c:v>Peak Demand (GW)</c:v>
                </c:pt>
              </c:strCache>
            </c:strRef>
          </c:tx>
          <c:spPr>
            <a:ln w="31750" cap="rnd">
              <a:solidFill>
                <a:schemeClr val="accent3"/>
              </a:solidFill>
              <a:round/>
            </a:ln>
            <a:effectLst>
              <a:outerShdw blurRad="40000" dist="23000" dir="5400000" rotWithShape="0">
                <a:srgbClr val="000000">
                  <a:alpha val="35000"/>
                </a:srgbClr>
              </a:outerShdw>
            </a:effectLst>
          </c:spPr>
          <c:marker>
            <c:symbol val="none"/>
          </c:marker>
          <c:dLbls>
            <c:dLbl>
              <c:idx val="6"/>
              <c:layout>
                <c:manualLayout>
                  <c:x val="-2.55290798594534E-2"/>
                  <c:y val="1.28276927646038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F2-4A29-BBC9-FAFC495991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Sheet1!$F$42:$F$48</c:f>
              <c:strCache>
                <c:ptCount val="7"/>
                <c:pt idx="0">
                  <c:v>FY 2012</c:v>
                </c:pt>
                <c:pt idx="1">
                  <c:v>FY 2013</c:v>
                </c:pt>
                <c:pt idx="2">
                  <c:v>FY 2014</c:v>
                </c:pt>
                <c:pt idx="3">
                  <c:v>FY 2015</c:v>
                </c:pt>
                <c:pt idx="4">
                  <c:v>FY 2016</c:v>
                </c:pt>
                <c:pt idx="5">
                  <c:v>FY 2017</c:v>
                </c:pt>
                <c:pt idx="6">
                  <c:v>FY 2018*</c:v>
                </c:pt>
              </c:strCache>
            </c:strRef>
          </c:cat>
          <c:val>
            <c:numRef>
              <c:f>Sheet1!$I$42:$I$48</c:f>
              <c:numCache>
                <c:formatCode>General</c:formatCode>
                <c:ptCount val="7"/>
                <c:pt idx="0">
                  <c:v>130</c:v>
                </c:pt>
                <c:pt idx="1">
                  <c:v>135</c:v>
                </c:pt>
                <c:pt idx="2">
                  <c:v>136</c:v>
                </c:pt>
                <c:pt idx="3">
                  <c:v>148</c:v>
                </c:pt>
                <c:pt idx="4">
                  <c:v>153</c:v>
                </c:pt>
                <c:pt idx="5" formatCode="0">
                  <c:v>159.54</c:v>
                </c:pt>
                <c:pt idx="6" formatCode="0">
                  <c:v>169.13</c:v>
                </c:pt>
              </c:numCache>
            </c:numRef>
          </c:val>
          <c:smooth val="0"/>
          <c:extLst>
            <c:ext xmlns:c16="http://schemas.microsoft.com/office/drawing/2014/chart" uri="{C3380CC4-5D6E-409C-BE32-E72D297353CC}">
              <c16:uniqueId val="{00000005-35F2-4A29-BBC9-FAFC4959911C}"/>
            </c:ext>
          </c:extLst>
        </c:ser>
        <c:ser>
          <c:idx val="3"/>
          <c:order val="3"/>
          <c:tx>
            <c:strRef>
              <c:f>Sheet1!$J$41</c:f>
              <c:strCache>
                <c:ptCount val="1"/>
                <c:pt idx="0">
                  <c:v>Peak Demand availability (GW)</c:v>
                </c:pt>
              </c:strCache>
            </c:strRef>
          </c:tx>
          <c:spPr>
            <a:ln w="31750" cap="rnd">
              <a:solidFill>
                <a:schemeClr val="accent4"/>
              </a:solidFill>
              <a:round/>
            </a:ln>
            <a:effectLst>
              <a:outerShdw blurRad="40000" dist="23000" dir="5400000" rotWithShape="0">
                <a:srgbClr val="000000">
                  <a:alpha val="35000"/>
                </a:srgbClr>
              </a:outerShdw>
            </a:effectLst>
          </c:spPr>
          <c:marker>
            <c:symbol val="none"/>
          </c:marker>
          <c:dLbls>
            <c:dLbl>
              <c:idx val="6"/>
              <c:layout>
                <c:manualLayout>
                  <c:x val="-6.1381450458383939E-2"/>
                  <c:y val="-5.2323033532425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F2-4A29-BBC9-FAFC495991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Sheet1!$F$42:$F$48</c:f>
              <c:strCache>
                <c:ptCount val="7"/>
                <c:pt idx="0">
                  <c:v>FY 2012</c:v>
                </c:pt>
                <c:pt idx="1">
                  <c:v>FY 2013</c:v>
                </c:pt>
                <c:pt idx="2">
                  <c:v>FY 2014</c:v>
                </c:pt>
                <c:pt idx="3">
                  <c:v>FY 2015</c:v>
                </c:pt>
                <c:pt idx="4">
                  <c:v>FY 2016</c:v>
                </c:pt>
                <c:pt idx="5">
                  <c:v>FY 2017</c:v>
                </c:pt>
                <c:pt idx="6">
                  <c:v>FY 2018*</c:v>
                </c:pt>
              </c:strCache>
            </c:strRef>
          </c:cat>
          <c:val>
            <c:numRef>
              <c:f>Sheet1!$J$42:$J$48</c:f>
              <c:numCache>
                <c:formatCode>General</c:formatCode>
                <c:ptCount val="7"/>
                <c:pt idx="0">
                  <c:v>116</c:v>
                </c:pt>
                <c:pt idx="1">
                  <c:v>123</c:v>
                </c:pt>
                <c:pt idx="2">
                  <c:v>130</c:v>
                </c:pt>
                <c:pt idx="3">
                  <c:v>141</c:v>
                </c:pt>
                <c:pt idx="4">
                  <c:v>148</c:v>
                </c:pt>
                <c:pt idx="5" formatCode="0">
                  <c:v>156.93</c:v>
                </c:pt>
                <c:pt idx="6" formatCode="0">
                  <c:v>180.6</c:v>
                </c:pt>
              </c:numCache>
            </c:numRef>
          </c:val>
          <c:smooth val="0"/>
          <c:extLst>
            <c:ext xmlns:c16="http://schemas.microsoft.com/office/drawing/2014/chart" uri="{C3380CC4-5D6E-409C-BE32-E72D297353CC}">
              <c16:uniqueId val="{00000007-35F2-4A29-BBC9-FAFC4959911C}"/>
            </c:ext>
          </c:extLst>
        </c:ser>
        <c:dLbls>
          <c:showLegendKey val="0"/>
          <c:showVal val="0"/>
          <c:showCatName val="0"/>
          <c:showSerName val="0"/>
          <c:showPercent val="0"/>
          <c:showBubbleSize val="0"/>
        </c:dLbls>
        <c:marker val="1"/>
        <c:smooth val="0"/>
        <c:axId val="125378560"/>
        <c:axId val="125372672"/>
      </c:lineChart>
      <c:catAx>
        <c:axId val="126266368"/>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5371136"/>
        <c:crosses val="autoZero"/>
        <c:auto val="1"/>
        <c:lblAlgn val="ctr"/>
        <c:lblOffset val="100"/>
        <c:noMultiLvlLbl val="0"/>
      </c:catAx>
      <c:valAx>
        <c:axId val="1253711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6266368"/>
        <c:crosses val="autoZero"/>
        <c:crossBetween val="between"/>
      </c:valAx>
      <c:valAx>
        <c:axId val="125372672"/>
        <c:scaling>
          <c:orientation val="minMax"/>
          <c:max val="600"/>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5378560"/>
        <c:crosses val="max"/>
        <c:crossBetween val="between"/>
      </c:valAx>
      <c:catAx>
        <c:axId val="125378560"/>
        <c:scaling>
          <c:orientation val="minMax"/>
        </c:scaling>
        <c:delete val="1"/>
        <c:axPos val="b"/>
        <c:numFmt formatCode="General" sourceLinked="1"/>
        <c:majorTickMark val="none"/>
        <c:minorTickMark val="none"/>
        <c:tickLblPos val="nextTo"/>
        <c:crossAx val="1253726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IN" sz="1100" dirty="0">
                <a:latin typeface="Arial" panose="020B0604020202020204" pitchFamily="34" charset="0"/>
                <a:cs typeface="Arial" panose="020B0604020202020204" pitchFamily="34" charset="0"/>
              </a:rPr>
              <a:t>Growth</a:t>
            </a:r>
            <a:r>
              <a:rPr lang="en-IN" sz="1100" baseline="0" dirty="0">
                <a:latin typeface="Arial" panose="020B0604020202020204" pitchFamily="34" charset="0"/>
                <a:cs typeface="Arial" panose="020B0604020202020204" pitchFamily="34" charset="0"/>
              </a:rPr>
              <a:t> in Transmission Capacity</a:t>
            </a:r>
            <a:endParaRPr lang="en-IN" sz="1100" dirty="0">
              <a:latin typeface="Arial" panose="020B0604020202020204" pitchFamily="34" charset="0"/>
              <a:cs typeface="Arial" panose="020B0604020202020204" pitchFamily="34" charset="0"/>
            </a:endParaRPr>
          </a:p>
        </c:rich>
      </c:tx>
      <c:overlay val="0"/>
    </c:title>
    <c:autoTitleDeleted val="0"/>
    <c:plotArea>
      <c:layout/>
      <c:barChart>
        <c:barDir val="col"/>
        <c:grouping val="stacked"/>
        <c:varyColors val="0"/>
        <c:ser>
          <c:idx val="0"/>
          <c:order val="0"/>
          <c:tx>
            <c:strRef>
              <c:f>Sheet1!$C$77</c:f>
              <c:strCache>
                <c:ptCount val="1"/>
                <c:pt idx="0">
                  <c:v>Central</c:v>
                </c:pt>
              </c:strCache>
            </c:strRef>
          </c:tx>
          <c:spPr>
            <a:solidFill>
              <a:schemeClr val="accent1"/>
            </a:solidFill>
          </c:spPr>
          <c:invertIfNegative val="0"/>
          <c:cat>
            <c:strRef>
              <c:f>Sheet1!$B$78:$B$85</c:f>
              <c:strCache>
                <c:ptCount val="8"/>
                <c:pt idx="0">
                  <c:v>6th plan</c:v>
                </c:pt>
                <c:pt idx="1">
                  <c:v>7th plan</c:v>
                </c:pt>
                <c:pt idx="2">
                  <c:v>8th plan</c:v>
                </c:pt>
                <c:pt idx="3">
                  <c:v>9th plan</c:v>
                </c:pt>
                <c:pt idx="4">
                  <c:v>10th plan</c:v>
                </c:pt>
                <c:pt idx="5">
                  <c:v>11 th plan</c:v>
                </c:pt>
                <c:pt idx="6">
                  <c:v>12th plan</c:v>
                </c:pt>
                <c:pt idx="7">
                  <c:v>as on sep 2017</c:v>
                </c:pt>
              </c:strCache>
            </c:strRef>
          </c:cat>
          <c:val>
            <c:numRef>
              <c:f>Sheet1!$C$78:$C$85</c:f>
              <c:numCache>
                <c:formatCode>General</c:formatCode>
                <c:ptCount val="8"/>
                <c:pt idx="0">
                  <c:v>3472</c:v>
                </c:pt>
                <c:pt idx="1">
                  <c:v>17628</c:v>
                </c:pt>
                <c:pt idx="2">
                  <c:v>31199</c:v>
                </c:pt>
                <c:pt idx="3">
                  <c:v>42017</c:v>
                </c:pt>
                <c:pt idx="4">
                  <c:v>64295</c:v>
                </c:pt>
                <c:pt idx="5">
                  <c:v>91950</c:v>
                </c:pt>
                <c:pt idx="6">
                  <c:v>141033</c:v>
                </c:pt>
                <c:pt idx="7">
                  <c:v>145594</c:v>
                </c:pt>
              </c:numCache>
            </c:numRef>
          </c:val>
          <c:extLst>
            <c:ext xmlns:c16="http://schemas.microsoft.com/office/drawing/2014/chart" uri="{C3380CC4-5D6E-409C-BE32-E72D297353CC}">
              <c16:uniqueId val="{00000000-6A47-48EE-972C-5FB499F262F6}"/>
            </c:ext>
          </c:extLst>
        </c:ser>
        <c:ser>
          <c:idx val="1"/>
          <c:order val="1"/>
          <c:tx>
            <c:strRef>
              <c:f>Sheet1!$D$77</c:f>
              <c:strCache>
                <c:ptCount val="1"/>
                <c:pt idx="0">
                  <c:v>State</c:v>
                </c:pt>
              </c:strCache>
            </c:strRef>
          </c:tx>
          <c:spPr>
            <a:effectLst>
              <a:outerShdw blurRad="50800" dist="38100" dir="5400000" algn="t" rotWithShape="0">
                <a:prstClr val="black">
                  <a:alpha val="40000"/>
                </a:prstClr>
              </a:outerShdw>
            </a:effectLst>
          </c:spPr>
          <c:invertIfNegative val="0"/>
          <c:cat>
            <c:strRef>
              <c:f>Sheet1!$B$78:$B$85</c:f>
              <c:strCache>
                <c:ptCount val="8"/>
                <c:pt idx="0">
                  <c:v>6th plan</c:v>
                </c:pt>
                <c:pt idx="1">
                  <c:v>7th plan</c:v>
                </c:pt>
                <c:pt idx="2">
                  <c:v>8th plan</c:v>
                </c:pt>
                <c:pt idx="3">
                  <c:v>9th plan</c:v>
                </c:pt>
                <c:pt idx="4">
                  <c:v>10th plan</c:v>
                </c:pt>
                <c:pt idx="5">
                  <c:v>11 th plan</c:v>
                </c:pt>
                <c:pt idx="6">
                  <c:v>12th plan</c:v>
                </c:pt>
                <c:pt idx="7">
                  <c:v>as on sep 2017</c:v>
                </c:pt>
              </c:strCache>
            </c:strRef>
          </c:cat>
          <c:val>
            <c:numRef>
              <c:f>Sheet1!$D$78:$D$85</c:f>
              <c:numCache>
                <c:formatCode>General</c:formatCode>
                <c:ptCount val="8"/>
                <c:pt idx="0">
                  <c:v>48562</c:v>
                </c:pt>
                <c:pt idx="1">
                  <c:v>61827</c:v>
                </c:pt>
                <c:pt idx="2">
                  <c:v>86177</c:v>
                </c:pt>
                <c:pt idx="3">
                  <c:v>110252</c:v>
                </c:pt>
                <c:pt idx="4">
                  <c:v>131828</c:v>
                </c:pt>
                <c:pt idx="5">
                  <c:v>157116</c:v>
                </c:pt>
                <c:pt idx="6">
                  <c:v>202197</c:v>
                </c:pt>
                <c:pt idx="7">
                  <c:v>208485</c:v>
                </c:pt>
              </c:numCache>
            </c:numRef>
          </c:val>
          <c:extLst>
            <c:ext xmlns:c16="http://schemas.microsoft.com/office/drawing/2014/chart" uri="{C3380CC4-5D6E-409C-BE32-E72D297353CC}">
              <c16:uniqueId val="{00000001-6A47-48EE-972C-5FB499F262F6}"/>
            </c:ext>
          </c:extLst>
        </c:ser>
        <c:ser>
          <c:idx val="2"/>
          <c:order val="2"/>
          <c:tx>
            <c:strRef>
              <c:f>Sheet1!$E$77</c:f>
              <c:strCache>
                <c:ptCount val="1"/>
                <c:pt idx="0">
                  <c:v>JV/private</c:v>
                </c:pt>
              </c:strCache>
            </c:strRef>
          </c:tx>
          <c:invertIfNegative val="0"/>
          <c:cat>
            <c:strRef>
              <c:f>Sheet1!$B$78:$B$85</c:f>
              <c:strCache>
                <c:ptCount val="8"/>
                <c:pt idx="0">
                  <c:v>6th plan</c:v>
                </c:pt>
                <c:pt idx="1">
                  <c:v>7th plan</c:v>
                </c:pt>
                <c:pt idx="2">
                  <c:v>8th plan</c:v>
                </c:pt>
                <c:pt idx="3">
                  <c:v>9th plan</c:v>
                </c:pt>
                <c:pt idx="4">
                  <c:v>10th plan</c:v>
                </c:pt>
                <c:pt idx="5">
                  <c:v>11 th plan</c:v>
                </c:pt>
                <c:pt idx="6">
                  <c:v>12th plan</c:v>
                </c:pt>
                <c:pt idx="7">
                  <c:v>as on sep 2017</c:v>
                </c:pt>
              </c:strCache>
            </c:strRef>
          </c:cat>
          <c:val>
            <c:numRef>
              <c:f>Sheet1!$E$78:$E$85</c:f>
              <c:numCache>
                <c:formatCode>General</c:formatCode>
                <c:ptCount val="8"/>
                <c:pt idx="0">
                  <c:v>0</c:v>
                </c:pt>
                <c:pt idx="1">
                  <c:v>0</c:v>
                </c:pt>
                <c:pt idx="2">
                  <c:v>0</c:v>
                </c:pt>
                <c:pt idx="3">
                  <c:v>0</c:v>
                </c:pt>
                <c:pt idx="4">
                  <c:v>2284</c:v>
                </c:pt>
                <c:pt idx="5">
                  <c:v>8415</c:v>
                </c:pt>
                <c:pt idx="6">
                  <c:v>24621</c:v>
                </c:pt>
                <c:pt idx="7">
                  <c:v>26323</c:v>
                </c:pt>
              </c:numCache>
            </c:numRef>
          </c:val>
          <c:extLst>
            <c:ext xmlns:c16="http://schemas.microsoft.com/office/drawing/2014/chart" uri="{C3380CC4-5D6E-409C-BE32-E72D297353CC}">
              <c16:uniqueId val="{00000002-6A47-48EE-972C-5FB499F262F6}"/>
            </c:ext>
          </c:extLst>
        </c:ser>
        <c:dLbls>
          <c:showLegendKey val="0"/>
          <c:showVal val="0"/>
          <c:showCatName val="0"/>
          <c:showSerName val="0"/>
          <c:showPercent val="0"/>
          <c:showBubbleSize val="0"/>
        </c:dLbls>
        <c:gapWidth val="150"/>
        <c:overlap val="100"/>
        <c:axId val="65243776"/>
        <c:axId val="65249664"/>
      </c:barChart>
      <c:lineChart>
        <c:grouping val="standard"/>
        <c:varyColors val="0"/>
        <c:ser>
          <c:idx val="3"/>
          <c:order val="3"/>
          <c:tx>
            <c:strRef>
              <c:f>Sheet1!$F$77</c:f>
              <c:strCache>
                <c:ptCount val="1"/>
                <c:pt idx="0">
                  <c:v>Total</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Sheet1!$B$78:$B$85</c:f>
              <c:strCache>
                <c:ptCount val="8"/>
                <c:pt idx="0">
                  <c:v>6th plan</c:v>
                </c:pt>
                <c:pt idx="1">
                  <c:v>7th plan</c:v>
                </c:pt>
                <c:pt idx="2">
                  <c:v>8th plan</c:v>
                </c:pt>
                <c:pt idx="3">
                  <c:v>9th plan</c:v>
                </c:pt>
                <c:pt idx="4">
                  <c:v>10th plan</c:v>
                </c:pt>
                <c:pt idx="5">
                  <c:v>11 th plan</c:v>
                </c:pt>
                <c:pt idx="6">
                  <c:v>12th plan</c:v>
                </c:pt>
                <c:pt idx="7">
                  <c:v>as on sep 2017</c:v>
                </c:pt>
              </c:strCache>
            </c:strRef>
          </c:cat>
          <c:val>
            <c:numRef>
              <c:f>Sheet1!$F$78:$F$85</c:f>
              <c:numCache>
                <c:formatCode>General</c:formatCode>
                <c:ptCount val="8"/>
                <c:pt idx="0">
                  <c:v>52034</c:v>
                </c:pt>
                <c:pt idx="1">
                  <c:v>79455</c:v>
                </c:pt>
                <c:pt idx="2">
                  <c:v>117376</c:v>
                </c:pt>
                <c:pt idx="3">
                  <c:v>152269</c:v>
                </c:pt>
                <c:pt idx="4">
                  <c:v>198407</c:v>
                </c:pt>
                <c:pt idx="5">
                  <c:v>257481</c:v>
                </c:pt>
                <c:pt idx="6">
                  <c:v>367851</c:v>
                </c:pt>
                <c:pt idx="7">
                  <c:v>380402</c:v>
                </c:pt>
              </c:numCache>
            </c:numRef>
          </c:val>
          <c:smooth val="0"/>
          <c:extLst>
            <c:ext xmlns:c16="http://schemas.microsoft.com/office/drawing/2014/chart" uri="{C3380CC4-5D6E-409C-BE32-E72D297353CC}">
              <c16:uniqueId val="{00000003-6A47-48EE-972C-5FB499F262F6}"/>
            </c:ext>
          </c:extLst>
        </c:ser>
        <c:dLbls>
          <c:showLegendKey val="0"/>
          <c:showVal val="0"/>
          <c:showCatName val="0"/>
          <c:showSerName val="0"/>
          <c:showPercent val="0"/>
          <c:showBubbleSize val="0"/>
        </c:dLbls>
        <c:marker val="1"/>
        <c:smooth val="0"/>
        <c:axId val="65243776"/>
        <c:axId val="65249664"/>
      </c:lineChart>
      <c:catAx>
        <c:axId val="65243776"/>
        <c:scaling>
          <c:orientation val="minMax"/>
        </c:scaling>
        <c:delete val="0"/>
        <c:axPos val="b"/>
        <c:numFmt formatCode="General" sourceLinked="0"/>
        <c:majorTickMark val="out"/>
        <c:minorTickMark val="none"/>
        <c:tickLblPos val="nextTo"/>
        <c:crossAx val="65249664"/>
        <c:crosses val="autoZero"/>
        <c:auto val="1"/>
        <c:lblAlgn val="ctr"/>
        <c:lblOffset val="100"/>
        <c:noMultiLvlLbl val="0"/>
      </c:catAx>
      <c:valAx>
        <c:axId val="65249664"/>
        <c:scaling>
          <c:orientation val="minMax"/>
        </c:scaling>
        <c:delete val="0"/>
        <c:axPos val="l"/>
        <c:numFmt formatCode="General" sourceLinked="1"/>
        <c:majorTickMark val="out"/>
        <c:minorTickMark val="none"/>
        <c:tickLblPos val="nextTo"/>
        <c:crossAx val="65243776"/>
        <c:crosses val="autoZero"/>
        <c:crossBetween val="between"/>
        <c:majorUnit val="100000"/>
        <c:minorUnit val="20000"/>
      </c:valAx>
    </c:plotArea>
    <c:legend>
      <c:legendPos val="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kWh per Capita FY 2014-15</a:t>
            </a:r>
          </a:p>
        </c:rich>
      </c:tx>
      <c:layout>
        <c:manualLayout>
          <c:xMode val="edge"/>
          <c:yMode val="edge"/>
          <c:x val="0.38196967697420986"/>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5.890103238003979E-2"/>
          <c:y val="0.13670979807501255"/>
          <c:w val="0.91414261676853714"/>
          <c:h val="0.75353031460886277"/>
        </c:manualLayout>
      </c:layout>
      <c:barChart>
        <c:barDir val="bar"/>
        <c:grouping val="clustered"/>
        <c:varyColors val="0"/>
        <c:ser>
          <c:idx val="0"/>
          <c:order val="0"/>
          <c:tx>
            <c:strRef>
              <c:f>Sheet1!$B$138</c:f>
              <c:strCache>
                <c:ptCount val="1"/>
                <c:pt idx="0">
                  <c:v>kWh per Capita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Pt>
            <c:idx val="5"/>
            <c:invertIfNegative val="0"/>
            <c:bubble3D val="0"/>
            <c:extLst>
              <c:ext xmlns:c16="http://schemas.microsoft.com/office/drawing/2014/chart" uri="{C3380CC4-5D6E-409C-BE32-E72D297353CC}">
                <c16:uniqueId val="{00000001-4909-4955-9166-B12E55BCBDE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Sheet1!$A$139:$A$144</c:f>
              <c:strCache>
                <c:ptCount val="6"/>
                <c:pt idx="0">
                  <c:v>India</c:v>
                </c:pt>
                <c:pt idx="1">
                  <c:v>China</c:v>
                </c:pt>
                <c:pt idx="2">
                  <c:v>France</c:v>
                </c:pt>
                <c:pt idx="3">
                  <c:v>Japan</c:v>
                </c:pt>
                <c:pt idx="4">
                  <c:v>Australia</c:v>
                </c:pt>
                <c:pt idx="5">
                  <c:v>USA</c:v>
                </c:pt>
              </c:strCache>
            </c:strRef>
          </c:cat>
          <c:val>
            <c:numRef>
              <c:f>Sheet1!$B$139:$B$144</c:f>
              <c:numCache>
                <c:formatCode>General</c:formatCode>
                <c:ptCount val="6"/>
                <c:pt idx="0">
                  <c:v>1075</c:v>
                </c:pt>
                <c:pt idx="1">
                  <c:v>4074</c:v>
                </c:pt>
                <c:pt idx="2">
                  <c:v>7382</c:v>
                </c:pt>
                <c:pt idx="3">
                  <c:v>7836</c:v>
                </c:pt>
                <c:pt idx="4">
                  <c:v>10067</c:v>
                </c:pt>
                <c:pt idx="5">
                  <c:v>12987</c:v>
                </c:pt>
              </c:numCache>
            </c:numRef>
          </c:val>
          <c:extLst>
            <c:ext xmlns:c16="http://schemas.microsoft.com/office/drawing/2014/chart" uri="{C3380CC4-5D6E-409C-BE32-E72D297353CC}">
              <c16:uniqueId val="{00000002-4909-4955-9166-B12E55BCBDE9}"/>
            </c:ext>
          </c:extLst>
        </c:ser>
        <c:dLbls>
          <c:showLegendKey val="0"/>
          <c:showVal val="1"/>
          <c:showCatName val="0"/>
          <c:showSerName val="0"/>
          <c:showPercent val="0"/>
          <c:showBubbleSize val="0"/>
        </c:dLbls>
        <c:gapWidth val="100"/>
        <c:axId val="65025536"/>
        <c:axId val="65028864"/>
      </c:barChart>
      <c:catAx>
        <c:axId val="65025536"/>
        <c:scaling>
          <c:orientation val="minMax"/>
        </c:scaling>
        <c:delete val="0"/>
        <c:axPos val="l"/>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5028864"/>
        <c:crosses val="autoZero"/>
        <c:auto val="1"/>
        <c:lblAlgn val="ctr"/>
        <c:lblOffset val="100"/>
        <c:noMultiLvlLbl val="0"/>
      </c:catAx>
      <c:valAx>
        <c:axId val="650288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5025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413082634559779"/>
          <c:w val="0.94605686789151355"/>
          <c:h val="0.80494345158839498"/>
        </c:manualLayout>
      </c:layout>
      <c:barChart>
        <c:barDir val="col"/>
        <c:grouping val="clustered"/>
        <c:varyColors val="0"/>
        <c:ser>
          <c:idx val="0"/>
          <c:order val="0"/>
          <c:tx>
            <c:strRef>
              <c:f>Sheet2!$C$7</c:f>
              <c:strCache>
                <c:ptCount val="1"/>
                <c:pt idx="0">
                  <c:v>Energy Deficit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5"/>
              <c:layout>
                <c:manualLayout>
                  <c:x val="-2.2222222222222233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47-48FA-9C0C-9202B79324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Sheet2!$D$5:$I$5</c:f>
              <c:strCache>
                <c:ptCount val="6"/>
                <c:pt idx="0">
                  <c:v>FY 2012</c:v>
                </c:pt>
                <c:pt idx="1">
                  <c:v>FY 2013</c:v>
                </c:pt>
                <c:pt idx="2">
                  <c:v>FY 2014</c:v>
                </c:pt>
                <c:pt idx="3">
                  <c:v>FY 2015</c:v>
                </c:pt>
                <c:pt idx="4">
                  <c:v>FY 2016</c:v>
                </c:pt>
                <c:pt idx="5">
                  <c:v>FY 2017</c:v>
                </c:pt>
              </c:strCache>
            </c:strRef>
          </c:cat>
          <c:val>
            <c:numRef>
              <c:f>Sheet2!$D$7:$I$7</c:f>
              <c:numCache>
                <c:formatCode>0.0%</c:formatCode>
                <c:ptCount val="6"/>
                <c:pt idx="0">
                  <c:v>-8.5000000000000006E-2</c:v>
                </c:pt>
                <c:pt idx="1">
                  <c:v>-8.6999999999999994E-2</c:v>
                </c:pt>
                <c:pt idx="2">
                  <c:v>-4.2000000000000003E-2</c:v>
                </c:pt>
                <c:pt idx="3">
                  <c:v>-3.5999999999999997E-2</c:v>
                </c:pt>
                <c:pt idx="4">
                  <c:v>-2.1000000000000001E-2</c:v>
                </c:pt>
                <c:pt idx="5">
                  <c:v>-7.0000000000000001E-3</c:v>
                </c:pt>
              </c:numCache>
            </c:numRef>
          </c:val>
          <c:extLst>
            <c:ext xmlns:c16="http://schemas.microsoft.com/office/drawing/2014/chart" uri="{C3380CC4-5D6E-409C-BE32-E72D297353CC}">
              <c16:uniqueId val="{00000001-E247-48FA-9C0C-9202B79324E9}"/>
            </c:ext>
          </c:extLst>
        </c:ser>
        <c:ser>
          <c:idx val="1"/>
          <c:order val="1"/>
          <c:tx>
            <c:strRef>
              <c:f>Sheet2!$C$8</c:f>
              <c:strCache>
                <c:ptCount val="1"/>
                <c:pt idx="0">
                  <c:v>Peak Deficit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1"/>
              <c:layout>
                <c:manualLayout>
                  <c:x val="1.9444444444444445E-2"/>
                  <c:y val="-1.8518518518518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47-48FA-9C0C-9202B79324E9}"/>
                </c:ext>
              </c:extLst>
            </c:dLbl>
            <c:dLbl>
              <c:idx val="2"/>
              <c:layout>
                <c:manualLayout>
                  <c:x val="1.6666666666666673E-2"/>
                  <c:y val="-3.7037037037037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47-48FA-9C0C-9202B79324E9}"/>
                </c:ext>
              </c:extLst>
            </c:dLbl>
            <c:dLbl>
              <c:idx val="5"/>
              <c:layout>
                <c:manualLayout>
                  <c:x val="2.50000000000000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47-48FA-9C0C-9202B79324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Sheet2!$D$5:$I$5</c:f>
              <c:strCache>
                <c:ptCount val="6"/>
                <c:pt idx="0">
                  <c:v>FY 2012</c:v>
                </c:pt>
                <c:pt idx="1">
                  <c:v>FY 2013</c:v>
                </c:pt>
                <c:pt idx="2">
                  <c:v>FY 2014</c:v>
                </c:pt>
                <c:pt idx="3">
                  <c:v>FY 2015</c:v>
                </c:pt>
                <c:pt idx="4">
                  <c:v>FY 2016</c:v>
                </c:pt>
                <c:pt idx="5">
                  <c:v>FY 2017</c:v>
                </c:pt>
              </c:strCache>
            </c:strRef>
          </c:cat>
          <c:val>
            <c:numRef>
              <c:f>Sheet2!$D$8:$I$8</c:f>
              <c:numCache>
                <c:formatCode>0.0%</c:formatCode>
                <c:ptCount val="6"/>
                <c:pt idx="0">
                  <c:v>-0.106</c:v>
                </c:pt>
                <c:pt idx="1">
                  <c:v>-0.09</c:v>
                </c:pt>
                <c:pt idx="2">
                  <c:v>-4.4999999999999998E-2</c:v>
                </c:pt>
                <c:pt idx="3">
                  <c:v>-4.7E-2</c:v>
                </c:pt>
                <c:pt idx="4">
                  <c:v>-3.2000000000000001E-2</c:v>
                </c:pt>
                <c:pt idx="5">
                  <c:v>-1.6E-2</c:v>
                </c:pt>
              </c:numCache>
            </c:numRef>
          </c:val>
          <c:extLst>
            <c:ext xmlns:c16="http://schemas.microsoft.com/office/drawing/2014/chart" uri="{C3380CC4-5D6E-409C-BE32-E72D297353CC}">
              <c16:uniqueId val="{00000005-E247-48FA-9C0C-9202B79324E9}"/>
            </c:ext>
          </c:extLst>
        </c:ser>
        <c:dLbls>
          <c:showLegendKey val="0"/>
          <c:showVal val="0"/>
          <c:showCatName val="0"/>
          <c:showSerName val="0"/>
          <c:showPercent val="0"/>
          <c:showBubbleSize val="0"/>
        </c:dLbls>
        <c:gapWidth val="100"/>
        <c:overlap val="-24"/>
        <c:axId val="94067328"/>
        <c:axId val="111699072"/>
      </c:barChart>
      <c:catAx>
        <c:axId val="94067328"/>
        <c:scaling>
          <c:orientation val="minMax"/>
        </c:scaling>
        <c:delete val="0"/>
        <c:axPos val="b"/>
        <c:numFmt formatCode="General" sourceLinked="0"/>
        <c:majorTickMark val="none"/>
        <c:minorTickMark val="none"/>
        <c:tickLblPos val="high"/>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11699072"/>
        <c:crosses val="autoZero"/>
        <c:auto val="1"/>
        <c:lblAlgn val="ctr"/>
        <c:lblOffset val="20"/>
        <c:noMultiLvlLbl val="0"/>
      </c:catAx>
      <c:valAx>
        <c:axId val="11169907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94067328"/>
        <c:crosses val="autoZero"/>
        <c:crossBetween val="between"/>
      </c:valAx>
      <c:spPr>
        <a:noFill/>
        <a:ln>
          <a:noFill/>
        </a:ln>
        <a:effectLst/>
      </c:spPr>
    </c:plotArea>
    <c:legend>
      <c:legendPos val="b"/>
      <c:layout>
        <c:manualLayout>
          <c:xMode val="edge"/>
          <c:yMode val="edge"/>
          <c:x val="0.73070484292009485"/>
          <c:y val="0.79175849099859441"/>
          <c:w val="0.25704266733459874"/>
          <c:h val="0.101721789223755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
          <c:y val="0.11728360877967177"/>
          <c:w val="0.95324239084340756"/>
          <c:h val="0.73581781159501403"/>
        </c:manualLayout>
      </c:layout>
      <c:barChart>
        <c:barDir val="col"/>
        <c:grouping val="clustered"/>
        <c:varyColors val="0"/>
        <c:ser>
          <c:idx val="1"/>
          <c:order val="0"/>
          <c:invertIfNegative val="0"/>
          <c:cat>
            <c:strRef>
              <c:f>Sheet4!$D$5:$D$9</c:f>
              <c:strCache>
                <c:ptCount val="5"/>
                <c:pt idx="0">
                  <c:v>Aluminium</c:v>
                </c:pt>
                <c:pt idx="1">
                  <c:v>Cement</c:v>
                </c:pt>
                <c:pt idx="2">
                  <c:v>Steel</c:v>
                </c:pt>
                <c:pt idx="3">
                  <c:v>Textile</c:v>
                </c:pt>
                <c:pt idx="4">
                  <c:v>Paper and Pulp</c:v>
                </c:pt>
              </c:strCache>
            </c:strRef>
          </c:cat>
          <c:val>
            <c:numRef>
              <c:f>Sheet4!$F$5:$F$9</c:f>
              <c:numCache>
                <c:formatCode>0%</c:formatCode>
                <c:ptCount val="5"/>
                <c:pt idx="0">
                  <c:v>0.35000000000000031</c:v>
                </c:pt>
                <c:pt idx="1">
                  <c:v>0.25</c:v>
                </c:pt>
                <c:pt idx="2">
                  <c:v>0.25</c:v>
                </c:pt>
                <c:pt idx="3">
                  <c:v>0.2</c:v>
                </c:pt>
                <c:pt idx="4">
                  <c:v>0.18000000000000024</c:v>
                </c:pt>
              </c:numCache>
            </c:numRef>
          </c:val>
          <c:extLst>
            <c:ext xmlns:c16="http://schemas.microsoft.com/office/drawing/2014/chart" uri="{C3380CC4-5D6E-409C-BE32-E72D297353CC}">
              <c16:uniqueId val="{00000000-6C42-4298-82DA-C8B64E1C289D}"/>
            </c:ext>
          </c:extLst>
        </c:ser>
        <c:dLbls>
          <c:showLegendKey val="0"/>
          <c:showVal val="0"/>
          <c:showCatName val="0"/>
          <c:showSerName val="0"/>
          <c:showPercent val="0"/>
          <c:showBubbleSize val="0"/>
        </c:dLbls>
        <c:gapWidth val="150"/>
        <c:axId val="100983168"/>
        <c:axId val="100984704"/>
      </c:barChart>
      <c:catAx>
        <c:axId val="100983168"/>
        <c:scaling>
          <c:orientation val="minMax"/>
        </c:scaling>
        <c:delete val="0"/>
        <c:axPos val="b"/>
        <c:numFmt formatCode="General" sourceLinked="0"/>
        <c:majorTickMark val="out"/>
        <c:minorTickMark val="none"/>
        <c:tickLblPos val="nextTo"/>
        <c:crossAx val="100984704"/>
        <c:crosses val="autoZero"/>
        <c:auto val="1"/>
        <c:lblAlgn val="ctr"/>
        <c:lblOffset val="100"/>
        <c:noMultiLvlLbl val="0"/>
      </c:catAx>
      <c:valAx>
        <c:axId val="100984704"/>
        <c:scaling>
          <c:orientation val="minMax"/>
        </c:scaling>
        <c:delete val="1"/>
        <c:axPos val="l"/>
        <c:numFmt formatCode="0%" sourceLinked="1"/>
        <c:majorTickMark val="out"/>
        <c:minorTickMark val="none"/>
        <c:tickLblPos val="none"/>
        <c:crossAx val="100983168"/>
        <c:crosses val="autoZero"/>
        <c:crossBetween val="between"/>
      </c:valAx>
    </c:plotArea>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32B05-62EA-407A-B21C-2310C7945705}" type="doc">
      <dgm:prSet loTypeId="urn:microsoft.com/office/officeart/2005/8/layout/hList2#1" loCatId="list" qsTypeId="urn:microsoft.com/office/officeart/2005/8/quickstyle/simple4" qsCatId="simple" csTypeId="urn:microsoft.com/office/officeart/2005/8/colors/colorful1" csCatId="colorful" phldr="1"/>
      <dgm:spPr/>
      <dgm:t>
        <a:bodyPr/>
        <a:lstStyle/>
        <a:p>
          <a:endParaRPr lang="en-US"/>
        </a:p>
      </dgm:t>
    </dgm:pt>
    <dgm:pt modelId="{42D71409-67F9-455C-8C6D-716D284AAA6B}">
      <dgm:prSet phldrT="[Text]"/>
      <dgm:spPr>
        <a:xfrm rot="16200000">
          <a:off x="-1471663" y="2179215"/>
          <a:ext cx="3327472" cy="288876"/>
        </a:xfrm>
      </dgm:spPr>
      <dgm:t>
        <a:bodyPr/>
        <a:lstStyle/>
        <a:p>
          <a:r>
            <a:rPr lang="en-US" b="1" dirty="0">
              <a:solidFill>
                <a:srgbClr val="990000"/>
              </a:solidFill>
              <a:latin typeface="Calibri"/>
              <a:ea typeface="+mn-ea"/>
              <a:cs typeface="+mn-cs"/>
            </a:rPr>
            <a:t>Banking and Finance Advisory  </a:t>
          </a:r>
        </a:p>
      </dgm:t>
    </dgm:pt>
    <dgm:pt modelId="{51680ED1-AF6E-4B28-AE94-92B0EFB0DF7D}" type="parTrans" cxnId="{2AA9C11F-1F1D-428E-801A-47EAA766C99D}">
      <dgm:prSet/>
      <dgm:spPr/>
      <dgm:t>
        <a:bodyPr/>
        <a:lstStyle/>
        <a:p>
          <a:endParaRPr lang="en-US"/>
        </a:p>
      </dgm:t>
    </dgm:pt>
    <dgm:pt modelId="{478B7D3C-9FB4-4BC6-90AC-49960560DECD}" type="sibTrans" cxnId="{2AA9C11F-1F1D-428E-801A-47EAA766C99D}">
      <dgm:prSet/>
      <dgm:spPr/>
      <dgm:t>
        <a:bodyPr/>
        <a:lstStyle/>
        <a:p>
          <a:endParaRPr lang="en-US"/>
        </a:p>
      </dgm:t>
    </dgm:pt>
    <dgm:pt modelId="{F66099B6-DBBD-4AB0-82D2-877B80F846F7}">
      <dgm:prSet phldrT="[Text]"/>
      <dgm:spPr>
        <a:xfrm rot="16200000">
          <a:off x="629983" y="2179215"/>
          <a:ext cx="3327472" cy="288876"/>
        </a:xfrm>
      </dgm:spPr>
      <dgm:t>
        <a:bodyPr/>
        <a:lstStyle/>
        <a:p>
          <a:r>
            <a:rPr lang="en-US" b="1" dirty="0">
              <a:solidFill>
                <a:srgbClr val="336600"/>
              </a:solidFill>
              <a:latin typeface="Calibri"/>
              <a:ea typeface="+mn-ea"/>
              <a:cs typeface="+mn-cs"/>
            </a:rPr>
            <a:t>Infrastructure Advisory  </a:t>
          </a:r>
        </a:p>
      </dgm:t>
    </dgm:pt>
    <dgm:pt modelId="{B09C8BFB-F41C-4AC4-AB94-F216E3081C2D}" type="parTrans" cxnId="{B4F3EA32-CE64-4A92-9BAE-BC57E5392B05}">
      <dgm:prSet/>
      <dgm:spPr/>
      <dgm:t>
        <a:bodyPr/>
        <a:lstStyle/>
        <a:p>
          <a:endParaRPr lang="en-US"/>
        </a:p>
      </dgm:t>
    </dgm:pt>
    <dgm:pt modelId="{BC531B32-9B0E-482E-BF91-65C61F17168D}" type="sibTrans" cxnId="{B4F3EA32-CE64-4A92-9BAE-BC57E5392B05}">
      <dgm:prSet/>
      <dgm:spPr/>
      <dgm:t>
        <a:bodyPr/>
        <a:lstStyle/>
        <a:p>
          <a:endParaRPr lang="en-US"/>
        </a:p>
      </dgm:t>
    </dgm:pt>
    <dgm:pt modelId="{EE62A4F6-4AC4-435B-990E-81A71CE8CAC7}">
      <dgm:prSet phldrT="[Text]"/>
      <dgm:spPr>
        <a:xfrm rot="16200000">
          <a:off x="2731630" y="2179215"/>
          <a:ext cx="3327472" cy="288876"/>
        </a:xfrm>
      </dgm:spPr>
      <dgm:t>
        <a:bodyPr/>
        <a:lstStyle/>
        <a:p>
          <a:r>
            <a:rPr lang="en-US" b="1" dirty="0">
              <a:solidFill>
                <a:schemeClr val="accent4">
                  <a:lumMod val="75000"/>
                </a:schemeClr>
              </a:solidFill>
              <a:latin typeface="Calibri"/>
              <a:ea typeface="+mn-ea"/>
              <a:cs typeface="+mn-cs"/>
            </a:rPr>
            <a:t>Corporate Advisory  </a:t>
          </a:r>
        </a:p>
      </dgm:t>
    </dgm:pt>
    <dgm:pt modelId="{F287B947-7343-4FA2-B288-B23A59FFAE31}" type="parTrans" cxnId="{3A2CECA6-0C5B-46BB-B7C6-7D37E9D210BD}">
      <dgm:prSet/>
      <dgm:spPr/>
      <dgm:t>
        <a:bodyPr/>
        <a:lstStyle/>
        <a:p>
          <a:endParaRPr lang="en-US"/>
        </a:p>
      </dgm:t>
    </dgm:pt>
    <dgm:pt modelId="{389F9A93-0231-4877-8C41-5D5B8DD7AAC0}" type="sibTrans" cxnId="{3A2CECA6-0C5B-46BB-B7C6-7D37E9D210BD}">
      <dgm:prSet/>
      <dgm:spPr/>
      <dgm:t>
        <a:bodyPr/>
        <a:lstStyle/>
        <a:p>
          <a:endParaRPr lang="en-US"/>
        </a:p>
      </dgm:t>
    </dgm:pt>
    <dgm:pt modelId="{EB30228B-3193-48D8-972A-FE1D048877EC}">
      <dgm:prSet phldrT="[Text]"/>
      <dgm:spPr>
        <a:xfrm>
          <a:off x="336511" y="659917"/>
          <a:ext cx="1438913" cy="3327472"/>
        </a:xfrm>
      </dgm:spPr>
      <dgm:t>
        <a:bodyPr/>
        <a:lstStyle/>
        <a:p>
          <a:r>
            <a:rPr lang="en-US">
              <a:latin typeface="Calibri"/>
              <a:ea typeface="+mn-ea"/>
              <a:cs typeface="+mn-cs"/>
            </a:rPr>
            <a:t>Indian Banks</a:t>
          </a:r>
          <a:endParaRPr lang="en-US" dirty="0">
            <a:latin typeface="Calibri"/>
            <a:ea typeface="+mn-ea"/>
            <a:cs typeface="+mn-cs"/>
          </a:endParaRPr>
        </a:p>
      </dgm:t>
    </dgm:pt>
    <dgm:pt modelId="{CDE0BD28-D5E5-4689-8871-DEE6CB410D9B}" type="parTrans" cxnId="{3043AC32-5F15-4015-B8BE-A9A8AFE4DD5B}">
      <dgm:prSet/>
      <dgm:spPr/>
      <dgm:t>
        <a:bodyPr/>
        <a:lstStyle/>
        <a:p>
          <a:endParaRPr lang="en-US"/>
        </a:p>
      </dgm:t>
    </dgm:pt>
    <dgm:pt modelId="{AEB77DEB-E907-4CB4-B95C-024C6DC62E07}" type="sibTrans" cxnId="{3043AC32-5F15-4015-B8BE-A9A8AFE4DD5B}">
      <dgm:prSet/>
      <dgm:spPr/>
      <dgm:t>
        <a:bodyPr/>
        <a:lstStyle/>
        <a:p>
          <a:endParaRPr lang="en-US"/>
        </a:p>
      </dgm:t>
    </dgm:pt>
    <dgm:pt modelId="{67BCD35A-C2A8-40C4-9AD9-5491F870E527}">
      <dgm:prSet phldrT="[Text]"/>
      <dgm:spPr>
        <a:xfrm>
          <a:off x="336511" y="659917"/>
          <a:ext cx="1438913" cy="3327472"/>
        </a:xfrm>
      </dgm:spPr>
      <dgm:t>
        <a:bodyPr/>
        <a:lstStyle/>
        <a:p>
          <a:r>
            <a:rPr lang="en-US">
              <a:latin typeface="Calibri"/>
              <a:ea typeface="+mn-ea"/>
              <a:cs typeface="+mn-cs"/>
            </a:rPr>
            <a:t>Mutual Funds</a:t>
          </a:r>
          <a:endParaRPr lang="en-US" dirty="0">
            <a:latin typeface="Calibri"/>
            <a:ea typeface="+mn-ea"/>
            <a:cs typeface="+mn-cs"/>
          </a:endParaRPr>
        </a:p>
      </dgm:t>
    </dgm:pt>
    <dgm:pt modelId="{FA7CD131-5BEB-4CA2-B2B1-B84F70D38B7C}" type="parTrans" cxnId="{0B7FF306-B5F3-470C-BFC7-E4C30FCC0977}">
      <dgm:prSet/>
      <dgm:spPr/>
      <dgm:t>
        <a:bodyPr/>
        <a:lstStyle/>
        <a:p>
          <a:endParaRPr lang="en-US"/>
        </a:p>
      </dgm:t>
    </dgm:pt>
    <dgm:pt modelId="{DC10DF41-6966-4843-A86E-4187E1D9043E}" type="sibTrans" cxnId="{0B7FF306-B5F3-470C-BFC7-E4C30FCC0977}">
      <dgm:prSet/>
      <dgm:spPr/>
      <dgm:t>
        <a:bodyPr/>
        <a:lstStyle/>
        <a:p>
          <a:endParaRPr lang="en-US"/>
        </a:p>
      </dgm:t>
    </dgm:pt>
    <dgm:pt modelId="{C504D276-4D0D-452F-90F6-83F51D3951E3}">
      <dgm:prSet phldrT="[Text]"/>
      <dgm:spPr>
        <a:xfrm>
          <a:off x="2438158" y="659917"/>
          <a:ext cx="1438913" cy="3327472"/>
        </a:xfrm>
      </dgm:spPr>
      <dgm:t>
        <a:bodyPr/>
        <a:lstStyle/>
        <a:p>
          <a:r>
            <a:rPr lang="en-US">
              <a:latin typeface="Calibri"/>
              <a:ea typeface="+mn-ea"/>
              <a:cs typeface="+mn-cs"/>
            </a:rPr>
            <a:t>IPPs</a:t>
          </a:r>
          <a:endParaRPr lang="en-US" dirty="0">
            <a:latin typeface="Calibri"/>
            <a:ea typeface="+mn-ea"/>
            <a:cs typeface="+mn-cs"/>
          </a:endParaRPr>
        </a:p>
      </dgm:t>
    </dgm:pt>
    <dgm:pt modelId="{C94C1F0C-AD7A-4E88-A42D-DB5F2F7D7FEA}" type="parTrans" cxnId="{6D820CF9-1F0D-4BB7-A075-633FA141CDC0}">
      <dgm:prSet/>
      <dgm:spPr/>
      <dgm:t>
        <a:bodyPr/>
        <a:lstStyle/>
        <a:p>
          <a:endParaRPr lang="en-US"/>
        </a:p>
      </dgm:t>
    </dgm:pt>
    <dgm:pt modelId="{7BF9CED7-43D7-4871-90F4-3AAD424220F8}" type="sibTrans" cxnId="{6D820CF9-1F0D-4BB7-A075-633FA141CDC0}">
      <dgm:prSet/>
      <dgm:spPr/>
      <dgm:t>
        <a:bodyPr/>
        <a:lstStyle/>
        <a:p>
          <a:endParaRPr lang="en-US"/>
        </a:p>
      </dgm:t>
    </dgm:pt>
    <dgm:pt modelId="{DD117C7F-DC5D-4FB3-B1DF-609B32B79674}">
      <dgm:prSet phldrT="[Text]"/>
      <dgm:spPr>
        <a:xfrm>
          <a:off x="4539805" y="659917"/>
          <a:ext cx="1438913" cy="3327472"/>
        </a:xfrm>
      </dgm:spPr>
      <dgm:t>
        <a:bodyPr/>
        <a:lstStyle/>
        <a:p>
          <a:r>
            <a:rPr lang="en-US" dirty="0">
              <a:latin typeface="Calibri"/>
              <a:ea typeface="+mn-ea"/>
              <a:cs typeface="+mn-cs"/>
            </a:rPr>
            <a:t>Retail and Consumer Markets</a:t>
          </a:r>
        </a:p>
      </dgm:t>
    </dgm:pt>
    <dgm:pt modelId="{98FF000C-4F7E-4BC2-B489-B946E90C5917}" type="parTrans" cxnId="{E3299C7F-E3D4-4DAC-96BC-E00E00EF52E5}">
      <dgm:prSet/>
      <dgm:spPr/>
      <dgm:t>
        <a:bodyPr/>
        <a:lstStyle/>
        <a:p>
          <a:endParaRPr lang="en-US"/>
        </a:p>
      </dgm:t>
    </dgm:pt>
    <dgm:pt modelId="{73006747-23BE-4818-9B57-50D617C33E45}" type="sibTrans" cxnId="{E3299C7F-E3D4-4DAC-96BC-E00E00EF52E5}">
      <dgm:prSet/>
      <dgm:spPr/>
      <dgm:t>
        <a:bodyPr/>
        <a:lstStyle/>
        <a:p>
          <a:endParaRPr lang="en-US"/>
        </a:p>
      </dgm:t>
    </dgm:pt>
    <dgm:pt modelId="{4E638AF8-DD85-4E51-AB0E-4BC987F0E6AC}">
      <dgm:prSet phldrT="[Text]"/>
      <dgm:spPr>
        <a:xfrm>
          <a:off x="4539805" y="659917"/>
          <a:ext cx="1438913" cy="3327472"/>
        </a:xfrm>
      </dgm:spPr>
      <dgm:t>
        <a:bodyPr/>
        <a:lstStyle/>
        <a:p>
          <a:r>
            <a:rPr lang="en-US">
              <a:latin typeface="Calibri"/>
              <a:ea typeface="+mn-ea"/>
              <a:cs typeface="+mn-cs"/>
            </a:rPr>
            <a:t>Automotive and Capital Goods</a:t>
          </a:r>
          <a:endParaRPr lang="en-US" dirty="0">
            <a:latin typeface="Calibri"/>
            <a:ea typeface="+mn-ea"/>
            <a:cs typeface="+mn-cs"/>
          </a:endParaRPr>
        </a:p>
      </dgm:t>
    </dgm:pt>
    <dgm:pt modelId="{1EFD7F3F-30F9-4FD6-AC50-307886549043}" type="parTrans" cxnId="{3BF9BD61-4D93-4CDF-9728-9523B386D97E}">
      <dgm:prSet/>
      <dgm:spPr/>
      <dgm:t>
        <a:bodyPr/>
        <a:lstStyle/>
        <a:p>
          <a:endParaRPr lang="en-GB"/>
        </a:p>
      </dgm:t>
    </dgm:pt>
    <dgm:pt modelId="{AC3F0535-086C-44DD-855B-331FD01ABBF5}" type="sibTrans" cxnId="{3BF9BD61-4D93-4CDF-9728-9523B386D97E}">
      <dgm:prSet/>
      <dgm:spPr/>
      <dgm:t>
        <a:bodyPr/>
        <a:lstStyle/>
        <a:p>
          <a:endParaRPr lang="en-GB"/>
        </a:p>
      </dgm:t>
    </dgm:pt>
    <dgm:pt modelId="{9DA25E20-105D-45C8-9846-DCFB12405C4E}">
      <dgm:prSet phldrT="[Text]"/>
      <dgm:spPr>
        <a:xfrm>
          <a:off x="4539805" y="659917"/>
          <a:ext cx="1438913" cy="3327472"/>
        </a:xfrm>
      </dgm:spPr>
      <dgm:t>
        <a:bodyPr/>
        <a:lstStyle/>
        <a:p>
          <a:r>
            <a:rPr lang="en-US" dirty="0">
              <a:latin typeface="Calibri"/>
              <a:ea typeface="+mn-ea"/>
              <a:cs typeface="+mn-cs"/>
            </a:rPr>
            <a:t>Telecom, Media and Technology</a:t>
          </a:r>
        </a:p>
      </dgm:t>
    </dgm:pt>
    <dgm:pt modelId="{ACFD9229-C8F5-4F70-A51B-C612758839AD}" type="parTrans" cxnId="{CF2CF6DD-94BC-4275-8DEE-71CAA1937756}">
      <dgm:prSet/>
      <dgm:spPr/>
      <dgm:t>
        <a:bodyPr/>
        <a:lstStyle/>
        <a:p>
          <a:endParaRPr lang="en-GB"/>
        </a:p>
      </dgm:t>
    </dgm:pt>
    <dgm:pt modelId="{9E4BF090-27BD-439A-9035-AB1F97091B5D}" type="sibTrans" cxnId="{CF2CF6DD-94BC-4275-8DEE-71CAA1937756}">
      <dgm:prSet/>
      <dgm:spPr/>
      <dgm:t>
        <a:bodyPr/>
        <a:lstStyle/>
        <a:p>
          <a:endParaRPr lang="en-GB"/>
        </a:p>
      </dgm:t>
    </dgm:pt>
    <dgm:pt modelId="{B8DCEC6B-7633-4E75-BA5D-D79B8259BDC3}">
      <dgm:prSet phldrT="[Text]"/>
      <dgm:spPr>
        <a:xfrm>
          <a:off x="336511" y="659917"/>
          <a:ext cx="1438913" cy="3327472"/>
        </a:xfrm>
      </dgm:spPr>
      <dgm:t>
        <a:bodyPr/>
        <a:lstStyle/>
        <a:p>
          <a:r>
            <a:rPr lang="en-US" dirty="0">
              <a:latin typeface="Calibri"/>
              <a:ea typeface="+mn-ea"/>
              <a:cs typeface="+mn-cs"/>
            </a:rPr>
            <a:t>NBFC</a:t>
          </a:r>
        </a:p>
      </dgm:t>
    </dgm:pt>
    <dgm:pt modelId="{F817792A-AB3A-40FD-9C84-7FA020A89588}" type="parTrans" cxnId="{DB008F8B-E4EC-4247-A5BB-57557359E363}">
      <dgm:prSet/>
      <dgm:spPr/>
      <dgm:t>
        <a:bodyPr/>
        <a:lstStyle/>
        <a:p>
          <a:endParaRPr lang="en-GB"/>
        </a:p>
      </dgm:t>
    </dgm:pt>
    <dgm:pt modelId="{D94C0B1A-C6C9-4B78-80E8-1758E086E525}" type="sibTrans" cxnId="{DB008F8B-E4EC-4247-A5BB-57557359E363}">
      <dgm:prSet/>
      <dgm:spPr/>
      <dgm:t>
        <a:bodyPr/>
        <a:lstStyle/>
        <a:p>
          <a:endParaRPr lang="en-GB"/>
        </a:p>
      </dgm:t>
    </dgm:pt>
    <dgm:pt modelId="{AB206570-0A36-4E0B-897A-8BEC703B34B4}">
      <dgm:prSet phldrT="[Text]"/>
      <dgm:spPr>
        <a:xfrm>
          <a:off x="336511" y="659917"/>
          <a:ext cx="1438913" cy="3327472"/>
        </a:xfrm>
      </dgm:spPr>
      <dgm:t>
        <a:bodyPr/>
        <a:lstStyle/>
        <a:p>
          <a:r>
            <a:rPr lang="en-US" dirty="0">
              <a:latin typeface="Calibri"/>
              <a:ea typeface="+mn-ea"/>
              <a:cs typeface="+mn-cs"/>
            </a:rPr>
            <a:t>International Banks</a:t>
          </a:r>
        </a:p>
      </dgm:t>
    </dgm:pt>
    <dgm:pt modelId="{AFF85A55-CD1C-409F-8651-98835EE1C0E2}" type="parTrans" cxnId="{FD1F5A7C-63EF-4DA6-9943-F2DC66F3D085}">
      <dgm:prSet/>
      <dgm:spPr/>
      <dgm:t>
        <a:bodyPr/>
        <a:lstStyle/>
        <a:p>
          <a:endParaRPr lang="en-GB"/>
        </a:p>
      </dgm:t>
    </dgm:pt>
    <dgm:pt modelId="{02DC7924-8503-4C17-8ECD-172C9C5D9076}" type="sibTrans" cxnId="{FD1F5A7C-63EF-4DA6-9943-F2DC66F3D085}">
      <dgm:prSet/>
      <dgm:spPr/>
      <dgm:t>
        <a:bodyPr/>
        <a:lstStyle/>
        <a:p>
          <a:endParaRPr lang="en-GB"/>
        </a:p>
      </dgm:t>
    </dgm:pt>
    <dgm:pt modelId="{1C536046-64E7-417C-B390-B3F44BB7B8E9}">
      <dgm:prSet phldrT="[Text]"/>
      <dgm:spPr>
        <a:xfrm>
          <a:off x="336511" y="659917"/>
          <a:ext cx="1438913" cy="3327472"/>
        </a:xfrm>
      </dgm:spPr>
      <dgm:t>
        <a:bodyPr/>
        <a:lstStyle/>
        <a:p>
          <a:r>
            <a:rPr lang="en-US" dirty="0">
              <a:latin typeface="Calibri"/>
              <a:ea typeface="+mn-ea"/>
              <a:cs typeface="+mn-cs"/>
            </a:rPr>
            <a:t>Multilateral Agencies</a:t>
          </a:r>
        </a:p>
      </dgm:t>
    </dgm:pt>
    <dgm:pt modelId="{111B6F55-BF5B-4245-8C37-9CBB5A31AF2B}" type="parTrans" cxnId="{7C70E96A-61F2-43D4-8872-6BD1953C09AB}">
      <dgm:prSet/>
      <dgm:spPr/>
      <dgm:t>
        <a:bodyPr/>
        <a:lstStyle/>
        <a:p>
          <a:endParaRPr lang="en-GB"/>
        </a:p>
      </dgm:t>
    </dgm:pt>
    <dgm:pt modelId="{BF5C0D05-97E7-4E64-A305-062D1E4DFE44}" type="sibTrans" cxnId="{7C70E96A-61F2-43D4-8872-6BD1953C09AB}">
      <dgm:prSet/>
      <dgm:spPr/>
      <dgm:t>
        <a:bodyPr/>
        <a:lstStyle/>
        <a:p>
          <a:endParaRPr lang="en-GB"/>
        </a:p>
      </dgm:t>
    </dgm:pt>
    <dgm:pt modelId="{DEEDD908-A7B4-4606-ABCF-DC0E2BB9FF0D}">
      <dgm:prSet phldrT="[Text]"/>
      <dgm:spPr>
        <a:xfrm>
          <a:off x="4539805" y="659917"/>
          <a:ext cx="1438913" cy="3327472"/>
        </a:xfrm>
      </dgm:spPr>
      <dgm:t>
        <a:bodyPr/>
        <a:lstStyle/>
        <a:p>
          <a:r>
            <a:rPr lang="en-US">
              <a:latin typeface="Calibri"/>
              <a:ea typeface="+mn-ea"/>
              <a:cs typeface="+mn-cs"/>
            </a:rPr>
            <a:t>Metals and Mining</a:t>
          </a:r>
          <a:endParaRPr lang="en-US" dirty="0">
            <a:latin typeface="Calibri"/>
            <a:ea typeface="+mn-ea"/>
            <a:cs typeface="+mn-cs"/>
          </a:endParaRPr>
        </a:p>
      </dgm:t>
    </dgm:pt>
    <dgm:pt modelId="{367B02F3-760F-46F0-A4D4-CE95936F3108}" type="parTrans" cxnId="{DA8AD2F1-4827-4EAC-B26C-278386CF0703}">
      <dgm:prSet/>
      <dgm:spPr/>
      <dgm:t>
        <a:bodyPr/>
        <a:lstStyle/>
        <a:p>
          <a:endParaRPr lang="en-GB"/>
        </a:p>
      </dgm:t>
    </dgm:pt>
    <dgm:pt modelId="{9E44934F-2678-4C06-809B-2A76834451B8}" type="sibTrans" cxnId="{DA8AD2F1-4827-4EAC-B26C-278386CF0703}">
      <dgm:prSet/>
      <dgm:spPr/>
      <dgm:t>
        <a:bodyPr/>
        <a:lstStyle/>
        <a:p>
          <a:endParaRPr lang="en-GB"/>
        </a:p>
      </dgm:t>
    </dgm:pt>
    <dgm:pt modelId="{9A183B39-9801-4A75-8FC8-FAFDAF497F68}">
      <dgm:prSet phldrT="[Text]"/>
      <dgm:spPr>
        <a:xfrm>
          <a:off x="4539805" y="659917"/>
          <a:ext cx="1438913" cy="3327472"/>
        </a:xfrm>
      </dgm:spPr>
      <dgm:t>
        <a:bodyPr/>
        <a:lstStyle/>
        <a:p>
          <a:r>
            <a:rPr lang="en-US">
              <a:latin typeface="Calibri"/>
              <a:ea typeface="+mn-ea"/>
              <a:cs typeface="+mn-cs"/>
            </a:rPr>
            <a:t>Healthcare</a:t>
          </a:r>
          <a:endParaRPr lang="en-US" dirty="0">
            <a:latin typeface="Calibri"/>
            <a:ea typeface="+mn-ea"/>
            <a:cs typeface="+mn-cs"/>
          </a:endParaRPr>
        </a:p>
      </dgm:t>
    </dgm:pt>
    <dgm:pt modelId="{AADFCA59-3EC9-4189-B2C1-9B544B36768E}" type="parTrans" cxnId="{7489B2B0-ADE8-4840-8827-E9E12710EE2C}">
      <dgm:prSet/>
      <dgm:spPr/>
      <dgm:t>
        <a:bodyPr/>
        <a:lstStyle/>
        <a:p>
          <a:endParaRPr lang="en-GB"/>
        </a:p>
      </dgm:t>
    </dgm:pt>
    <dgm:pt modelId="{8667C853-7518-49B8-BDDF-4D59ADE96C22}" type="sibTrans" cxnId="{7489B2B0-ADE8-4840-8827-E9E12710EE2C}">
      <dgm:prSet/>
      <dgm:spPr/>
      <dgm:t>
        <a:bodyPr/>
        <a:lstStyle/>
        <a:p>
          <a:endParaRPr lang="en-GB"/>
        </a:p>
      </dgm:t>
    </dgm:pt>
    <dgm:pt modelId="{7104E4EF-E284-4C9B-A9A1-EF229798E916}">
      <dgm:prSet phldrT="[Text]"/>
      <dgm:spPr>
        <a:xfrm>
          <a:off x="4539805" y="659917"/>
          <a:ext cx="1438913" cy="3327472"/>
        </a:xfrm>
      </dgm:spPr>
      <dgm:t>
        <a:bodyPr/>
        <a:lstStyle/>
        <a:p>
          <a:r>
            <a:rPr lang="en-US" dirty="0">
              <a:latin typeface="Calibri"/>
              <a:ea typeface="+mn-ea"/>
              <a:cs typeface="+mn-cs"/>
            </a:rPr>
            <a:t>Education and Skills</a:t>
          </a:r>
        </a:p>
      </dgm:t>
    </dgm:pt>
    <dgm:pt modelId="{3F339236-0356-44BC-8DCC-CD4AB4525004}" type="parTrans" cxnId="{D555BB6F-EEB0-4B66-A09F-400F8C198E5D}">
      <dgm:prSet/>
      <dgm:spPr/>
      <dgm:t>
        <a:bodyPr/>
        <a:lstStyle/>
        <a:p>
          <a:endParaRPr lang="en-GB"/>
        </a:p>
      </dgm:t>
    </dgm:pt>
    <dgm:pt modelId="{6D8B401F-1C49-4B2E-9B74-49DD8555201B}" type="sibTrans" cxnId="{D555BB6F-EEB0-4B66-A09F-400F8C198E5D}">
      <dgm:prSet/>
      <dgm:spPr/>
      <dgm:t>
        <a:bodyPr/>
        <a:lstStyle/>
        <a:p>
          <a:endParaRPr lang="en-GB"/>
        </a:p>
      </dgm:t>
    </dgm:pt>
    <dgm:pt modelId="{48DB1D70-729F-49CF-996D-8A90D2E0CB3F}">
      <dgm:prSet phldrT="[Text]"/>
      <dgm:spPr>
        <a:xfrm>
          <a:off x="336511" y="659917"/>
          <a:ext cx="1438913" cy="3327472"/>
        </a:xfrm>
      </dgm:spPr>
      <dgm:t>
        <a:bodyPr/>
        <a:lstStyle/>
        <a:p>
          <a:r>
            <a:rPr lang="en-US">
              <a:latin typeface="Calibri"/>
              <a:ea typeface="+mn-ea"/>
              <a:cs typeface="+mn-cs"/>
            </a:rPr>
            <a:t>Bond Markets</a:t>
          </a:r>
          <a:endParaRPr lang="en-US" dirty="0">
            <a:latin typeface="Calibri"/>
            <a:ea typeface="+mn-ea"/>
            <a:cs typeface="+mn-cs"/>
          </a:endParaRPr>
        </a:p>
      </dgm:t>
    </dgm:pt>
    <dgm:pt modelId="{A946D751-8645-4A7D-A9B5-08207BFD1BD5}" type="parTrans" cxnId="{DD7D011E-7840-48CE-BD8F-0C80CE2319A7}">
      <dgm:prSet/>
      <dgm:spPr/>
      <dgm:t>
        <a:bodyPr/>
        <a:lstStyle/>
        <a:p>
          <a:endParaRPr lang="en-GB"/>
        </a:p>
      </dgm:t>
    </dgm:pt>
    <dgm:pt modelId="{5F534725-8F95-4180-A6E5-7B1C74520B21}" type="sibTrans" cxnId="{DD7D011E-7840-48CE-BD8F-0C80CE2319A7}">
      <dgm:prSet/>
      <dgm:spPr/>
      <dgm:t>
        <a:bodyPr/>
        <a:lstStyle/>
        <a:p>
          <a:endParaRPr lang="en-GB"/>
        </a:p>
      </dgm:t>
    </dgm:pt>
    <dgm:pt modelId="{C852429B-54C1-4BBB-91FC-539363655D39}">
      <dgm:prSet phldrT="[Text]"/>
      <dgm:spPr>
        <a:xfrm>
          <a:off x="2438158" y="659917"/>
          <a:ext cx="1438913" cy="3327472"/>
        </a:xfrm>
      </dgm:spPr>
      <dgm:t>
        <a:bodyPr/>
        <a:lstStyle/>
        <a:p>
          <a:r>
            <a:rPr lang="en-US">
              <a:latin typeface="Calibri"/>
              <a:ea typeface="+mn-ea"/>
              <a:cs typeface="+mn-cs"/>
            </a:rPr>
            <a:t>Transportation Service Providers – Air / Metro / Road</a:t>
          </a:r>
          <a:endParaRPr lang="en-US" dirty="0">
            <a:latin typeface="Calibri"/>
            <a:ea typeface="+mn-ea"/>
            <a:cs typeface="+mn-cs"/>
          </a:endParaRPr>
        </a:p>
      </dgm:t>
    </dgm:pt>
    <dgm:pt modelId="{A2B45840-2017-487A-A617-E8916CF50BCF}" type="parTrans" cxnId="{6A87A5C0-02F6-4C02-9CC6-CBBEC1C4F965}">
      <dgm:prSet/>
      <dgm:spPr/>
      <dgm:t>
        <a:bodyPr/>
        <a:lstStyle/>
        <a:p>
          <a:endParaRPr lang="en-GB"/>
        </a:p>
      </dgm:t>
    </dgm:pt>
    <dgm:pt modelId="{4EBE8310-6459-49E0-BE9E-1F2575202876}" type="sibTrans" cxnId="{6A87A5C0-02F6-4C02-9CC6-CBBEC1C4F965}">
      <dgm:prSet/>
      <dgm:spPr/>
      <dgm:t>
        <a:bodyPr/>
        <a:lstStyle/>
        <a:p>
          <a:endParaRPr lang="en-GB"/>
        </a:p>
      </dgm:t>
    </dgm:pt>
    <dgm:pt modelId="{94D9F015-AA2F-4522-9106-1E61B249FCFD}">
      <dgm:prSet phldrT="[Text]"/>
      <dgm:spPr>
        <a:xfrm>
          <a:off x="2438158" y="659917"/>
          <a:ext cx="1438913" cy="3327472"/>
        </a:xfrm>
      </dgm:spPr>
      <dgm:t>
        <a:bodyPr/>
        <a:lstStyle/>
        <a:p>
          <a:r>
            <a:rPr lang="en-US" dirty="0">
              <a:latin typeface="Calibri"/>
              <a:ea typeface="+mn-ea"/>
              <a:cs typeface="+mn-cs"/>
            </a:rPr>
            <a:t>Urban Development Authorities</a:t>
          </a:r>
        </a:p>
      </dgm:t>
    </dgm:pt>
    <dgm:pt modelId="{2456C847-85D4-4C94-8E3E-63FA4CB28C38}" type="parTrans" cxnId="{131558C3-6DBD-498B-91B6-60FF5AD3979C}">
      <dgm:prSet/>
      <dgm:spPr/>
      <dgm:t>
        <a:bodyPr/>
        <a:lstStyle/>
        <a:p>
          <a:endParaRPr lang="en-GB"/>
        </a:p>
      </dgm:t>
    </dgm:pt>
    <dgm:pt modelId="{1DA9B0BC-7615-4B92-A854-470A88D3262B}" type="sibTrans" cxnId="{131558C3-6DBD-498B-91B6-60FF5AD3979C}">
      <dgm:prSet/>
      <dgm:spPr/>
      <dgm:t>
        <a:bodyPr/>
        <a:lstStyle/>
        <a:p>
          <a:endParaRPr lang="en-GB"/>
        </a:p>
      </dgm:t>
    </dgm:pt>
    <dgm:pt modelId="{52D6A7F6-72F4-4895-92AF-A3F57938B7B5}">
      <dgm:prSet phldrT="[Text]"/>
      <dgm:spPr>
        <a:xfrm>
          <a:off x="336511" y="659917"/>
          <a:ext cx="1438913" cy="3327472"/>
        </a:xfrm>
      </dgm:spPr>
      <dgm:t>
        <a:bodyPr/>
        <a:lstStyle/>
        <a:p>
          <a:r>
            <a:rPr lang="en-US">
              <a:latin typeface="Calibri"/>
              <a:ea typeface="+mn-ea"/>
              <a:cs typeface="+mn-cs"/>
            </a:rPr>
            <a:t>Industry Associations</a:t>
          </a:r>
          <a:endParaRPr lang="en-US" dirty="0">
            <a:latin typeface="Calibri"/>
            <a:ea typeface="+mn-ea"/>
            <a:cs typeface="+mn-cs"/>
          </a:endParaRPr>
        </a:p>
      </dgm:t>
    </dgm:pt>
    <dgm:pt modelId="{F70DF47B-8F65-4916-B745-93F21C035AB8}" type="parTrans" cxnId="{2459A80E-CE75-4862-9FCE-E523D51C8CC8}">
      <dgm:prSet/>
      <dgm:spPr/>
      <dgm:t>
        <a:bodyPr/>
        <a:lstStyle/>
        <a:p>
          <a:endParaRPr lang="en-GB"/>
        </a:p>
      </dgm:t>
    </dgm:pt>
    <dgm:pt modelId="{2D6B2F8B-8AE8-4BF2-BDB2-8268BA47F113}" type="sibTrans" cxnId="{2459A80E-CE75-4862-9FCE-E523D51C8CC8}">
      <dgm:prSet/>
      <dgm:spPr/>
      <dgm:t>
        <a:bodyPr/>
        <a:lstStyle/>
        <a:p>
          <a:endParaRPr lang="en-GB"/>
        </a:p>
      </dgm:t>
    </dgm:pt>
    <dgm:pt modelId="{E953EBDD-37EC-41B5-A586-05CED60878A7}">
      <dgm:prSet phldrT="[Text]"/>
      <dgm:spPr>
        <a:xfrm>
          <a:off x="2438158" y="659917"/>
          <a:ext cx="1438913" cy="3327472"/>
        </a:xfrm>
      </dgm:spPr>
      <dgm:t>
        <a:bodyPr/>
        <a:lstStyle/>
        <a:p>
          <a:r>
            <a:rPr lang="en-US">
              <a:latin typeface="Calibri"/>
              <a:ea typeface="+mn-ea"/>
              <a:cs typeface="+mn-cs"/>
            </a:rPr>
            <a:t>Transmission and Distribution Utilities</a:t>
          </a:r>
          <a:endParaRPr lang="en-US" dirty="0">
            <a:latin typeface="Calibri"/>
            <a:ea typeface="+mn-ea"/>
            <a:cs typeface="+mn-cs"/>
          </a:endParaRPr>
        </a:p>
      </dgm:t>
    </dgm:pt>
    <dgm:pt modelId="{E70EA50E-3823-4022-845F-125F64C7FEE8}" type="parTrans" cxnId="{94A848D7-4EE1-40B3-8924-558C42F734E9}">
      <dgm:prSet/>
      <dgm:spPr/>
      <dgm:t>
        <a:bodyPr/>
        <a:lstStyle/>
        <a:p>
          <a:endParaRPr lang="en-GB"/>
        </a:p>
      </dgm:t>
    </dgm:pt>
    <dgm:pt modelId="{BA3C8242-9199-4EF7-9F42-04BD71B8E620}" type="sibTrans" cxnId="{94A848D7-4EE1-40B3-8924-558C42F734E9}">
      <dgm:prSet/>
      <dgm:spPr/>
      <dgm:t>
        <a:bodyPr/>
        <a:lstStyle/>
        <a:p>
          <a:endParaRPr lang="en-GB"/>
        </a:p>
      </dgm:t>
    </dgm:pt>
    <dgm:pt modelId="{0195E814-305F-4086-89BC-097EE3118B53}">
      <dgm:prSet phldrT="[Text]"/>
      <dgm:spPr>
        <a:xfrm>
          <a:off x="2438158" y="659917"/>
          <a:ext cx="1438913" cy="3327472"/>
        </a:xfrm>
      </dgm:spPr>
      <dgm:t>
        <a:bodyPr/>
        <a:lstStyle/>
        <a:p>
          <a:r>
            <a:rPr lang="en-US">
              <a:latin typeface="Calibri"/>
              <a:ea typeface="+mn-ea"/>
              <a:cs typeface="+mn-cs"/>
            </a:rPr>
            <a:t>Regulatory Authorities</a:t>
          </a:r>
          <a:endParaRPr lang="en-US" dirty="0">
            <a:latin typeface="Calibri"/>
            <a:ea typeface="+mn-ea"/>
            <a:cs typeface="+mn-cs"/>
          </a:endParaRPr>
        </a:p>
      </dgm:t>
    </dgm:pt>
    <dgm:pt modelId="{BA5E0208-01B3-48E8-B026-A2DD17B8BC50}" type="parTrans" cxnId="{71B1C0DC-8CEE-4B16-B143-10F7564DF83F}">
      <dgm:prSet/>
      <dgm:spPr/>
      <dgm:t>
        <a:bodyPr/>
        <a:lstStyle/>
        <a:p>
          <a:endParaRPr lang="en-GB"/>
        </a:p>
      </dgm:t>
    </dgm:pt>
    <dgm:pt modelId="{3699E9E1-E776-4CFB-B576-576597AE93C8}" type="sibTrans" cxnId="{71B1C0DC-8CEE-4B16-B143-10F7564DF83F}">
      <dgm:prSet/>
      <dgm:spPr/>
      <dgm:t>
        <a:bodyPr/>
        <a:lstStyle/>
        <a:p>
          <a:endParaRPr lang="en-GB"/>
        </a:p>
      </dgm:t>
    </dgm:pt>
    <dgm:pt modelId="{5716DF62-1B14-459F-86B0-554BCAACAC94}">
      <dgm:prSet phldrT="[Text]"/>
      <dgm:spPr>
        <a:xfrm>
          <a:off x="2438158" y="659917"/>
          <a:ext cx="1438913" cy="3327472"/>
        </a:xfrm>
      </dgm:spPr>
      <dgm:t>
        <a:bodyPr/>
        <a:lstStyle/>
        <a:p>
          <a:r>
            <a:rPr lang="en-US">
              <a:latin typeface="Calibri"/>
              <a:ea typeface="+mn-ea"/>
              <a:cs typeface="+mn-cs"/>
            </a:rPr>
            <a:t>Municipalities</a:t>
          </a:r>
          <a:endParaRPr lang="en-GB" dirty="0"/>
        </a:p>
      </dgm:t>
    </dgm:pt>
    <dgm:pt modelId="{B1D47BE5-98FB-43BF-8B11-4714DDB02110}" type="parTrans" cxnId="{E2790A3E-01BE-4519-8634-BE51C47ABBEE}">
      <dgm:prSet/>
      <dgm:spPr/>
      <dgm:t>
        <a:bodyPr/>
        <a:lstStyle/>
        <a:p>
          <a:endParaRPr lang="en-GB"/>
        </a:p>
      </dgm:t>
    </dgm:pt>
    <dgm:pt modelId="{FDC10D9B-E5BC-411B-8BE4-6ADC831C6268}" type="sibTrans" cxnId="{E2790A3E-01BE-4519-8634-BE51C47ABBEE}">
      <dgm:prSet/>
      <dgm:spPr/>
      <dgm:t>
        <a:bodyPr/>
        <a:lstStyle/>
        <a:p>
          <a:endParaRPr lang="en-GB"/>
        </a:p>
      </dgm:t>
    </dgm:pt>
    <dgm:pt modelId="{D05F62CB-3B7C-4BAD-93DC-139475D03711}" type="pres">
      <dgm:prSet presAssocID="{B9C32B05-62EA-407A-B21C-2310C7945705}" presName="linearFlow" presStyleCnt="0">
        <dgm:presLayoutVars>
          <dgm:dir/>
          <dgm:animLvl val="lvl"/>
          <dgm:resizeHandles/>
        </dgm:presLayoutVars>
      </dgm:prSet>
      <dgm:spPr/>
    </dgm:pt>
    <dgm:pt modelId="{649922D9-66D5-4907-9458-A1A5A75C4219}" type="pres">
      <dgm:prSet presAssocID="{42D71409-67F9-455C-8C6D-716D284AAA6B}" presName="compositeNode" presStyleCnt="0">
        <dgm:presLayoutVars>
          <dgm:bulletEnabled val="1"/>
        </dgm:presLayoutVars>
      </dgm:prSet>
      <dgm:spPr/>
    </dgm:pt>
    <dgm:pt modelId="{48AD13B8-356B-44EF-93E4-0E7BC42B5E6C}" type="pres">
      <dgm:prSet presAssocID="{42D71409-67F9-455C-8C6D-716D284AAA6B}" presName="image" presStyleLbl="fgImgPlace1" presStyleIdx="0" presStyleCnt="3"/>
      <dgm:spPr>
        <a:xfrm>
          <a:off x="47634" y="278600"/>
          <a:ext cx="577753" cy="577753"/>
        </a:xfrm>
        <a:prstGeom prst="rect">
          <a:avLst/>
        </a:prstGeom>
        <a:blipFill rotWithShape="0">
          <a:blip xmlns:r="http://schemas.openxmlformats.org/officeDocument/2006/relationships" r:embed="rId1"/>
          <a:stretch>
            <a:fillRect/>
          </a:stretch>
        </a:blipFill>
      </dgm:spPr>
    </dgm:pt>
    <dgm:pt modelId="{3E710103-9701-4EF9-8BA7-F615B57D2B64}" type="pres">
      <dgm:prSet presAssocID="{42D71409-67F9-455C-8C6D-716D284AAA6B}" presName="childNode" presStyleLbl="node1" presStyleIdx="0" presStyleCnt="3">
        <dgm:presLayoutVars>
          <dgm:bulletEnabled val="1"/>
        </dgm:presLayoutVars>
      </dgm:prSet>
      <dgm:spPr>
        <a:prstGeom prst="rect">
          <a:avLst/>
        </a:prstGeom>
      </dgm:spPr>
    </dgm:pt>
    <dgm:pt modelId="{C1847FF1-08B1-4CD4-B5A8-EBC6AA8EACB7}" type="pres">
      <dgm:prSet presAssocID="{42D71409-67F9-455C-8C6D-716D284AAA6B}" presName="parentNode" presStyleLbl="revTx" presStyleIdx="0" presStyleCnt="3">
        <dgm:presLayoutVars>
          <dgm:chMax val="0"/>
          <dgm:bulletEnabled val="1"/>
        </dgm:presLayoutVars>
      </dgm:prSet>
      <dgm:spPr>
        <a:prstGeom prst="rect">
          <a:avLst/>
        </a:prstGeom>
      </dgm:spPr>
    </dgm:pt>
    <dgm:pt modelId="{80E94B4E-DC0B-4F7C-91C0-4C3354403D47}" type="pres">
      <dgm:prSet presAssocID="{478B7D3C-9FB4-4BC6-90AC-49960560DECD}" presName="sibTrans" presStyleCnt="0"/>
      <dgm:spPr/>
    </dgm:pt>
    <dgm:pt modelId="{A27B20CA-0802-454C-B64B-AC2528D736C6}" type="pres">
      <dgm:prSet presAssocID="{F66099B6-DBBD-4AB0-82D2-877B80F846F7}" presName="compositeNode" presStyleCnt="0">
        <dgm:presLayoutVars>
          <dgm:bulletEnabled val="1"/>
        </dgm:presLayoutVars>
      </dgm:prSet>
      <dgm:spPr/>
    </dgm:pt>
    <dgm:pt modelId="{7F211806-9BB4-49B6-8830-920553D09E40}" type="pres">
      <dgm:prSet presAssocID="{F66099B6-DBBD-4AB0-82D2-877B80F846F7}" presName="image" presStyleLbl="fgImgPlace1" presStyleIdx="1" presStyleCnt="3"/>
      <dgm:spPr>
        <a:xfrm>
          <a:off x="2149281" y="278600"/>
          <a:ext cx="577753" cy="577753"/>
        </a:xfrm>
        <a:prstGeom prst="rect">
          <a:avLst/>
        </a:prstGeom>
        <a:blipFill rotWithShape="0">
          <a:blip xmlns:r="http://schemas.openxmlformats.org/officeDocument/2006/relationships" r:embed="rId2"/>
          <a:stretch>
            <a:fillRect/>
          </a:stretch>
        </a:blipFill>
      </dgm:spPr>
    </dgm:pt>
    <dgm:pt modelId="{7F432B44-6C23-4EB7-B2F7-4915C3E2F5BF}" type="pres">
      <dgm:prSet presAssocID="{F66099B6-DBBD-4AB0-82D2-877B80F846F7}" presName="childNode" presStyleLbl="node1" presStyleIdx="1" presStyleCnt="3">
        <dgm:presLayoutVars>
          <dgm:bulletEnabled val="1"/>
        </dgm:presLayoutVars>
      </dgm:prSet>
      <dgm:spPr>
        <a:prstGeom prst="rect">
          <a:avLst/>
        </a:prstGeom>
      </dgm:spPr>
    </dgm:pt>
    <dgm:pt modelId="{6A576D59-117E-4178-9721-0A2C1DC76F85}" type="pres">
      <dgm:prSet presAssocID="{F66099B6-DBBD-4AB0-82D2-877B80F846F7}" presName="parentNode" presStyleLbl="revTx" presStyleIdx="1" presStyleCnt="3">
        <dgm:presLayoutVars>
          <dgm:chMax val="0"/>
          <dgm:bulletEnabled val="1"/>
        </dgm:presLayoutVars>
      </dgm:prSet>
      <dgm:spPr>
        <a:prstGeom prst="rect">
          <a:avLst/>
        </a:prstGeom>
      </dgm:spPr>
    </dgm:pt>
    <dgm:pt modelId="{ACD72828-EE73-4DE1-AEE8-6E6B8E832E32}" type="pres">
      <dgm:prSet presAssocID="{BC531B32-9B0E-482E-BF91-65C61F17168D}" presName="sibTrans" presStyleCnt="0"/>
      <dgm:spPr/>
    </dgm:pt>
    <dgm:pt modelId="{70028704-013F-44F7-87DA-C75656154EA1}" type="pres">
      <dgm:prSet presAssocID="{EE62A4F6-4AC4-435B-990E-81A71CE8CAC7}" presName="compositeNode" presStyleCnt="0">
        <dgm:presLayoutVars>
          <dgm:bulletEnabled val="1"/>
        </dgm:presLayoutVars>
      </dgm:prSet>
      <dgm:spPr/>
    </dgm:pt>
    <dgm:pt modelId="{11FF6681-D48C-4A0C-B94B-8C2A65F49225}" type="pres">
      <dgm:prSet presAssocID="{EE62A4F6-4AC4-435B-990E-81A71CE8CAC7}" presName="image" presStyleLbl="fgImgPlace1" presStyleIdx="2" presStyleCnt="3"/>
      <dgm:spPr>
        <a:xfrm>
          <a:off x="4250928" y="278600"/>
          <a:ext cx="577753" cy="577753"/>
        </a:xfrm>
        <a:prstGeom prst="rect">
          <a:avLst/>
        </a:prstGeom>
        <a:blipFill rotWithShape="0">
          <a:blip xmlns:r="http://schemas.openxmlformats.org/officeDocument/2006/relationships" r:embed="rId3"/>
          <a:stretch>
            <a:fillRect/>
          </a:stretch>
        </a:blipFill>
      </dgm:spPr>
    </dgm:pt>
    <dgm:pt modelId="{A15C8580-C799-4B2E-B9A8-3D06DD22908A}" type="pres">
      <dgm:prSet presAssocID="{EE62A4F6-4AC4-435B-990E-81A71CE8CAC7}" presName="childNode" presStyleLbl="node1" presStyleIdx="2" presStyleCnt="3">
        <dgm:presLayoutVars>
          <dgm:bulletEnabled val="1"/>
        </dgm:presLayoutVars>
      </dgm:prSet>
      <dgm:spPr>
        <a:prstGeom prst="rect">
          <a:avLst/>
        </a:prstGeom>
      </dgm:spPr>
    </dgm:pt>
    <dgm:pt modelId="{94B14B81-F645-421E-96B4-CE4CD84BE982}" type="pres">
      <dgm:prSet presAssocID="{EE62A4F6-4AC4-435B-990E-81A71CE8CAC7}" presName="parentNode" presStyleLbl="revTx" presStyleIdx="2" presStyleCnt="3" custLinFactNeighborY="-1408">
        <dgm:presLayoutVars>
          <dgm:chMax val="0"/>
          <dgm:bulletEnabled val="1"/>
        </dgm:presLayoutVars>
      </dgm:prSet>
      <dgm:spPr>
        <a:prstGeom prst="rect">
          <a:avLst/>
        </a:prstGeom>
      </dgm:spPr>
    </dgm:pt>
  </dgm:ptLst>
  <dgm:cxnLst>
    <dgm:cxn modelId="{E2BE93A5-58FA-464A-909D-8F6C152AE03A}" type="presOf" srcId="{1C536046-64E7-417C-B390-B3F44BB7B8E9}" destId="{3E710103-9701-4EF9-8BA7-F615B57D2B64}" srcOrd="0" destOrd="3" presId="urn:microsoft.com/office/officeart/2005/8/layout/hList2#1"/>
    <dgm:cxn modelId="{CF2CF6DD-94BC-4275-8DEE-71CAA1937756}" srcId="{EE62A4F6-4AC4-435B-990E-81A71CE8CAC7}" destId="{9DA25E20-105D-45C8-9846-DCFB12405C4E}" srcOrd="2" destOrd="0" parTransId="{ACFD9229-C8F5-4F70-A51B-C612758839AD}" sibTransId="{9E4BF090-27BD-439A-9035-AB1F97091B5D}"/>
    <dgm:cxn modelId="{2459A80E-CE75-4862-9FCE-E523D51C8CC8}" srcId="{42D71409-67F9-455C-8C6D-716D284AAA6B}" destId="{52D6A7F6-72F4-4895-92AF-A3F57938B7B5}" srcOrd="4" destOrd="0" parTransId="{F70DF47B-8F65-4916-B745-93F21C035AB8}" sibTransId="{2D6B2F8B-8AE8-4BF2-BDB2-8268BA47F113}"/>
    <dgm:cxn modelId="{A4AA9887-9D76-46D7-B2E5-72E8918BA84C}" type="presOf" srcId="{48DB1D70-729F-49CF-996D-8A90D2E0CB3F}" destId="{3E710103-9701-4EF9-8BA7-F615B57D2B64}" srcOrd="0" destOrd="6" presId="urn:microsoft.com/office/officeart/2005/8/layout/hList2#1"/>
    <dgm:cxn modelId="{80DFC465-1916-45E6-8C74-651CAAC64939}" type="presOf" srcId="{B8DCEC6B-7633-4E75-BA5D-D79B8259BDC3}" destId="{3E710103-9701-4EF9-8BA7-F615B57D2B64}" srcOrd="0" destOrd="1" presId="urn:microsoft.com/office/officeart/2005/8/layout/hList2#1"/>
    <dgm:cxn modelId="{7411E7C3-1579-43FD-91AC-B56639284084}" type="presOf" srcId="{E953EBDD-37EC-41B5-A586-05CED60878A7}" destId="{7F432B44-6C23-4EB7-B2F7-4915C3E2F5BF}" srcOrd="0" destOrd="1" presId="urn:microsoft.com/office/officeart/2005/8/layout/hList2#1"/>
    <dgm:cxn modelId="{71B1C0DC-8CEE-4B16-B143-10F7564DF83F}" srcId="{F66099B6-DBBD-4AB0-82D2-877B80F846F7}" destId="{0195E814-305F-4086-89BC-097EE3118B53}" srcOrd="2" destOrd="0" parTransId="{BA5E0208-01B3-48E8-B026-A2DD17B8BC50}" sibTransId="{3699E9E1-E776-4CFB-B576-576597AE93C8}"/>
    <dgm:cxn modelId="{6A80AB2F-304F-4ED8-B0B3-60D8BF367272}" type="presOf" srcId="{5716DF62-1B14-459F-86B0-554BCAACAC94}" destId="{7F432B44-6C23-4EB7-B2F7-4915C3E2F5BF}" srcOrd="0" destOrd="3" presId="urn:microsoft.com/office/officeart/2005/8/layout/hList2#1"/>
    <dgm:cxn modelId="{FD1F5A7C-63EF-4DA6-9943-F2DC66F3D085}" srcId="{42D71409-67F9-455C-8C6D-716D284AAA6B}" destId="{AB206570-0A36-4E0B-897A-8BEC703B34B4}" srcOrd="2" destOrd="0" parTransId="{AFF85A55-CD1C-409F-8651-98835EE1C0E2}" sibTransId="{02DC7924-8503-4C17-8ECD-172C9C5D9076}"/>
    <dgm:cxn modelId="{61F2CF66-BC4A-4FE5-8638-B3D915ECAB1C}" type="presOf" srcId="{B9C32B05-62EA-407A-B21C-2310C7945705}" destId="{D05F62CB-3B7C-4BAD-93DC-139475D03711}" srcOrd="0" destOrd="0" presId="urn:microsoft.com/office/officeart/2005/8/layout/hList2#1"/>
    <dgm:cxn modelId="{ECFD0C6C-2FFC-45BA-9722-D4E54953912F}" type="presOf" srcId="{67BCD35A-C2A8-40C4-9AD9-5491F870E527}" destId="{3E710103-9701-4EF9-8BA7-F615B57D2B64}" srcOrd="0" destOrd="5" presId="urn:microsoft.com/office/officeart/2005/8/layout/hList2#1"/>
    <dgm:cxn modelId="{69C8C889-FE5F-4CFB-9D18-BF312A01F5BD}" type="presOf" srcId="{9DA25E20-105D-45C8-9846-DCFB12405C4E}" destId="{A15C8580-C799-4B2E-B9A8-3D06DD22908A}" srcOrd="0" destOrd="2" presId="urn:microsoft.com/office/officeart/2005/8/layout/hList2#1"/>
    <dgm:cxn modelId="{C4BA3A55-7248-4E96-B379-77D1EAE614CA}" type="presOf" srcId="{4E638AF8-DD85-4E51-AB0E-4BC987F0E6AC}" destId="{A15C8580-C799-4B2E-B9A8-3D06DD22908A}" srcOrd="0" destOrd="1" presId="urn:microsoft.com/office/officeart/2005/8/layout/hList2#1"/>
    <dgm:cxn modelId="{6D820CF9-1F0D-4BB7-A075-633FA141CDC0}" srcId="{F66099B6-DBBD-4AB0-82D2-877B80F846F7}" destId="{C504D276-4D0D-452F-90F6-83F51D3951E3}" srcOrd="0" destOrd="0" parTransId="{C94C1F0C-AD7A-4E88-A42D-DB5F2F7D7FEA}" sibTransId="{7BF9CED7-43D7-4871-90F4-3AAD424220F8}"/>
    <dgm:cxn modelId="{094FAB08-372D-4C8F-BE5B-AAEF27672EEC}" type="presOf" srcId="{42D71409-67F9-455C-8C6D-716D284AAA6B}" destId="{C1847FF1-08B1-4CD4-B5A8-EBC6AA8EACB7}" srcOrd="0" destOrd="0" presId="urn:microsoft.com/office/officeart/2005/8/layout/hList2#1"/>
    <dgm:cxn modelId="{D555BB6F-EEB0-4B66-A09F-400F8C198E5D}" srcId="{EE62A4F6-4AC4-435B-990E-81A71CE8CAC7}" destId="{7104E4EF-E284-4C9B-A9A1-EF229798E916}" srcOrd="5" destOrd="0" parTransId="{3F339236-0356-44BC-8DCC-CD4AB4525004}" sibTransId="{6D8B401F-1C49-4B2E-9B74-49DD8555201B}"/>
    <dgm:cxn modelId="{E3299C7F-E3D4-4DAC-96BC-E00E00EF52E5}" srcId="{EE62A4F6-4AC4-435B-990E-81A71CE8CAC7}" destId="{DD117C7F-DC5D-4FB3-B1DF-609B32B79674}" srcOrd="0" destOrd="0" parTransId="{98FF000C-4F7E-4BC2-B489-B946E90C5917}" sibTransId="{73006747-23BE-4818-9B57-50D617C33E45}"/>
    <dgm:cxn modelId="{EA7DAE2D-34A2-41C9-BDD9-EDF8BDBBE74B}" type="presOf" srcId="{EE62A4F6-4AC4-435B-990E-81A71CE8CAC7}" destId="{94B14B81-F645-421E-96B4-CE4CD84BE982}" srcOrd="0" destOrd="0" presId="urn:microsoft.com/office/officeart/2005/8/layout/hList2#1"/>
    <dgm:cxn modelId="{131558C3-6DBD-498B-91B6-60FF5AD3979C}" srcId="{F66099B6-DBBD-4AB0-82D2-877B80F846F7}" destId="{94D9F015-AA2F-4522-9106-1E61B249FCFD}" srcOrd="4" destOrd="0" parTransId="{2456C847-85D4-4C94-8E3E-63FA4CB28C38}" sibTransId="{1DA9B0BC-7615-4B92-A854-470A88D3262B}"/>
    <dgm:cxn modelId="{DB008F8B-E4EC-4247-A5BB-57557359E363}" srcId="{42D71409-67F9-455C-8C6D-716D284AAA6B}" destId="{B8DCEC6B-7633-4E75-BA5D-D79B8259BDC3}" srcOrd="1" destOrd="0" parTransId="{F817792A-AB3A-40FD-9C84-7FA020A89588}" sibTransId="{D94C0B1A-C6C9-4B78-80E8-1758E086E525}"/>
    <dgm:cxn modelId="{DA8AD2F1-4827-4EAC-B26C-278386CF0703}" srcId="{EE62A4F6-4AC4-435B-990E-81A71CE8CAC7}" destId="{DEEDD908-A7B4-4606-ABCF-DC0E2BB9FF0D}" srcOrd="3" destOrd="0" parTransId="{367B02F3-760F-46F0-A4D4-CE95936F3108}" sibTransId="{9E44934F-2678-4C06-809B-2A76834451B8}"/>
    <dgm:cxn modelId="{3A2CECA6-0C5B-46BB-B7C6-7D37E9D210BD}" srcId="{B9C32B05-62EA-407A-B21C-2310C7945705}" destId="{EE62A4F6-4AC4-435B-990E-81A71CE8CAC7}" srcOrd="2" destOrd="0" parTransId="{F287B947-7343-4FA2-B288-B23A59FFAE31}" sibTransId="{389F9A93-0231-4877-8C41-5D5B8DD7AAC0}"/>
    <dgm:cxn modelId="{3BF9BD61-4D93-4CDF-9728-9523B386D97E}" srcId="{EE62A4F6-4AC4-435B-990E-81A71CE8CAC7}" destId="{4E638AF8-DD85-4E51-AB0E-4BC987F0E6AC}" srcOrd="1" destOrd="0" parTransId="{1EFD7F3F-30F9-4FD6-AC50-307886549043}" sibTransId="{AC3F0535-086C-44DD-855B-331FD01ABBF5}"/>
    <dgm:cxn modelId="{F30B9826-59B5-4FBD-A332-E3C5B4C9A67B}" type="presOf" srcId="{EB30228B-3193-48D8-972A-FE1D048877EC}" destId="{3E710103-9701-4EF9-8BA7-F615B57D2B64}" srcOrd="0" destOrd="0" presId="urn:microsoft.com/office/officeart/2005/8/layout/hList2#1"/>
    <dgm:cxn modelId="{829B6413-3E2E-44A0-B0A4-191871B4EFED}" type="presOf" srcId="{9A183B39-9801-4A75-8FC8-FAFDAF497F68}" destId="{A15C8580-C799-4B2E-B9A8-3D06DD22908A}" srcOrd="0" destOrd="4" presId="urn:microsoft.com/office/officeart/2005/8/layout/hList2#1"/>
    <dgm:cxn modelId="{0B7FF306-B5F3-470C-BFC7-E4C30FCC0977}" srcId="{42D71409-67F9-455C-8C6D-716D284AAA6B}" destId="{67BCD35A-C2A8-40C4-9AD9-5491F870E527}" srcOrd="5" destOrd="0" parTransId="{FA7CD131-5BEB-4CA2-B2B1-B84F70D38B7C}" sibTransId="{DC10DF41-6966-4843-A86E-4187E1D9043E}"/>
    <dgm:cxn modelId="{94A848D7-4EE1-40B3-8924-558C42F734E9}" srcId="{F66099B6-DBBD-4AB0-82D2-877B80F846F7}" destId="{E953EBDD-37EC-41B5-A586-05CED60878A7}" srcOrd="1" destOrd="0" parTransId="{E70EA50E-3823-4022-845F-125F64C7FEE8}" sibTransId="{BA3C8242-9199-4EF7-9F42-04BD71B8E620}"/>
    <dgm:cxn modelId="{7C70E96A-61F2-43D4-8872-6BD1953C09AB}" srcId="{42D71409-67F9-455C-8C6D-716D284AAA6B}" destId="{1C536046-64E7-417C-B390-B3F44BB7B8E9}" srcOrd="3" destOrd="0" parTransId="{111B6F55-BF5B-4245-8C37-9CBB5A31AF2B}" sibTransId="{BF5C0D05-97E7-4E64-A305-062D1E4DFE44}"/>
    <dgm:cxn modelId="{73CEAA03-5590-4F77-BA53-3599DC09C949}" type="presOf" srcId="{AB206570-0A36-4E0B-897A-8BEC703B34B4}" destId="{3E710103-9701-4EF9-8BA7-F615B57D2B64}" srcOrd="0" destOrd="2" presId="urn:microsoft.com/office/officeart/2005/8/layout/hList2#1"/>
    <dgm:cxn modelId="{E2790A3E-01BE-4519-8634-BE51C47ABBEE}" srcId="{F66099B6-DBBD-4AB0-82D2-877B80F846F7}" destId="{5716DF62-1B14-459F-86B0-554BCAACAC94}" srcOrd="3" destOrd="0" parTransId="{B1D47BE5-98FB-43BF-8B11-4714DDB02110}" sibTransId="{FDC10D9B-E5BC-411B-8BE4-6ADC831C6268}"/>
    <dgm:cxn modelId="{9BDA2DB7-EF19-4055-ABAD-572CB4E42394}" type="presOf" srcId="{0195E814-305F-4086-89BC-097EE3118B53}" destId="{7F432B44-6C23-4EB7-B2F7-4915C3E2F5BF}" srcOrd="0" destOrd="2" presId="urn:microsoft.com/office/officeart/2005/8/layout/hList2#1"/>
    <dgm:cxn modelId="{9FF3F1B8-EFFA-4DCE-B048-99D9E2B5A15D}" type="presOf" srcId="{C504D276-4D0D-452F-90F6-83F51D3951E3}" destId="{7F432B44-6C23-4EB7-B2F7-4915C3E2F5BF}" srcOrd="0" destOrd="0" presId="urn:microsoft.com/office/officeart/2005/8/layout/hList2#1"/>
    <dgm:cxn modelId="{6CBCFF96-40D4-4A30-9AF3-29122B3642B2}" type="presOf" srcId="{DEEDD908-A7B4-4606-ABCF-DC0E2BB9FF0D}" destId="{A15C8580-C799-4B2E-B9A8-3D06DD22908A}" srcOrd="0" destOrd="3" presId="urn:microsoft.com/office/officeart/2005/8/layout/hList2#1"/>
    <dgm:cxn modelId="{89C314AE-04FD-4BA7-A1DA-E8432C433B42}" type="presOf" srcId="{C852429B-54C1-4BBB-91FC-539363655D39}" destId="{7F432B44-6C23-4EB7-B2F7-4915C3E2F5BF}" srcOrd="0" destOrd="5" presId="urn:microsoft.com/office/officeart/2005/8/layout/hList2#1"/>
    <dgm:cxn modelId="{32B0CBB1-F0FF-46F0-958B-E68F7DFA6CAB}" type="presOf" srcId="{F66099B6-DBBD-4AB0-82D2-877B80F846F7}" destId="{6A576D59-117E-4178-9721-0A2C1DC76F85}" srcOrd="0" destOrd="0" presId="urn:microsoft.com/office/officeart/2005/8/layout/hList2#1"/>
    <dgm:cxn modelId="{B4F3EA32-CE64-4A92-9BAE-BC57E5392B05}" srcId="{B9C32B05-62EA-407A-B21C-2310C7945705}" destId="{F66099B6-DBBD-4AB0-82D2-877B80F846F7}" srcOrd="1" destOrd="0" parTransId="{B09C8BFB-F41C-4AC4-AB94-F216E3081C2D}" sibTransId="{BC531B32-9B0E-482E-BF91-65C61F17168D}"/>
    <dgm:cxn modelId="{66E4DB0B-E4EE-452F-9D6A-646551997871}" type="presOf" srcId="{94D9F015-AA2F-4522-9106-1E61B249FCFD}" destId="{7F432B44-6C23-4EB7-B2F7-4915C3E2F5BF}" srcOrd="0" destOrd="4" presId="urn:microsoft.com/office/officeart/2005/8/layout/hList2#1"/>
    <dgm:cxn modelId="{3C4C71DB-BE24-4854-A7B5-491C4A343CC3}" type="presOf" srcId="{7104E4EF-E284-4C9B-A9A1-EF229798E916}" destId="{A15C8580-C799-4B2E-B9A8-3D06DD22908A}" srcOrd="0" destOrd="5" presId="urn:microsoft.com/office/officeart/2005/8/layout/hList2#1"/>
    <dgm:cxn modelId="{2AA9C11F-1F1D-428E-801A-47EAA766C99D}" srcId="{B9C32B05-62EA-407A-B21C-2310C7945705}" destId="{42D71409-67F9-455C-8C6D-716D284AAA6B}" srcOrd="0" destOrd="0" parTransId="{51680ED1-AF6E-4B28-AE94-92B0EFB0DF7D}" sibTransId="{478B7D3C-9FB4-4BC6-90AC-49960560DECD}"/>
    <dgm:cxn modelId="{B1336D01-CD53-4903-80F0-0CD68CE9FAC3}" type="presOf" srcId="{DD117C7F-DC5D-4FB3-B1DF-609B32B79674}" destId="{A15C8580-C799-4B2E-B9A8-3D06DD22908A}" srcOrd="0" destOrd="0" presId="urn:microsoft.com/office/officeart/2005/8/layout/hList2#1"/>
    <dgm:cxn modelId="{7489B2B0-ADE8-4840-8827-E9E12710EE2C}" srcId="{EE62A4F6-4AC4-435B-990E-81A71CE8CAC7}" destId="{9A183B39-9801-4A75-8FC8-FAFDAF497F68}" srcOrd="4" destOrd="0" parTransId="{AADFCA59-3EC9-4189-B2C1-9B544B36768E}" sibTransId="{8667C853-7518-49B8-BDDF-4D59ADE96C22}"/>
    <dgm:cxn modelId="{DD7D011E-7840-48CE-BD8F-0C80CE2319A7}" srcId="{42D71409-67F9-455C-8C6D-716D284AAA6B}" destId="{48DB1D70-729F-49CF-996D-8A90D2E0CB3F}" srcOrd="6" destOrd="0" parTransId="{A946D751-8645-4A7D-A9B5-08207BFD1BD5}" sibTransId="{5F534725-8F95-4180-A6E5-7B1C74520B21}"/>
    <dgm:cxn modelId="{FD3EFEC5-9149-405F-A74C-730F63A3F5E1}" type="presOf" srcId="{52D6A7F6-72F4-4895-92AF-A3F57938B7B5}" destId="{3E710103-9701-4EF9-8BA7-F615B57D2B64}" srcOrd="0" destOrd="4" presId="urn:microsoft.com/office/officeart/2005/8/layout/hList2#1"/>
    <dgm:cxn modelId="{3043AC32-5F15-4015-B8BE-A9A8AFE4DD5B}" srcId="{42D71409-67F9-455C-8C6D-716D284AAA6B}" destId="{EB30228B-3193-48D8-972A-FE1D048877EC}" srcOrd="0" destOrd="0" parTransId="{CDE0BD28-D5E5-4689-8871-DEE6CB410D9B}" sibTransId="{AEB77DEB-E907-4CB4-B95C-024C6DC62E07}"/>
    <dgm:cxn modelId="{6A87A5C0-02F6-4C02-9CC6-CBBEC1C4F965}" srcId="{F66099B6-DBBD-4AB0-82D2-877B80F846F7}" destId="{C852429B-54C1-4BBB-91FC-539363655D39}" srcOrd="5" destOrd="0" parTransId="{A2B45840-2017-487A-A617-E8916CF50BCF}" sibTransId="{4EBE8310-6459-49E0-BE9E-1F2575202876}"/>
    <dgm:cxn modelId="{DE381A40-AA01-4B2B-85C6-6953360D5A47}" type="presParOf" srcId="{D05F62CB-3B7C-4BAD-93DC-139475D03711}" destId="{649922D9-66D5-4907-9458-A1A5A75C4219}" srcOrd="0" destOrd="0" presId="urn:microsoft.com/office/officeart/2005/8/layout/hList2#1"/>
    <dgm:cxn modelId="{B8B4072F-461D-4B4A-A2B6-74508040A694}" type="presParOf" srcId="{649922D9-66D5-4907-9458-A1A5A75C4219}" destId="{48AD13B8-356B-44EF-93E4-0E7BC42B5E6C}" srcOrd="0" destOrd="0" presId="urn:microsoft.com/office/officeart/2005/8/layout/hList2#1"/>
    <dgm:cxn modelId="{FD927D99-9A75-401D-9C97-C79CA399B155}" type="presParOf" srcId="{649922D9-66D5-4907-9458-A1A5A75C4219}" destId="{3E710103-9701-4EF9-8BA7-F615B57D2B64}" srcOrd="1" destOrd="0" presId="urn:microsoft.com/office/officeart/2005/8/layout/hList2#1"/>
    <dgm:cxn modelId="{92A2BF62-9BB7-4326-8400-5285E0334CFA}" type="presParOf" srcId="{649922D9-66D5-4907-9458-A1A5A75C4219}" destId="{C1847FF1-08B1-4CD4-B5A8-EBC6AA8EACB7}" srcOrd="2" destOrd="0" presId="urn:microsoft.com/office/officeart/2005/8/layout/hList2#1"/>
    <dgm:cxn modelId="{F5D35DFB-F1EE-472D-84E9-DDAC645C5F3D}" type="presParOf" srcId="{D05F62CB-3B7C-4BAD-93DC-139475D03711}" destId="{80E94B4E-DC0B-4F7C-91C0-4C3354403D47}" srcOrd="1" destOrd="0" presId="urn:microsoft.com/office/officeart/2005/8/layout/hList2#1"/>
    <dgm:cxn modelId="{842B7BC1-8745-47A8-9C8E-70606A19B6D8}" type="presParOf" srcId="{D05F62CB-3B7C-4BAD-93DC-139475D03711}" destId="{A27B20CA-0802-454C-B64B-AC2528D736C6}" srcOrd="2" destOrd="0" presId="urn:microsoft.com/office/officeart/2005/8/layout/hList2#1"/>
    <dgm:cxn modelId="{570C79E5-D339-4F01-918F-FCF8B7C45BA2}" type="presParOf" srcId="{A27B20CA-0802-454C-B64B-AC2528D736C6}" destId="{7F211806-9BB4-49B6-8830-920553D09E40}" srcOrd="0" destOrd="0" presId="urn:microsoft.com/office/officeart/2005/8/layout/hList2#1"/>
    <dgm:cxn modelId="{6BB861ED-5052-4E8E-AD8F-FEF2FE5505F7}" type="presParOf" srcId="{A27B20CA-0802-454C-B64B-AC2528D736C6}" destId="{7F432B44-6C23-4EB7-B2F7-4915C3E2F5BF}" srcOrd="1" destOrd="0" presId="urn:microsoft.com/office/officeart/2005/8/layout/hList2#1"/>
    <dgm:cxn modelId="{ABA9700E-E064-4B21-AE77-0478D05DBC95}" type="presParOf" srcId="{A27B20CA-0802-454C-B64B-AC2528D736C6}" destId="{6A576D59-117E-4178-9721-0A2C1DC76F85}" srcOrd="2" destOrd="0" presId="urn:microsoft.com/office/officeart/2005/8/layout/hList2#1"/>
    <dgm:cxn modelId="{985E506D-FA7C-4FE2-B985-0161D6183C70}" type="presParOf" srcId="{D05F62CB-3B7C-4BAD-93DC-139475D03711}" destId="{ACD72828-EE73-4DE1-AEE8-6E6B8E832E32}" srcOrd="3" destOrd="0" presId="urn:microsoft.com/office/officeart/2005/8/layout/hList2#1"/>
    <dgm:cxn modelId="{C23BA4EB-F022-494E-9A39-CE070FAE3659}" type="presParOf" srcId="{D05F62CB-3B7C-4BAD-93DC-139475D03711}" destId="{70028704-013F-44F7-87DA-C75656154EA1}" srcOrd="4" destOrd="0" presId="urn:microsoft.com/office/officeart/2005/8/layout/hList2#1"/>
    <dgm:cxn modelId="{6BF97E5F-9DBB-4623-B064-8FE6874892C0}" type="presParOf" srcId="{70028704-013F-44F7-87DA-C75656154EA1}" destId="{11FF6681-D48C-4A0C-B94B-8C2A65F49225}" srcOrd="0" destOrd="0" presId="urn:microsoft.com/office/officeart/2005/8/layout/hList2#1"/>
    <dgm:cxn modelId="{AF2C49DB-1217-4F6E-AAC8-356CE39B109F}" type="presParOf" srcId="{70028704-013F-44F7-87DA-C75656154EA1}" destId="{A15C8580-C799-4B2E-B9A8-3D06DD22908A}" srcOrd="1" destOrd="0" presId="urn:microsoft.com/office/officeart/2005/8/layout/hList2#1"/>
    <dgm:cxn modelId="{A61FB6C1-A15F-4180-B690-36947F196FDD}" type="presParOf" srcId="{70028704-013F-44F7-87DA-C75656154EA1}" destId="{94B14B81-F645-421E-96B4-CE4CD84BE982}" srcOrd="2" destOrd="0" presId="urn:microsoft.com/office/officeart/2005/8/layout/hList2#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76C05E-A13B-4839-B505-63AFF896AD26}" type="doc">
      <dgm:prSet loTypeId="urn:microsoft.com/office/officeart/2008/layout/AlternatingHexagons" loCatId="list" qsTypeId="urn:microsoft.com/office/officeart/2005/8/quickstyle/simple5" qsCatId="simple" csTypeId="urn:microsoft.com/office/officeart/2005/8/colors/colorful1#10" csCatId="colorful" phldr="1"/>
      <dgm:spPr/>
      <dgm:t>
        <a:bodyPr/>
        <a:lstStyle/>
        <a:p>
          <a:endParaRPr lang="en-US"/>
        </a:p>
      </dgm:t>
    </dgm:pt>
    <dgm:pt modelId="{746B9C8D-4C99-4686-B350-79F5EAE1793F}">
      <dgm:prSet phldrT="[Text]" custT="1"/>
      <dgm:spPr/>
      <dgm:t>
        <a:bodyPr/>
        <a:lstStyle/>
        <a:p>
          <a:r>
            <a:rPr lang="en-GB" sz="1100" dirty="0">
              <a:latin typeface="Arial" panose="020B0604020202020204" pitchFamily="34" charset="0"/>
              <a:cs typeface="Arial" panose="020B0604020202020204" pitchFamily="34" charset="0"/>
            </a:rPr>
            <a:t>Power Sale Strategy</a:t>
          </a:r>
          <a:endParaRPr lang="en-US" sz="1100" dirty="0">
            <a:latin typeface="Arial" panose="020B0604020202020204" pitchFamily="34" charset="0"/>
            <a:cs typeface="Arial" panose="020B0604020202020204" pitchFamily="34" charset="0"/>
          </a:endParaRPr>
        </a:p>
      </dgm:t>
    </dgm:pt>
    <dgm:pt modelId="{35D8A783-7458-4B65-BAC7-48864529B73B}" type="parTrans" cxnId="{65329227-BA0D-4A74-A79C-30B68928F254}">
      <dgm:prSet/>
      <dgm:spPr/>
      <dgm:t>
        <a:bodyPr/>
        <a:lstStyle/>
        <a:p>
          <a:endParaRPr lang="en-US" sz="1100">
            <a:latin typeface="Arial" panose="020B0604020202020204" pitchFamily="34" charset="0"/>
            <a:cs typeface="Arial" panose="020B0604020202020204" pitchFamily="34" charset="0"/>
          </a:endParaRPr>
        </a:p>
      </dgm:t>
    </dgm:pt>
    <dgm:pt modelId="{685E0F1F-1BB1-4613-B0E7-EA4F352EBEB4}" type="sibTrans" cxnId="{65329227-BA0D-4A74-A79C-30B68928F254}">
      <dgm:prSet custT="1"/>
      <dgm:spPr/>
      <dgm:t>
        <a:bodyPr/>
        <a:lstStyle/>
        <a:p>
          <a:endParaRPr lang="en-US" sz="1100">
            <a:latin typeface="Arial" panose="020B0604020202020204" pitchFamily="34" charset="0"/>
            <a:cs typeface="Arial" panose="020B0604020202020204" pitchFamily="34" charset="0"/>
          </a:endParaRPr>
        </a:p>
      </dgm:t>
    </dgm:pt>
    <dgm:pt modelId="{A28D53BB-83CB-4D62-B6F3-EECDCA08CDAE}">
      <dgm:prSet phldrT="[Text]" custT="1"/>
      <dgm:spPr/>
      <dgm:t>
        <a:bodyPr/>
        <a:lstStyle/>
        <a:p>
          <a:r>
            <a:rPr lang="en-GB" sz="1100" dirty="0">
              <a:latin typeface="Arial" panose="020B0604020202020204" pitchFamily="34" charset="0"/>
              <a:cs typeface="Arial" panose="020B0604020202020204" pitchFamily="34" charset="0"/>
            </a:rPr>
            <a:t>Demand Forecast</a:t>
          </a:r>
        </a:p>
      </dgm:t>
    </dgm:pt>
    <dgm:pt modelId="{DC3AD8CB-7D6F-4278-B13B-D5CB75C73D34}" type="parTrans" cxnId="{5CE1EB98-8FBD-4D26-AC1F-9917190EDD5C}">
      <dgm:prSet/>
      <dgm:spPr/>
      <dgm:t>
        <a:bodyPr/>
        <a:lstStyle/>
        <a:p>
          <a:endParaRPr lang="en-GB" sz="1100">
            <a:latin typeface="Arial" panose="020B0604020202020204" pitchFamily="34" charset="0"/>
            <a:cs typeface="Arial" panose="020B0604020202020204" pitchFamily="34" charset="0"/>
          </a:endParaRPr>
        </a:p>
      </dgm:t>
    </dgm:pt>
    <dgm:pt modelId="{3C45C7EE-7801-4EC4-AAA1-7EB8BE989994}" type="sibTrans" cxnId="{5CE1EB98-8FBD-4D26-AC1F-9917190EDD5C}">
      <dgm:prSet custT="1"/>
      <dgm:spPr/>
      <dgm:t>
        <a:bodyPr/>
        <a:lstStyle/>
        <a:p>
          <a:endParaRPr lang="en-GB" sz="1100">
            <a:latin typeface="Arial" panose="020B0604020202020204" pitchFamily="34" charset="0"/>
            <a:cs typeface="Arial" panose="020B0604020202020204" pitchFamily="34" charset="0"/>
          </a:endParaRPr>
        </a:p>
      </dgm:t>
    </dgm:pt>
    <dgm:pt modelId="{D2BE635A-D5B2-45E7-AC34-E53DAF467F30}">
      <dgm:prSet phldrT="[Text]" custT="1"/>
      <dgm:spPr/>
      <dgm:t>
        <a:bodyPr/>
        <a:lstStyle/>
        <a:p>
          <a:r>
            <a:rPr lang="en-GB" sz="1100" dirty="0">
              <a:latin typeface="Arial" panose="020B0604020202020204" pitchFamily="34" charset="0"/>
              <a:cs typeface="Arial" panose="020B0604020202020204" pitchFamily="34" charset="0"/>
            </a:rPr>
            <a:t>Tariff Setting</a:t>
          </a:r>
        </a:p>
      </dgm:t>
    </dgm:pt>
    <dgm:pt modelId="{F418A9BD-8B94-4E9D-B5BB-74D8044A9B2B}" type="parTrans" cxnId="{5CD36519-DFC2-4FC2-8630-37E0CBBB1716}">
      <dgm:prSet/>
      <dgm:spPr/>
      <dgm:t>
        <a:bodyPr/>
        <a:lstStyle/>
        <a:p>
          <a:endParaRPr lang="en-GB" sz="1100">
            <a:latin typeface="Arial" panose="020B0604020202020204" pitchFamily="34" charset="0"/>
            <a:cs typeface="Arial" panose="020B0604020202020204" pitchFamily="34" charset="0"/>
          </a:endParaRPr>
        </a:p>
      </dgm:t>
    </dgm:pt>
    <dgm:pt modelId="{999EA284-F045-4645-8549-172BB1A625C2}" type="sibTrans" cxnId="{5CD36519-DFC2-4FC2-8630-37E0CBBB1716}">
      <dgm:prSet/>
      <dgm:spPr/>
      <dgm:t>
        <a:bodyPr/>
        <a:lstStyle/>
        <a:p>
          <a:endParaRPr lang="en-GB" sz="1100">
            <a:latin typeface="Arial" panose="020B0604020202020204" pitchFamily="34" charset="0"/>
            <a:cs typeface="Arial" panose="020B0604020202020204" pitchFamily="34" charset="0"/>
          </a:endParaRPr>
        </a:p>
      </dgm:t>
    </dgm:pt>
    <dgm:pt modelId="{68D508FF-9307-4485-90A9-05729D49B782}">
      <dgm:prSet phldrT="[Text]" custT="1"/>
      <dgm:spPr/>
      <dgm:t>
        <a:bodyPr/>
        <a:lstStyle/>
        <a:p>
          <a:r>
            <a:rPr lang="en-GB" sz="1100" dirty="0">
              <a:latin typeface="Arial" panose="020B0604020202020204" pitchFamily="34" charset="0"/>
              <a:cs typeface="Arial" panose="020B0604020202020204" pitchFamily="34" charset="0"/>
            </a:rPr>
            <a:t>Project Appraisal</a:t>
          </a:r>
        </a:p>
      </dgm:t>
    </dgm:pt>
    <dgm:pt modelId="{78D537F5-4550-4B83-A011-EAD504F946D4}" type="parTrans" cxnId="{7587D8E9-C276-4FAE-95BC-AE7A33C3F977}">
      <dgm:prSet/>
      <dgm:spPr/>
      <dgm:t>
        <a:bodyPr/>
        <a:lstStyle/>
        <a:p>
          <a:endParaRPr lang="en-GB" sz="1100">
            <a:latin typeface="Arial" panose="020B0604020202020204" pitchFamily="34" charset="0"/>
            <a:cs typeface="Arial" panose="020B0604020202020204" pitchFamily="34" charset="0"/>
          </a:endParaRPr>
        </a:p>
      </dgm:t>
    </dgm:pt>
    <dgm:pt modelId="{3CFFC191-1C55-4B85-8295-83BDAFF6557D}" type="sibTrans" cxnId="{7587D8E9-C276-4FAE-95BC-AE7A33C3F977}">
      <dgm:prSet custT="1"/>
      <dgm:spPr/>
      <dgm:t>
        <a:bodyPr/>
        <a:lstStyle/>
        <a:p>
          <a:r>
            <a:rPr lang="en-US" sz="1100" dirty="0">
              <a:solidFill>
                <a:schemeClr val="bg1"/>
              </a:solidFill>
              <a:latin typeface="Arial" panose="020B0604020202020204" pitchFamily="34" charset="0"/>
              <a:ea typeface="+mn-ea"/>
              <a:cs typeface="Arial" panose="020B0604020202020204" pitchFamily="34" charset="0"/>
            </a:rPr>
            <a:t>Power Procurement Strategy</a:t>
          </a:r>
          <a:endParaRPr lang="en-GB" sz="1100" dirty="0">
            <a:latin typeface="Arial" panose="020B0604020202020204" pitchFamily="34" charset="0"/>
            <a:cs typeface="Arial" panose="020B0604020202020204" pitchFamily="34" charset="0"/>
          </a:endParaRPr>
        </a:p>
      </dgm:t>
    </dgm:pt>
    <dgm:pt modelId="{621D877E-4C96-4D7E-BB21-DFFBB3E6510D}">
      <dgm:prSet phldrT="[Text]" custT="1"/>
      <dgm:spPr/>
      <dgm:t>
        <a:bodyPr/>
        <a:lstStyle/>
        <a:p>
          <a:endParaRPr lang="en-GB" sz="1100" dirty="0">
            <a:latin typeface="Arial" panose="020B0604020202020204" pitchFamily="34" charset="0"/>
            <a:cs typeface="Arial" panose="020B0604020202020204" pitchFamily="34" charset="0"/>
          </a:endParaRPr>
        </a:p>
      </dgm:t>
    </dgm:pt>
    <dgm:pt modelId="{686FB24E-5CD8-4135-A898-A66AC164E493}" type="parTrans" cxnId="{7AF472CD-DDAA-4445-ABF9-3EBCD3EF7276}">
      <dgm:prSet/>
      <dgm:spPr/>
      <dgm:t>
        <a:bodyPr/>
        <a:lstStyle/>
        <a:p>
          <a:endParaRPr lang="en-GB" sz="1100">
            <a:latin typeface="Arial" panose="020B0604020202020204" pitchFamily="34" charset="0"/>
            <a:cs typeface="Arial" panose="020B0604020202020204" pitchFamily="34" charset="0"/>
          </a:endParaRPr>
        </a:p>
      </dgm:t>
    </dgm:pt>
    <dgm:pt modelId="{D3C20EBD-1708-4252-83AB-FAEDE23AEDE2}" type="sibTrans" cxnId="{7AF472CD-DDAA-4445-ABF9-3EBCD3EF7276}">
      <dgm:prSet/>
      <dgm:spPr/>
      <dgm:t>
        <a:bodyPr/>
        <a:lstStyle/>
        <a:p>
          <a:endParaRPr lang="en-GB" sz="1100">
            <a:latin typeface="Arial" panose="020B0604020202020204" pitchFamily="34" charset="0"/>
            <a:cs typeface="Arial" panose="020B0604020202020204" pitchFamily="34" charset="0"/>
          </a:endParaRPr>
        </a:p>
      </dgm:t>
    </dgm:pt>
    <dgm:pt modelId="{3620A5A5-517D-491B-AACB-237BFCA06DAC}">
      <dgm:prSet phldrT="[Text]" custT="1"/>
      <dgm:spPr/>
      <dgm:t>
        <a:bodyPr/>
        <a:lstStyle/>
        <a:p>
          <a:r>
            <a:rPr lang="en-GB" sz="1100" dirty="0">
              <a:latin typeface="Arial" panose="020B0604020202020204" pitchFamily="34" charset="0"/>
              <a:cs typeface="Arial" panose="020B0604020202020204" pitchFamily="34" charset="0"/>
            </a:rPr>
            <a:t>Off take Risk Assessment</a:t>
          </a:r>
        </a:p>
      </dgm:t>
    </dgm:pt>
    <dgm:pt modelId="{99C4D56E-A7D8-4D63-A016-A1030B4B5DB1}" type="parTrans" cxnId="{66DBAE5D-3F90-4A50-871E-84A960039D25}">
      <dgm:prSet/>
      <dgm:spPr/>
      <dgm:t>
        <a:bodyPr/>
        <a:lstStyle/>
        <a:p>
          <a:endParaRPr lang="en-GB" sz="1100">
            <a:latin typeface="Arial" panose="020B0604020202020204" pitchFamily="34" charset="0"/>
            <a:cs typeface="Arial" panose="020B0604020202020204" pitchFamily="34" charset="0"/>
          </a:endParaRPr>
        </a:p>
      </dgm:t>
    </dgm:pt>
    <dgm:pt modelId="{1177892E-2E52-459A-B461-007785B47260}" type="sibTrans" cxnId="{66DBAE5D-3F90-4A50-871E-84A960039D25}">
      <dgm:prSet custT="1"/>
      <dgm:spPr/>
      <dgm:t>
        <a:bodyPr/>
        <a:lstStyle/>
        <a:p>
          <a:endParaRPr lang="en-GB" sz="1100">
            <a:latin typeface="Arial" panose="020B0604020202020204" pitchFamily="34" charset="0"/>
            <a:cs typeface="Arial" panose="020B0604020202020204" pitchFamily="34" charset="0"/>
          </a:endParaRPr>
        </a:p>
      </dgm:t>
    </dgm:pt>
    <dgm:pt modelId="{36BE5DF5-ED15-4F1B-B2BA-910BB4482BC1}">
      <dgm:prSet phldrT="[Text]" custT="1"/>
      <dgm:spPr/>
      <dgm:t>
        <a:bodyPr/>
        <a:lstStyle/>
        <a:p>
          <a:r>
            <a:rPr lang="en-GB" sz="1100" dirty="0">
              <a:latin typeface="Arial" panose="020B0604020202020204" pitchFamily="34" charset="0"/>
              <a:cs typeface="Arial" panose="020B0604020202020204" pitchFamily="34" charset="0"/>
            </a:rPr>
            <a:t>Market Entry Strategy</a:t>
          </a:r>
        </a:p>
      </dgm:t>
    </dgm:pt>
    <dgm:pt modelId="{07A0F86F-2F6E-4007-83C8-21C06D26DE18}" type="parTrans" cxnId="{2D3BC1E3-34B3-48C6-B3C1-2D63241B2138}">
      <dgm:prSet/>
      <dgm:spPr/>
      <dgm:t>
        <a:bodyPr/>
        <a:lstStyle/>
        <a:p>
          <a:endParaRPr lang="en-GB" sz="1100">
            <a:latin typeface="Arial" panose="020B0604020202020204" pitchFamily="34" charset="0"/>
            <a:cs typeface="Arial" panose="020B0604020202020204" pitchFamily="34" charset="0"/>
          </a:endParaRPr>
        </a:p>
      </dgm:t>
    </dgm:pt>
    <dgm:pt modelId="{D120EA66-D711-4FE3-A651-A5193F8C8A8F}" type="sibTrans" cxnId="{2D3BC1E3-34B3-48C6-B3C1-2D63241B2138}">
      <dgm:prSet/>
      <dgm:spPr/>
      <dgm:t>
        <a:bodyPr/>
        <a:lstStyle/>
        <a:p>
          <a:endParaRPr lang="en-GB" sz="1100">
            <a:latin typeface="Arial" panose="020B0604020202020204" pitchFamily="34" charset="0"/>
            <a:cs typeface="Arial" panose="020B0604020202020204" pitchFamily="34" charset="0"/>
          </a:endParaRPr>
        </a:p>
      </dgm:t>
    </dgm:pt>
    <dgm:pt modelId="{E1B7CF1A-F4B0-4131-99FD-7C94B1D682CC}">
      <dgm:prSet phldrT="[Text]" custT="1"/>
      <dgm:spPr/>
      <dgm:t>
        <a:bodyPr/>
        <a:lstStyle/>
        <a:p>
          <a:r>
            <a:rPr lang="en-GB" sz="1100" dirty="0">
              <a:latin typeface="Arial" panose="020B0604020202020204" pitchFamily="34" charset="0"/>
              <a:cs typeface="Arial" panose="020B0604020202020204" pitchFamily="34" charset="0"/>
            </a:rPr>
            <a:t>Business Plan</a:t>
          </a:r>
        </a:p>
      </dgm:t>
    </dgm:pt>
    <dgm:pt modelId="{4D168F6A-780A-4392-B10A-969694B2EB39}" type="parTrans" cxnId="{172AB7C6-305A-43B2-A363-798BFE4B5C55}">
      <dgm:prSet/>
      <dgm:spPr/>
      <dgm:t>
        <a:bodyPr/>
        <a:lstStyle/>
        <a:p>
          <a:endParaRPr lang="en-GB" sz="1100">
            <a:latin typeface="Arial" panose="020B0604020202020204" pitchFamily="34" charset="0"/>
            <a:cs typeface="Arial" panose="020B0604020202020204" pitchFamily="34" charset="0"/>
          </a:endParaRPr>
        </a:p>
      </dgm:t>
    </dgm:pt>
    <dgm:pt modelId="{2CA83018-B8DA-46A6-8DE5-AC245132E669}" type="sibTrans" cxnId="{172AB7C6-305A-43B2-A363-798BFE4B5C55}">
      <dgm:prSet custT="1"/>
      <dgm:spPr/>
      <dgm:t>
        <a:bodyPr/>
        <a:lstStyle/>
        <a:p>
          <a:endParaRPr lang="en-GB" sz="1100">
            <a:latin typeface="Arial" panose="020B0604020202020204" pitchFamily="34" charset="0"/>
            <a:cs typeface="Arial" panose="020B0604020202020204" pitchFamily="34" charset="0"/>
          </a:endParaRPr>
        </a:p>
      </dgm:t>
    </dgm:pt>
    <dgm:pt modelId="{8CF83F01-1411-48A8-A2E8-3464C1E6FB17}">
      <dgm:prSet phldrT="[Text]" custT="1"/>
      <dgm:spPr/>
      <dgm:t>
        <a:bodyPr/>
        <a:lstStyle/>
        <a:p>
          <a:r>
            <a:rPr lang="en-GB" sz="1100" dirty="0">
              <a:latin typeface="Arial" panose="020B0604020202020204" pitchFamily="34" charset="0"/>
              <a:cs typeface="Arial" panose="020B0604020202020204" pitchFamily="34" charset="0"/>
            </a:rPr>
            <a:t>Programme Monitoring</a:t>
          </a:r>
        </a:p>
      </dgm:t>
    </dgm:pt>
    <dgm:pt modelId="{DBBE0C4B-429E-4CC2-8959-72E10D85BAB4}" type="parTrans" cxnId="{6CD711F2-ED0A-48BE-A0F4-41C791B6C402}">
      <dgm:prSet/>
      <dgm:spPr/>
      <dgm:t>
        <a:bodyPr/>
        <a:lstStyle/>
        <a:p>
          <a:endParaRPr lang="en-GB" sz="1100">
            <a:latin typeface="Arial" panose="020B0604020202020204" pitchFamily="34" charset="0"/>
            <a:cs typeface="Arial" panose="020B0604020202020204" pitchFamily="34" charset="0"/>
          </a:endParaRPr>
        </a:p>
      </dgm:t>
    </dgm:pt>
    <dgm:pt modelId="{7E814DBF-5FDA-46CF-9CCD-682B26482A26}" type="sibTrans" cxnId="{6CD711F2-ED0A-48BE-A0F4-41C791B6C402}">
      <dgm:prSet/>
      <dgm:spPr/>
      <dgm:t>
        <a:bodyPr/>
        <a:lstStyle/>
        <a:p>
          <a:endParaRPr lang="en-GB" sz="1100">
            <a:latin typeface="Arial" panose="020B0604020202020204" pitchFamily="34" charset="0"/>
            <a:cs typeface="Arial" panose="020B0604020202020204" pitchFamily="34" charset="0"/>
          </a:endParaRPr>
        </a:p>
      </dgm:t>
    </dgm:pt>
    <dgm:pt modelId="{021796A2-E431-4F5A-9BB5-D32C308739A3}">
      <dgm:prSet phldrT="[Text]" custT="1"/>
      <dgm:spPr/>
      <dgm:t>
        <a:bodyPr/>
        <a:lstStyle/>
        <a:p>
          <a:r>
            <a:rPr lang="en-GB" sz="1100" dirty="0">
              <a:latin typeface="Arial" panose="020B0604020202020204" pitchFamily="34" charset="0"/>
              <a:cs typeface="Arial" panose="020B0604020202020204" pitchFamily="34" charset="0"/>
            </a:rPr>
            <a:t>Transaction Due Diligence</a:t>
          </a:r>
        </a:p>
      </dgm:t>
    </dgm:pt>
    <dgm:pt modelId="{A06C4F7F-4620-4187-8264-D610476315C5}" type="parTrans" cxnId="{FCB5A0EC-AD61-4B5F-8392-3737BC1B0599}">
      <dgm:prSet/>
      <dgm:spPr/>
      <dgm:t>
        <a:bodyPr/>
        <a:lstStyle/>
        <a:p>
          <a:endParaRPr lang="en-GB" sz="1100">
            <a:latin typeface="Arial" panose="020B0604020202020204" pitchFamily="34" charset="0"/>
            <a:cs typeface="Arial" panose="020B0604020202020204" pitchFamily="34" charset="0"/>
          </a:endParaRPr>
        </a:p>
      </dgm:t>
    </dgm:pt>
    <dgm:pt modelId="{B45DF97F-91EB-4E22-97EF-F55C1E37BFA7}" type="sibTrans" cxnId="{FCB5A0EC-AD61-4B5F-8392-3737BC1B0599}">
      <dgm:prSet custT="1"/>
      <dgm:spPr/>
      <dgm:t>
        <a:bodyPr/>
        <a:lstStyle/>
        <a:p>
          <a:r>
            <a:rPr lang="en-US" sz="1100" dirty="0">
              <a:latin typeface="Arial" panose="020B0604020202020204" pitchFamily="34" charset="0"/>
              <a:ea typeface="+mn-ea"/>
              <a:cs typeface="Arial" panose="020B0604020202020204" pitchFamily="34" charset="0"/>
            </a:rPr>
            <a:t>Bid Process Management</a:t>
          </a:r>
          <a:endParaRPr lang="en-GB" sz="1100" dirty="0">
            <a:latin typeface="Arial" panose="020B0604020202020204" pitchFamily="34" charset="0"/>
            <a:cs typeface="Arial" panose="020B0604020202020204" pitchFamily="34" charset="0"/>
          </a:endParaRPr>
        </a:p>
      </dgm:t>
    </dgm:pt>
    <dgm:pt modelId="{4ABBBA40-BB16-4C71-9D76-9AB8C44AC9E0}" type="pres">
      <dgm:prSet presAssocID="{7476C05E-A13B-4839-B505-63AFF896AD26}" presName="Name0" presStyleCnt="0">
        <dgm:presLayoutVars>
          <dgm:chMax/>
          <dgm:chPref/>
          <dgm:dir/>
          <dgm:animLvl val="lvl"/>
        </dgm:presLayoutVars>
      </dgm:prSet>
      <dgm:spPr/>
    </dgm:pt>
    <dgm:pt modelId="{0481788C-BC3B-44E7-9CB9-9D7C7E20BD5F}" type="pres">
      <dgm:prSet presAssocID="{746B9C8D-4C99-4686-B350-79F5EAE1793F}" presName="composite" presStyleCnt="0"/>
      <dgm:spPr/>
    </dgm:pt>
    <dgm:pt modelId="{21A26DDC-E032-4123-B630-CBDA30309CD0}" type="pres">
      <dgm:prSet presAssocID="{746B9C8D-4C99-4686-B350-79F5EAE1793F}" presName="Parent1" presStyleLbl="node1" presStyleIdx="0" presStyleCnt="12">
        <dgm:presLayoutVars>
          <dgm:chMax val="1"/>
          <dgm:chPref val="1"/>
          <dgm:bulletEnabled val="1"/>
        </dgm:presLayoutVars>
      </dgm:prSet>
      <dgm:spPr/>
    </dgm:pt>
    <dgm:pt modelId="{6C89AF77-78CC-4A2C-BD73-68E135919958}" type="pres">
      <dgm:prSet presAssocID="{746B9C8D-4C99-4686-B350-79F5EAE1793F}" presName="Childtext1" presStyleLbl="revTx" presStyleIdx="0" presStyleCnt="6" custLinFactY="50160" custLinFactNeighborX="48302" custLinFactNeighborY="100000">
        <dgm:presLayoutVars>
          <dgm:chMax val="0"/>
          <dgm:chPref val="0"/>
          <dgm:bulletEnabled val="1"/>
        </dgm:presLayoutVars>
      </dgm:prSet>
      <dgm:spPr/>
    </dgm:pt>
    <dgm:pt modelId="{5F4809B1-5856-476C-8813-2250B38B75C9}" type="pres">
      <dgm:prSet presAssocID="{746B9C8D-4C99-4686-B350-79F5EAE1793F}" presName="BalanceSpacing" presStyleCnt="0"/>
      <dgm:spPr/>
    </dgm:pt>
    <dgm:pt modelId="{30E77F4B-E64D-4862-8D8B-BB0EF4BA23D3}" type="pres">
      <dgm:prSet presAssocID="{746B9C8D-4C99-4686-B350-79F5EAE1793F}" presName="BalanceSpacing1" presStyleCnt="0"/>
      <dgm:spPr/>
    </dgm:pt>
    <dgm:pt modelId="{02132D3F-0D5D-493D-AAD5-4C2C410A5E13}" type="pres">
      <dgm:prSet presAssocID="{685E0F1F-1BB1-4613-B0E7-EA4F352EBEB4}" presName="Accent1Text" presStyleLbl="node1" presStyleIdx="1" presStyleCnt="12"/>
      <dgm:spPr/>
    </dgm:pt>
    <dgm:pt modelId="{EE3FD7E9-E4D3-4378-BE5E-9812FF3E21E9}" type="pres">
      <dgm:prSet presAssocID="{685E0F1F-1BB1-4613-B0E7-EA4F352EBEB4}" presName="spaceBetweenRectangles" presStyleCnt="0"/>
      <dgm:spPr/>
    </dgm:pt>
    <dgm:pt modelId="{FEC1A433-3523-41EC-AD64-825EB8BE8CB5}" type="pres">
      <dgm:prSet presAssocID="{A28D53BB-83CB-4D62-B6F3-EECDCA08CDAE}" presName="composite" presStyleCnt="0"/>
      <dgm:spPr/>
    </dgm:pt>
    <dgm:pt modelId="{BE23C42D-8602-4DB0-BB4A-B0EB1171520E}" type="pres">
      <dgm:prSet presAssocID="{A28D53BB-83CB-4D62-B6F3-EECDCA08CDAE}" presName="Parent1" presStyleLbl="node1" presStyleIdx="2" presStyleCnt="12">
        <dgm:presLayoutVars>
          <dgm:chMax val="1"/>
          <dgm:chPref val="1"/>
          <dgm:bulletEnabled val="1"/>
        </dgm:presLayoutVars>
      </dgm:prSet>
      <dgm:spPr/>
    </dgm:pt>
    <dgm:pt modelId="{F6E038DA-55B8-4BF0-A585-5D648ECCD759}" type="pres">
      <dgm:prSet presAssocID="{A28D53BB-83CB-4D62-B6F3-EECDCA08CDAE}" presName="Childtext1" presStyleLbl="revTx" presStyleIdx="1" presStyleCnt="6">
        <dgm:presLayoutVars>
          <dgm:chMax val="0"/>
          <dgm:chPref val="0"/>
          <dgm:bulletEnabled val="1"/>
        </dgm:presLayoutVars>
      </dgm:prSet>
      <dgm:spPr/>
    </dgm:pt>
    <dgm:pt modelId="{3DDC5337-9641-479A-A495-3F2E25F0BDCB}" type="pres">
      <dgm:prSet presAssocID="{A28D53BB-83CB-4D62-B6F3-EECDCA08CDAE}" presName="BalanceSpacing" presStyleCnt="0"/>
      <dgm:spPr/>
    </dgm:pt>
    <dgm:pt modelId="{091F59D7-C4F7-44C7-84E1-46A6FC4C371A}" type="pres">
      <dgm:prSet presAssocID="{A28D53BB-83CB-4D62-B6F3-EECDCA08CDAE}" presName="BalanceSpacing1" presStyleCnt="0"/>
      <dgm:spPr/>
    </dgm:pt>
    <dgm:pt modelId="{4D454785-7915-4DA3-B516-7119B6905076}" type="pres">
      <dgm:prSet presAssocID="{3C45C7EE-7801-4EC4-AAA1-7EB8BE989994}" presName="Accent1Text" presStyleLbl="node1" presStyleIdx="3" presStyleCnt="12"/>
      <dgm:spPr/>
    </dgm:pt>
    <dgm:pt modelId="{0D799F33-4824-4B51-A13F-D8174B8414E3}" type="pres">
      <dgm:prSet presAssocID="{3C45C7EE-7801-4EC4-AAA1-7EB8BE989994}" presName="spaceBetweenRectangles" presStyleCnt="0"/>
      <dgm:spPr/>
    </dgm:pt>
    <dgm:pt modelId="{818D54C0-1299-4FE0-A2A7-571505AAFE8D}" type="pres">
      <dgm:prSet presAssocID="{68D508FF-9307-4485-90A9-05729D49B782}" presName="composite" presStyleCnt="0"/>
      <dgm:spPr/>
    </dgm:pt>
    <dgm:pt modelId="{C025AA36-3480-4E65-A1AD-2ADD53838E31}" type="pres">
      <dgm:prSet presAssocID="{68D508FF-9307-4485-90A9-05729D49B782}" presName="Parent1" presStyleLbl="node1" presStyleIdx="4" presStyleCnt="12">
        <dgm:presLayoutVars>
          <dgm:chMax val="1"/>
          <dgm:chPref val="1"/>
          <dgm:bulletEnabled val="1"/>
        </dgm:presLayoutVars>
      </dgm:prSet>
      <dgm:spPr/>
    </dgm:pt>
    <dgm:pt modelId="{B74D6236-15F2-4BAB-A6E3-AE2CFE2D3217}" type="pres">
      <dgm:prSet presAssocID="{68D508FF-9307-4485-90A9-05729D49B782}" presName="Childtext1" presStyleLbl="revTx" presStyleIdx="2" presStyleCnt="6">
        <dgm:presLayoutVars>
          <dgm:chMax val="0"/>
          <dgm:chPref val="0"/>
          <dgm:bulletEnabled val="1"/>
        </dgm:presLayoutVars>
      </dgm:prSet>
      <dgm:spPr/>
    </dgm:pt>
    <dgm:pt modelId="{CC2A4641-3BC0-41D3-86C6-E9AE665F7800}" type="pres">
      <dgm:prSet presAssocID="{68D508FF-9307-4485-90A9-05729D49B782}" presName="BalanceSpacing" presStyleCnt="0"/>
      <dgm:spPr/>
    </dgm:pt>
    <dgm:pt modelId="{3F5A8D6A-BF6C-4DA7-B040-A432A232C802}" type="pres">
      <dgm:prSet presAssocID="{68D508FF-9307-4485-90A9-05729D49B782}" presName="BalanceSpacing1" presStyleCnt="0"/>
      <dgm:spPr/>
    </dgm:pt>
    <dgm:pt modelId="{C2B53041-F1B7-4234-AF9D-BADF415AA800}" type="pres">
      <dgm:prSet presAssocID="{3CFFC191-1C55-4B85-8295-83BDAFF6557D}" presName="Accent1Text" presStyleLbl="node1" presStyleIdx="5" presStyleCnt="12" custLinFactX="100000" custLinFactNeighborX="169648" custLinFactNeighborY="-84943"/>
      <dgm:spPr/>
    </dgm:pt>
    <dgm:pt modelId="{FF06C3A3-4F83-417A-88BA-ABA4578326F1}" type="pres">
      <dgm:prSet presAssocID="{3CFFC191-1C55-4B85-8295-83BDAFF6557D}" presName="spaceBetweenRectangles" presStyleCnt="0"/>
      <dgm:spPr/>
    </dgm:pt>
    <dgm:pt modelId="{814DA64A-3A54-457C-9814-970E33544386}" type="pres">
      <dgm:prSet presAssocID="{3620A5A5-517D-491B-AACB-237BFCA06DAC}" presName="composite" presStyleCnt="0"/>
      <dgm:spPr/>
    </dgm:pt>
    <dgm:pt modelId="{4B4685E6-7707-4923-9DC7-C3145AE4A297}" type="pres">
      <dgm:prSet presAssocID="{3620A5A5-517D-491B-AACB-237BFCA06DAC}" presName="Parent1" presStyleLbl="node1" presStyleIdx="6" presStyleCnt="12">
        <dgm:presLayoutVars>
          <dgm:chMax val="1"/>
          <dgm:chPref val="1"/>
          <dgm:bulletEnabled val="1"/>
        </dgm:presLayoutVars>
      </dgm:prSet>
      <dgm:spPr/>
    </dgm:pt>
    <dgm:pt modelId="{AE323F07-FE67-4B20-ACB5-73CE16895BB1}" type="pres">
      <dgm:prSet presAssocID="{3620A5A5-517D-491B-AACB-237BFCA06DAC}" presName="Childtext1" presStyleLbl="revTx" presStyleIdx="3" presStyleCnt="6" custScaleX="73459" custLinFactNeighborX="6661">
        <dgm:presLayoutVars>
          <dgm:chMax val="0"/>
          <dgm:chPref val="0"/>
          <dgm:bulletEnabled val="1"/>
        </dgm:presLayoutVars>
      </dgm:prSet>
      <dgm:spPr/>
    </dgm:pt>
    <dgm:pt modelId="{BE97AB1B-DA74-417F-ABCF-C49B21B6B7D0}" type="pres">
      <dgm:prSet presAssocID="{3620A5A5-517D-491B-AACB-237BFCA06DAC}" presName="BalanceSpacing" presStyleCnt="0"/>
      <dgm:spPr/>
    </dgm:pt>
    <dgm:pt modelId="{F48C2228-C8A2-4330-BB84-23D754DC01FD}" type="pres">
      <dgm:prSet presAssocID="{3620A5A5-517D-491B-AACB-237BFCA06DAC}" presName="BalanceSpacing1" presStyleCnt="0"/>
      <dgm:spPr/>
    </dgm:pt>
    <dgm:pt modelId="{F2F13E34-7CA2-47FB-846F-87F63751D592}" type="pres">
      <dgm:prSet presAssocID="{1177892E-2E52-459A-B461-007785B47260}" presName="Accent1Text" presStyleLbl="node1" presStyleIdx="7" presStyleCnt="12" custLinFactY="-100000" custLinFactNeighborX="53409" custLinFactNeighborY="-162229"/>
      <dgm:spPr/>
    </dgm:pt>
    <dgm:pt modelId="{359F368E-73B0-4A02-91FF-32B7219EE65A}" type="pres">
      <dgm:prSet presAssocID="{1177892E-2E52-459A-B461-007785B47260}" presName="spaceBetweenRectangles" presStyleCnt="0"/>
      <dgm:spPr/>
    </dgm:pt>
    <dgm:pt modelId="{22D33C99-A178-4CF1-9E54-B3490651FF14}" type="pres">
      <dgm:prSet presAssocID="{E1B7CF1A-F4B0-4131-99FD-7C94B1D682CC}" presName="composite" presStyleCnt="0"/>
      <dgm:spPr/>
    </dgm:pt>
    <dgm:pt modelId="{2F2B2EFA-D79F-475A-B9E1-E7DA1D78064C}" type="pres">
      <dgm:prSet presAssocID="{E1B7CF1A-F4B0-4131-99FD-7C94B1D682CC}" presName="Parent1" presStyleLbl="node1" presStyleIdx="8" presStyleCnt="12" custLinFactNeighborX="57491" custLinFactNeighborY="-83552">
        <dgm:presLayoutVars>
          <dgm:chMax val="1"/>
          <dgm:chPref val="1"/>
          <dgm:bulletEnabled val="1"/>
        </dgm:presLayoutVars>
      </dgm:prSet>
      <dgm:spPr/>
    </dgm:pt>
    <dgm:pt modelId="{A8B3ABC4-B4CA-43EF-A0C3-EAC0FDE30A1E}" type="pres">
      <dgm:prSet presAssocID="{E1B7CF1A-F4B0-4131-99FD-7C94B1D682CC}" presName="Childtext1" presStyleLbl="revTx" presStyleIdx="4" presStyleCnt="6" custScaleX="90252" custLinFactY="-100000" custLinFactNeighborX="82107" custLinFactNeighborY="-188102">
        <dgm:presLayoutVars>
          <dgm:chMax val="0"/>
          <dgm:chPref val="0"/>
          <dgm:bulletEnabled val="1"/>
        </dgm:presLayoutVars>
      </dgm:prSet>
      <dgm:spPr/>
    </dgm:pt>
    <dgm:pt modelId="{529E7041-19D3-4E2A-933F-96FED7C5D5D0}" type="pres">
      <dgm:prSet presAssocID="{E1B7CF1A-F4B0-4131-99FD-7C94B1D682CC}" presName="BalanceSpacing" presStyleCnt="0"/>
      <dgm:spPr/>
    </dgm:pt>
    <dgm:pt modelId="{1C6CD8B4-BAE8-45B0-B6BA-E06363D40678}" type="pres">
      <dgm:prSet presAssocID="{E1B7CF1A-F4B0-4131-99FD-7C94B1D682CC}" presName="BalanceSpacing1" presStyleCnt="0"/>
      <dgm:spPr/>
    </dgm:pt>
    <dgm:pt modelId="{DE5138ED-A006-4ADD-8E57-194F634DF59E}" type="pres">
      <dgm:prSet presAssocID="{2CA83018-B8DA-46A6-8DE5-AC245132E669}" presName="Accent1Text" presStyleLbl="node1" presStyleIdx="9" presStyleCnt="12" custLinFactX="100000" custLinFactNeighborX="172994" custLinFactNeighborY="-83552"/>
      <dgm:spPr/>
    </dgm:pt>
    <dgm:pt modelId="{FA5E7682-FFEC-4675-8637-8C2243C64053}" type="pres">
      <dgm:prSet presAssocID="{2CA83018-B8DA-46A6-8DE5-AC245132E669}" presName="spaceBetweenRectangles" presStyleCnt="0"/>
      <dgm:spPr/>
    </dgm:pt>
    <dgm:pt modelId="{77A9DB52-841E-44B3-B47C-6923F900CAA2}" type="pres">
      <dgm:prSet presAssocID="{021796A2-E431-4F5A-9BB5-D32C308739A3}" presName="composite" presStyleCnt="0"/>
      <dgm:spPr/>
    </dgm:pt>
    <dgm:pt modelId="{9C913DE8-363A-4026-8C8C-144926E0BDFE}" type="pres">
      <dgm:prSet presAssocID="{021796A2-E431-4F5A-9BB5-D32C308739A3}" presName="Parent1" presStyleLbl="node1" presStyleIdx="10" presStyleCnt="12" custLinFactY="-100000" custLinFactNeighborX="-51317" custLinFactNeighborY="-152506">
        <dgm:presLayoutVars>
          <dgm:chMax val="1"/>
          <dgm:chPref val="1"/>
          <dgm:bulletEnabled val="1"/>
        </dgm:presLayoutVars>
      </dgm:prSet>
      <dgm:spPr/>
    </dgm:pt>
    <dgm:pt modelId="{B31FB608-9DDB-48EC-BCFB-37662D3559B3}" type="pres">
      <dgm:prSet presAssocID="{021796A2-E431-4F5A-9BB5-D32C308739A3}" presName="Childtext1" presStyleLbl="revTx" presStyleIdx="5" presStyleCnt="6">
        <dgm:presLayoutVars>
          <dgm:chMax val="0"/>
          <dgm:chPref val="0"/>
          <dgm:bulletEnabled val="1"/>
        </dgm:presLayoutVars>
      </dgm:prSet>
      <dgm:spPr/>
    </dgm:pt>
    <dgm:pt modelId="{DED0D758-FF55-42BF-BC53-62DCE0673921}" type="pres">
      <dgm:prSet presAssocID="{021796A2-E431-4F5A-9BB5-D32C308739A3}" presName="BalanceSpacing" presStyleCnt="0"/>
      <dgm:spPr/>
    </dgm:pt>
    <dgm:pt modelId="{3E1EB91B-25A1-46B9-A610-1A08EA56EFD8}" type="pres">
      <dgm:prSet presAssocID="{021796A2-E431-4F5A-9BB5-D32C308739A3}" presName="BalanceSpacing1" presStyleCnt="0"/>
      <dgm:spPr/>
    </dgm:pt>
    <dgm:pt modelId="{A773718A-3B83-4B09-922F-6CB5706DAEDB}" type="pres">
      <dgm:prSet presAssocID="{B45DF97F-91EB-4E22-97EF-F55C1E37BFA7}" presName="Accent1Text" presStyleLbl="node1" presStyleIdx="11" presStyleCnt="12" custLinFactY="-100000" custLinFactNeighborX="55342" custLinFactNeighborY="-156361"/>
      <dgm:spPr/>
    </dgm:pt>
  </dgm:ptLst>
  <dgm:cxnLst>
    <dgm:cxn modelId="{96BB8299-FC43-4E0C-B959-85F126CB4E90}" type="presOf" srcId="{685E0F1F-1BB1-4613-B0E7-EA4F352EBEB4}" destId="{02132D3F-0D5D-493D-AAD5-4C2C410A5E13}" srcOrd="0" destOrd="0" presId="urn:microsoft.com/office/officeart/2008/layout/AlternatingHexagons"/>
    <dgm:cxn modelId="{2D3BC1E3-34B3-48C6-B3C1-2D63241B2138}" srcId="{3620A5A5-517D-491B-AACB-237BFCA06DAC}" destId="{36BE5DF5-ED15-4F1B-B2BA-910BB4482BC1}" srcOrd="0" destOrd="0" parTransId="{07A0F86F-2F6E-4007-83C8-21C06D26DE18}" sibTransId="{D120EA66-D711-4FE3-A651-A5193F8C8A8F}"/>
    <dgm:cxn modelId="{F09C3980-F65E-4942-B5BD-F904F3F53676}" type="presOf" srcId="{2CA83018-B8DA-46A6-8DE5-AC245132E669}" destId="{DE5138ED-A006-4ADD-8E57-194F634DF59E}" srcOrd="0" destOrd="0" presId="urn:microsoft.com/office/officeart/2008/layout/AlternatingHexagons"/>
    <dgm:cxn modelId="{F68D6CDB-B8FB-4B5D-904A-D62C4E91397E}" type="presOf" srcId="{746B9C8D-4C99-4686-B350-79F5EAE1793F}" destId="{21A26DDC-E032-4123-B630-CBDA30309CD0}" srcOrd="0" destOrd="0" presId="urn:microsoft.com/office/officeart/2008/layout/AlternatingHexagons"/>
    <dgm:cxn modelId="{FA663994-9CC8-43EB-9919-44626576C325}" type="presOf" srcId="{A28D53BB-83CB-4D62-B6F3-EECDCA08CDAE}" destId="{BE23C42D-8602-4DB0-BB4A-B0EB1171520E}" srcOrd="0" destOrd="0" presId="urn:microsoft.com/office/officeart/2008/layout/AlternatingHexagons"/>
    <dgm:cxn modelId="{70D25BFD-6F9C-4A62-B9B5-2413EBA3ACB5}" type="presOf" srcId="{8CF83F01-1411-48A8-A2E8-3464C1E6FB17}" destId="{A8B3ABC4-B4CA-43EF-A0C3-EAC0FDE30A1E}" srcOrd="0" destOrd="0" presId="urn:microsoft.com/office/officeart/2008/layout/AlternatingHexagons"/>
    <dgm:cxn modelId="{F88ACB9F-5A7B-4E63-9D8D-CC36289FBE67}" type="presOf" srcId="{68D508FF-9307-4485-90A9-05729D49B782}" destId="{C025AA36-3480-4E65-A1AD-2ADD53838E31}" srcOrd="0" destOrd="0" presId="urn:microsoft.com/office/officeart/2008/layout/AlternatingHexagons"/>
    <dgm:cxn modelId="{E0352C0A-5FBF-4B01-98DB-1F0526E81C0D}" type="presOf" srcId="{3CFFC191-1C55-4B85-8295-83BDAFF6557D}" destId="{C2B53041-F1B7-4234-AF9D-BADF415AA800}" srcOrd="0" destOrd="0" presId="urn:microsoft.com/office/officeart/2008/layout/AlternatingHexagons"/>
    <dgm:cxn modelId="{5CD36519-DFC2-4FC2-8630-37E0CBBB1716}" srcId="{A28D53BB-83CB-4D62-B6F3-EECDCA08CDAE}" destId="{D2BE635A-D5B2-45E7-AC34-E53DAF467F30}" srcOrd="0" destOrd="0" parTransId="{F418A9BD-8B94-4E9D-B5BB-74D8044A9B2B}" sibTransId="{999EA284-F045-4645-8549-172BB1A625C2}"/>
    <dgm:cxn modelId="{852F32E1-12A7-430A-BAC1-97479A698DA8}" type="presOf" srcId="{3620A5A5-517D-491B-AACB-237BFCA06DAC}" destId="{4B4685E6-7707-4923-9DC7-C3145AE4A297}" srcOrd="0" destOrd="0" presId="urn:microsoft.com/office/officeart/2008/layout/AlternatingHexagons"/>
    <dgm:cxn modelId="{EB6D5E5C-F5A7-4EB6-B153-C4F7F975122D}" type="presOf" srcId="{621D877E-4C96-4D7E-BB21-DFFBB3E6510D}" destId="{B74D6236-15F2-4BAB-A6E3-AE2CFE2D3217}" srcOrd="0" destOrd="0" presId="urn:microsoft.com/office/officeart/2008/layout/AlternatingHexagons"/>
    <dgm:cxn modelId="{7AF472CD-DDAA-4445-ABF9-3EBCD3EF7276}" srcId="{68D508FF-9307-4485-90A9-05729D49B782}" destId="{621D877E-4C96-4D7E-BB21-DFFBB3E6510D}" srcOrd="0" destOrd="0" parTransId="{686FB24E-5CD8-4135-A898-A66AC164E493}" sibTransId="{D3C20EBD-1708-4252-83AB-FAEDE23AEDE2}"/>
    <dgm:cxn modelId="{82C02440-A7FE-4CFB-983F-4B64C38FC4DE}" type="presOf" srcId="{36BE5DF5-ED15-4F1B-B2BA-910BB4482BC1}" destId="{AE323F07-FE67-4B20-ACB5-73CE16895BB1}" srcOrd="0" destOrd="0" presId="urn:microsoft.com/office/officeart/2008/layout/AlternatingHexagons"/>
    <dgm:cxn modelId="{65329227-BA0D-4A74-A79C-30B68928F254}" srcId="{7476C05E-A13B-4839-B505-63AFF896AD26}" destId="{746B9C8D-4C99-4686-B350-79F5EAE1793F}" srcOrd="0" destOrd="0" parTransId="{35D8A783-7458-4B65-BAC7-48864529B73B}" sibTransId="{685E0F1F-1BB1-4613-B0E7-EA4F352EBEB4}"/>
    <dgm:cxn modelId="{535EB1EE-82B8-41EF-B34E-38E17351E704}" type="presOf" srcId="{E1B7CF1A-F4B0-4131-99FD-7C94B1D682CC}" destId="{2F2B2EFA-D79F-475A-B9E1-E7DA1D78064C}" srcOrd="0" destOrd="0" presId="urn:microsoft.com/office/officeart/2008/layout/AlternatingHexagons"/>
    <dgm:cxn modelId="{B615FFFF-59D8-4A56-BDAE-BA9345AACCDA}" type="presOf" srcId="{1177892E-2E52-459A-B461-007785B47260}" destId="{F2F13E34-7CA2-47FB-846F-87F63751D592}" srcOrd="0" destOrd="0" presId="urn:microsoft.com/office/officeart/2008/layout/AlternatingHexagons"/>
    <dgm:cxn modelId="{F89D584C-F39F-4157-90D3-2569020C1119}" type="presOf" srcId="{021796A2-E431-4F5A-9BB5-D32C308739A3}" destId="{9C913DE8-363A-4026-8C8C-144926E0BDFE}" srcOrd="0" destOrd="0" presId="urn:microsoft.com/office/officeart/2008/layout/AlternatingHexagons"/>
    <dgm:cxn modelId="{66DBAE5D-3F90-4A50-871E-84A960039D25}" srcId="{7476C05E-A13B-4839-B505-63AFF896AD26}" destId="{3620A5A5-517D-491B-AACB-237BFCA06DAC}" srcOrd="3" destOrd="0" parTransId="{99C4D56E-A7D8-4D63-A016-A1030B4B5DB1}" sibTransId="{1177892E-2E52-459A-B461-007785B47260}"/>
    <dgm:cxn modelId="{1B31D0D5-8753-4724-A1FC-3974518DDE79}" type="presOf" srcId="{D2BE635A-D5B2-45E7-AC34-E53DAF467F30}" destId="{F6E038DA-55B8-4BF0-A585-5D648ECCD759}" srcOrd="0" destOrd="0" presId="urn:microsoft.com/office/officeart/2008/layout/AlternatingHexagons"/>
    <dgm:cxn modelId="{172AB7C6-305A-43B2-A363-798BFE4B5C55}" srcId="{7476C05E-A13B-4839-B505-63AFF896AD26}" destId="{E1B7CF1A-F4B0-4131-99FD-7C94B1D682CC}" srcOrd="4" destOrd="0" parTransId="{4D168F6A-780A-4392-B10A-969694B2EB39}" sibTransId="{2CA83018-B8DA-46A6-8DE5-AC245132E669}"/>
    <dgm:cxn modelId="{FCB5A0EC-AD61-4B5F-8392-3737BC1B0599}" srcId="{7476C05E-A13B-4839-B505-63AFF896AD26}" destId="{021796A2-E431-4F5A-9BB5-D32C308739A3}" srcOrd="5" destOrd="0" parTransId="{A06C4F7F-4620-4187-8264-D610476315C5}" sibTransId="{B45DF97F-91EB-4E22-97EF-F55C1E37BFA7}"/>
    <dgm:cxn modelId="{496CAD18-7B45-4F5E-B338-6098989C6134}" type="presOf" srcId="{7476C05E-A13B-4839-B505-63AFF896AD26}" destId="{4ABBBA40-BB16-4C71-9D76-9AB8C44AC9E0}" srcOrd="0" destOrd="0" presId="urn:microsoft.com/office/officeart/2008/layout/AlternatingHexagons"/>
    <dgm:cxn modelId="{7587D8E9-C276-4FAE-95BC-AE7A33C3F977}" srcId="{7476C05E-A13B-4839-B505-63AFF896AD26}" destId="{68D508FF-9307-4485-90A9-05729D49B782}" srcOrd="2" destOrd="0" parTransId="{78D537F5-4550-4B83-A011-EAD504F946D4}" sibTransId="{3CFFC191-1C55-4B85-8295-83BDAFF6557D}"/>
    <dgm:cxn modelId="{0453F6EE-2EAB-4E3E-A6DC-F9C326BAC747}" type="presOf" srcId="{3C45C7EE-7801-4EC4-AAA1-7EB8BE989994}" destId="{4D454785-7915-4DA3-B516-7119B6905076}" srcOrd="0" destOrd="0" presId="urn:microsoft.com/office/officeart/2008/layout/AlternatingHexagons"/>
    <dgm:cxn modelId="{6CD711F2-ED0A-48BE-A0F4-41C791B6C402}" srcId="{E1B7CF1A-F4B0-4131-99FD-7C94B1D682CC}" destId="{8CF83F01-1411-48A8-A2E8-3464C1E6FB17}" srcOrd="0" destOrd="0" parTransId="{DBBE0C4B-429E-4CC2-8959-72E10D85BAB4}" sibTransId="{7E814DBF-5FDA-46CF-9CCD-682B26482A26}"/>
    <dgm:cxn modelId="{5CE1EB98-8FBD-4D26-AC1F-9917190EDD5C}" srcId="{7476C05E-A13B-4839-B505-63AFF896AD26}" destId="{A28D53BB-83CB-4D62-B6F3-EECDCA08CDAE}" srcOrd="1" destOrd="0" parTransId="{DC3AD8CB-7D6F-4278-B13B-D5CB75C73D34}" sibTransId="{3C45C7EE-7801-4EC4-AAA1-7EB8BE989994}"/>
    <dgm:cxn modelId="{A7ED8ACE-814E-4D59-AF06-7BA3F77BF509}" type="presOf" srcId="{B45DF97F-91EB-4E22-97EF-F55C1E37BFA7}" destId="{A773718A-3B83-4B09-922F-6CB5706DAEDB}" srcOrd="0" destOrd="0" presId="urn:microsoft.com/office/officeart/2008/layout/AlternatingHexagons"/>
    <dgm:cxn modelId="{923A95C6-A1B7-4590-8030-E8AE04E539DF}" type="presParOf" srcId="{4ABBBA40-BB16-4C71-9D76-9AB8C44AC9E0}" destId="{0481788C-BC3B-44E7-9CB9-9D7C7E20BD5F}" srcOrd="0" destOrd="0" presId="urn:microsoft.com/office/officeart/2008/layout/AlternatingHexagons"/>
    <dgm:cxn modelId="{B8758DA5-7F70-42D3-869F-5DCFF8A7C038}" type="presParOf" srcId="{0481788C-BC3B-44E7-9CB9-9D7C7E20BD5F}" destId="{21A26DDC-E032-4123-B630-CBDA30309CD0}" srcOrd="0" destOrd="0" presId="urn:microsoft.com/office/officeart/2008/layout/AlternatingHexagons"/>
    <dgm:cxn modelId="{3B905E60-E5C7-4340-A23E-C90794787594}" type="presParOf" srcId="{0481788C-BC3B-44E7-9CB9-9D7C7E20BD5F}" destId="{6C89AF77-78CC-4A2C-BD73-68E135919958}" srcOrd="1" destOrd="0" presId="urn:microsoft.com/office/officeart/2008/layout/AlternatingHexagons"/>
    <dgm:cxn modelId="{FA760C1B-4B8A-424B-A1AD-44639A55C5E3}" type="presParOf" srcId="{0481788C-BC3B-44E7-9CB9-9D7C7E20BD5F}" destId="{5F4809B1-5856-476C-8813-2250B38B75C9}" srcOrd="2" destOrd="0" presId="urn:microsoft.com/office/officeart/2008/layout/AlternatingHexagons"/>
    <dgm:cxn modelId="{5F960839-EADD-4499-9615-97C7524E03F6}" type="presParOf" srcId="{0481788C-BC3B-44E7-9CB9-9D7C7E20BD5F}" destId="{30E77F4B-E64D-4862-8D8B-BB0EF4BA23D3}" srcOrd="3" destOrd="0" presId="urn:microsoft.com/office/officeart/2008/layout/AlternatingHexagons"/>
    <dgm:cxn modelId="{EFE7B990-90F1-41A5-8C69-29F14AC97685}" type="presParOf" srcId="{0481788C-BC3B-44E7-9CB9-9D7C7E20BD5F}" destId="{02132D3F-0D5D-493D-AAD5-4C2C410A5E13}" srcOrd="4" destOrd="0" presId="urn:microsoft.com/office/officeart/2008/layout/AlternatingHexagons"/>
    <dgm:cxn modelId="{5C642B6C-5DA2-4E02-97E2-85CF1E635D97}" type="presParOf" srcId="{4ABBBA40-BB16-4C71-9D76-9AB8C44AC9E0}" destId="{EE3FD7E9-E4D3-4378-BE5E-9812FF3E21E9}" srcOrd="1" destOrd="0" presId="urn:microsoft.com/office/officeart/2008/layout/AlternatingHexagons"/>
    <dgm:cxn modelId="{E64E3476-AC20-4401-B163-503B64236CA5}" type="presParOf" srcId="{4ABBBA40-BB16-4C71-9D76-9AB8C44AC9E0}" destId="{FEC1A433-3523-41EC-AD64-825EB8BE8CB5}" srcOrd="2" destOrd="0" presId="urn:microsoft.com/office/officeart/2008/layout/AlternatingHexagons"/>
    <dgm:cxn modelId="{DED458C3-BEB4-4109-9D9E-D83DEBFCDC5F}" type="presParOf" srcId="{FEC1A433-3523-41EC-AD64-825EB8BE8CB5}" destId="{BE23C42D-8602-4DB0-BB4A-B0EB1171520E}" srcOrd="0" destOrd="0" presId="urn:microsoft.com/office/officeart/2008/layout/AlternatingHexagons"/>
    <dgm:cxn modelId="{E344AE8A-B798-4619-B261-A138ACE34C8A}" type="presParOf" srcId="{FEC1A433-3523-41EC-AD64-825EB8BE8CB5}" destId="{F6E038DA-55B8-4BF0-A585-5D648ECCD759}" srcOrd="1" destOrd="0" presId="urn:microsoft.com/office/officeart/2008/layout/AlternatingHexagons"/>
    <dgm:cxn modelId="{5EA5FE71-10AE-40D9-A8B9-B0E4E782E8D6}" type="presParOf" srcId="{FEC1A433-3523-41EC-AD64-825EB8BE8CB5}" destId="{3DDC5337-9641-479A-A495-3F2E25F0BDCB}" srcOrd="2" destOrd="0" presId="urn:microsoft.com/office/officeart/2008/layout/AlternatingHexagons"/>
    <dgm:cxn modelId="{3BC5B5E7-D3A6-492E-A0A3-4997C0C3F205}" type="presParOf" srcId="{FEC1A433-3523-41EC-AD64-825EB8BE8CB5}" destId="{091F59D7-C4F7-44C7-84E1-46A6FC4C371A}" srcOrd="3" destOrd="0" presId="urn:microsoft.com/office/officeart/2008/layout/AlternatingHexagons"/>
    <dgm:cxn modelId="{84DCA854-E9D8-4ACE-8350-CCDF510D0E29}" type="presParOf" srcId="{FEC1A433-3523-41EC-AD64-825EB8BE8CB5}" destId="{4D454785-7915-4DA3-B516-7119B6905076}" srcOrd="4" destOrd="0" presId="urn:microsoft.com/office/officeart/2008/layout/AlternatingHexagons"/>
    <dgm:cxn modelId="{D9FAA2B7-10C6-4F9D-AB5A-618F54D6805D}" type="presParOf" srcId="{4ABBBA40-BB16-4C71-9D76-9AB8C44AC9E0}" destId="{0D799F33-4824-4B51-A13F-D8174B8414E3}" srcOrd="3" destOrd="0" presId="urn:microsoft.com/office/officeart/2008/layout/AlternatingHexagons"/>
    <dgm:cxn modelId="{9804047B-90A0-4CAB-AF20-32EA84CCE50F}" type="presParOf" srcId="{4ABBBA40-BB16-4C71-9D76-9AB8C44AC9E0}" destId="{818D54C0-1299-4FE0-A2A7-571505AAFE8D}" srcOrd="4" destOrd="0" presId="urn:microsoft.com/office/officeart/2008/layout/AlternatingHexagons"/>
    <dgm:cxn modelId="{2E8E8202-B4FE-447D-95E6-B9B7B8E13F28}" type="presParOf" srcId="{818D54C0-1299-4FE0-A2A7-571505AAFE8D}" destId="{C025AA36-3480-4E65-A1AD-2ADD53838E31}" srcOrd="0" destOrd="0" presId="urn:microsoft.com/office/officeart/2008/layout/AlternatingHexagons"/>
    <dgm:cxn modelId="{21E2EAB8-C951-4501-9743-528E56E8CAC1}" type="presParOf" srcId="{818D54C0-1299-4FE0-A2A7-571505AAFE8D}" destId="{B74D6236-15F2-4BAB-A6E3-AE2CFE2D3217}" srcOrd="1" destOrd="0" presId="urn:microsoft.com/office/officeart/2008/layout/AlternatingHexagons"/>
    <dgm:cxn modelId="{34248A02-A175-4093-A52F-3FEADCC3ABF9}" type="presParOf" srcId="{818D54C0-1299-4FE0-A2A7-571505AAFE8D}" destId="{CC2A4641-3BC0-41D3-86C6-E9AE665F7800}" srcOrd="2" destOrd="0" presId="urn:microsoft.com/office/officeart/2008/layout/AlternatingHexagons"/>
    <dgm:cxn modelId="{B1009EC4-A36E-4EB1-B6CB-4C2DA6AA1874}" type="presParOf" srcId="{818D54C0-1299-4FE0-A2A7-571505AAFE8D}" destId="{3F5A8D6A-BF6C-4DA7-B040-A432A232C802}" srcOrd="3" destOrd="0" presId="urn:microsoft.com/office/officeart/2008/layout/AlternatingHexagons"/>
    <dgm:cxn modelId="{618BEA66-FAA0-4D14-A24B-647644D4C75D}" type="presParOf" srcId="{818D54C0-1299-4FE0-A2A7-571505AAFE8D}" destId="{C2B53041-F1B7-4234-AF9D-BADF415AA800}" srcOrd="4" destOrd="0" presId="urn:microsoft.com/office/officeart/2008/layout/AlternatingHexagons"/>
    <dgm:cxn modelId="{83C2F85E-CE9F-4A88-A33A-612E94F63340}" type="presParOf" srcId="{4ABBBA40-BB16-4C71-9D76-9AB8C44AC9E0}" destId="{FF06C3A3-4F83-417A-88BA-ABA4578326F1}" srcOrd="5" destOrd="0" presId="urn:microsoft.com/office/officeart/2008/layout/AlternatingHexagons"/>
    <dgm:cxn modelId="{5E72BEF2-2197-44E3-87D9-7D7D8868B569}" type="presParOf" srcId="{4ABBBA40-BB16-4C71-9D76-9AB8C44AC9E0}" destId="{814DA64A-3A54-457C-9814-970E33544386}" srcOrd="6" destOrd="0" presId="urn:microsoft.com/office/officeart/2008/layout/AlternatingHexagons"/>
    <dgm:cxn modelId="{210EB8B5-437C-4DE9-B08D-FB527D1E0D72}" type="presParOf" srcId="{814DA64A-3A54-457C-9814-970E33544386}" destId="{4B4685E6-7707-4923-9DC7-C3145AE4A297}" srcOrd="0" destOrd="0" presId="urn:microsoft.com/office/officeart/2008/layout/AlternatingHexagons"/>
    <dgm:cxn modelId="{7C244A27-0CB2-49E0-B6AC-C1737F5A41B2}" type="presParOf" srcId="{814DA64A-3A54-457C-9814-970E33544386}" destId="{AE323F07-FE67-4B20-ACB5-73CE16895BB1}" srcOrd="1" destOrd="0" presId="urn:microsoft.com/office/officeart/2008/layout/AlternatingHexagons"/>
    <dgm:cxn modelId="{DC06AB27-3EC9-4C55-AD45-C72D38CB5E7C}" type="presParOf" srcId="{814DA64A-3A54-457C-9814-970E33544386}" destId="{BE97AB1B-DA74-417F-ABCF-C49B21B6B7D0}" srcOrd="2" destOrd="0" presId="urn:microsoft.com/office/officeart/2008/layout/AlternatingHexagons"/>
    <dgm:cxn modelId="{8CB4B996-7868-406C-8D78-6A6F136BA95F}" type="presParOf" srcId="{814DA64A-3A54-457C-9814-970E33544386}" destId="{F48C2228-C8A2-4330-BB84-23D754DC01FD}" srcOrd="3" destOrd="0" presId="urn:microsoft.com/office/officeart/2008/layout/AlternatingHexagons"/>
    <dgm:cxn modelId="{981FC9DA-941E-4EAD-B284-BC804F2F2FF2}" type="presParOf" srcId="{814DA64A-3A54-457C-9814-970E33544386}" destId="{F2F13E34-7CA2-47FB-846F-87F63751D592}" srcOrd="4" destOrd="0" presId="urn:microsoft.com/office/officeart/2008/layout/AlternatingHexagons"/>
    <dgm:cxn modelId="{9BB8A07A-C02B-4BF3-B0D4-EBA82182EEA9}" type="presParOf" srcId="{4ABBBA40-BB16-4C71-9D76-9AB8C44AC9E0}" destId="{359F368E-73B0-4A02-91FF-32B7219EE65A}" srcOrd="7" destOrd="0" presId="urn:microsoft.com/office/officeart/2008/layout/AlternatingHexagons"/>
    <dgm:cxn modelId="{8C743490-5C6A-4F3B-80A5-36155AEE35FD}" type="presParOf" srcId="{4ABBBA40-BB16-4C71-9D76-9AB8C44AC9E0}" destId="{22D33C99-A178-4CF1-9E54-B3490651FF14}" srcOrd="8" destOrd="0" presId="urn:microsoft.com/office/officeart/2008/layout/AlternatingHexagons"/>
    <dgm:cxn modelId="{3FF925EF-1ED3-44B5-B18A-B1B287E5D1DC}" type="presParOf" srcId="{22D33C99-A178-4CF1-9E54-B3490651FF14}" destId="{2F2B2EFA-D79F-475A-B9E1-E7DA1D78064C}" srcOrd="0" destOrd="0" presId="urn:microsoft.com/office/officeart/2008/layout/AlternatingHexagons"/>
    <dgm:cxn modelId="{5146E695-3B87-47A7-99A4-CFFA25E09C0E}" type="presParOf" srcId="{22D33C99-A178-4CF1-9E54-B3490651FF14}" destId="{A8B3ABC4-B4CA-43EF-A0C3-EAC0FDE30A1E}" srcOrd="1" destOrd="0" presId="urn:microsoft.com/office/officeart/2008/layout/AlternatingHexagons"/>
    <dgm:cxn modelId="{72C39650-EEBB-42D0-B445-D1126D3FABDB}" type="presParOf" srcId="{22D33C99-A178-4CF1-9E54-B3490651FF14}" destId="{529E7041-19D3-4E2A-933F-96FED7C5D5D0}" srcOrd="2" destOrd="0" presId="urn:microsoft.com/office/officeart/2008/layout/AlternatingHexagons"/>
    <dgm:cxn modelId="{8582BEF7-09B0-44E1-9665-73D3604A093A}" type="presParOf" srcId="{22D33C99-A178-4CF1-9E54-B3490651FF14}" destId="{1C6CD8B4-BAE8-45B0-B6BA-E06363D40678}" srcOrd="3" destOrd="0" presId="urn:microsoft.com/office/officeart/2008/layout/AlternatingHexagons"/>
    <dgm:cxn modelId="{52FEB9CB-2A52-4413-A81B-47A1ABC82CE2}" type="presParOf" srcId="{22D33C99-A178-4CF1-9E54-B3490651FF14}" destId="{DE5138ED-A006-4ADD-8E57-194F634DF59E}" srcOrd="4" destOrd="0" presId="urn:microsoft.com/office/officeart/2008/layout/AlternatingHexagons"/>
    <dgm:cxn modelId="{6D8EFFC3-FD61-4E39-AB05-C99A24BCF3D2}" type="presParOf" srcId="{4ABBBA40-BB16-4C71-9D76-9AB8C44AC9E0}" destId="{FA5E7682-FFEC-4675-8637-8C2243C64053}" srcOrd="9" destOrd="0" presId="urn:microsoft.com/office/officeart/2008/layout/AlternatingHexagons"/>
    <dgm:cxn modelId="{CDEE551A-A50C-4C36-A632-9AEA2DCD0623}" type="presParOf" srcId="{4ABBBA40-BB16-4C71-9D76-9AB8C44AC9E0}" destId="{77A9DB52-841E-44B3-B47C-6923F900CAA2}" srcOrd="10" destOrd="0" presId="urn:microsoft.com/office/officeart/2008/layout/AlternatingHexagons"/>
    <dgm:cxn modelId="{9F510935-FED4-44D0-82F0-0591427A256A}" type="presParOf" srcId="{77A9DB52-841E-44B3-B47C-6923F900CAA2}" destId="{9C913DE8-363A-4026-8C8C-144926E0BDFE}" srcOrd="0" destOrd="0" presId="urn:microsoft.com/office/officeart/2008/layout/AlternatingHexagons"/>
    <dgm:cxn modelId="{E32ADA28-CF73-4622-A9E1-7AC03729B26E}" type="presParOf" srcId="{77A9DB52-841E-44B3-B47C-6923F900CAA2}" destId="{B31FB608-9DDB-48EC-BCFB-37662D3559B3}" srcOrd="1" destOrd="0" presId="urn:microsoft.com/office/officeart/2008/layout/AlternatingHexagons"/>
    <dgm:cxn modelId="{325C4098-2D9F-432B-939F-61975EB63D74}" type="presParOf" srcId="{77A9DB52-841E-44B3-B47C-6923F900CAA2}" destId="{DED0D758-FF55-42BF-BC53-62DCE0673921}" srcOrd="2" destOrd="0" presId="urn:microsoft.com/office/officeart/2008/layout/AlternatingHexagons"/>
    <dgm:cxn modelId="{BA8263B4-1EF3-495A-BFAD-29394FA582FE}" type="presParOf" srcId="{77A9DB52-841E-44B3-B47C-6923F900CAA2}" destId="{3E1EB91B-25A1-46B9-A610-1A08EA56EFD8}" srcOrd="3" destOrd="0" presId="urn:microsoft.com/office/officeart/2008/layout/AlternatingHexagons"/>
    <dgm:cxn modelId="{4AD09FEA-8441-42A3-807E-27F6DA3043EA}" type="presParOf" srcId="{77A9DB52-841E-44B3-B47C-6923F900CAA2}" destId="{A773718A-3B83-4B09-922F-6CB5706DAED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47FF1-08B1-4CD4-B5A8-EBC6AA8EACB7}">
      <dsp:nvSpPr>
        <dsp:cNvPr id="0" name=""/>
        <dsp:cNvSpPr/>
      </dsp:nvSpPr>
      <dsp:spPr>
        <a:xfrm rot="16200000">
          <a:off x="-1975627" y="2924034"/>
          <a:ext cx="4459873" cy="40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9066" bIns="0" numCol="1" spcCol="1270" anchor="t" anchorCtr="0">
          <a:noAutofit/>
        </a:bodyPr>
        <a:lstStyle/>
        <a:p>
          <a:pPr marL="0" lvl="0" indent="0" algn="r" defTabSz="1155700">
            <a:lnSpc>
              <a:spcPct val="90000"/>
            </a:lnSpc>
            <a:spcBef>
              <a:spcPct val="0"/>
            </a:spcBef>
            <a:spcAft>
              <a:spcPct val="35000"/>
            </a:spcAft>
            <a:buNone/>
          </a:pPr>
          <a:r>
            <a:rPr lang="en-US" sz="2600" b="1" kern="1200" dirty="0">
              <a:solidFill>
                <a:srgbClr val="990000"/>
              </a:solidFill>
              <a:latin typeface="Calibri"/>
              <a:ea typeface="+mn-ea"/>
              <a:cs typeface="+mn-cs"/>
            </a:rPr>
            <a:t>Banking and Finance Advisory  </a:t>
          </a:r>
        </a:p>
      </dsp:txBody>
      <dsp:txXfrm>
        <a:off x="-1975627" y="2924034"/>
        <a:ext cx="4459873" cy="407130"/>
      </dsp:txXfrm>
    </dsp:sp>
    <dsp:sp modelId="{3E710103-9701-4EF9-8BA7-F615B57D2B64}">
      <dsp:nvSpPr>
        <dsp:cNvPr id="0" name=""/>
        <dsp:cNvSpPr/>
      </dsp:nvSpPr>
      <dsp:spPr>
        <a:xfrm>
          <a:off x="457874" y="897662"/>
          <a:ext cx="2027940" cy="445987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359066"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Calibri"/>
              <a:ea typeface="+mn-ea"/>
              <a:cs typeface="+mn-cs"/>
            </a:rPr>
            <a:t>Indian Banks</a:t>
          </a:r>
          <a:endParaRPr lang="en-US" sz="1800" kern="1200" dirty="0">
            <a:latin typeface="Calibri"/>
            <a:ea typeface="+mn-ea"/>
            <a:cs typeface="+mn-cs"/>
          </a:endParaRPr>
        </a:p>
        <a:p>
          <a:pPr marL="171450" lvl="1" indent="-171450" algn="l" defTabSz="800100">
            <a:lnSpc>
              <a:spcPct val="90000"/>
            </a:lnSpc>
            <a:spcBef>
              <a:spcPct val="0"/>
            </a:spcBef>
            <a:spcAft>
              <a:spcPct val="15000"/>
            </a:spcAft>
            <a:buChar char="•"/>
          </a:pPr>
          <a:r>
            <a:rPr lang="en-US" sz="1800" kern="1200" dirty="0">
              <a:latin typeface="Calibri"/>
              <a:ea typeface="+mn-ea"/>
              <a:cs typeface="+mn-cs"/>
            </a:rPr>
            <a:t>NBFC</a:t>
          </a:r>
        </a:p>
        <a:p>
          <a:pPr marL="171450" lvl="1" indent="-171450" algn="l" defTabSz="800100">
            <a:lnSpc>
              <a:spcPct val="90000"/>
            </a:lnSpc>
            <a:spcBef>
              <a:spcPct val="0"/>
            </a:spcBef>
            <a:spcAft>
              <a:spcPct val="15000"/>
            </a:spcAft>
            <a:buChar char="•"/>
          </a:pPr>
          <a:r>
            <a:rPr lang="en-US" sz="1800" kern="1200" dirty="0">
              <a:latin typeface="Calibri"/>
              <a:ea typeface="+mn-ea"/>
              <a:cs typeface="+mn-cs"/>
            </a:rPr>
            <a:t>International Banks</a:t>
          </a:r>
        </a:p>
        <a:p>
          <a:pPr marL="171450" lvl="1" indent="-171450" algn="l" defTabSz="800100">
            <a:lnSpc>
              <a:spcPct val="90000"/>
            </a:lnSpc>
            <a:spcBef>
              <a:spcPct val="0"/>
            </a:spcBef>
            <a:spcAft>
              <a:spcPct val="15000"/>
            </a:spcAft>
            <a:buChar char="•"/>
          </a:pPr>
          <a:r>
            <a:rPr lang="en-US" sz="1800" kern="1200" dirty="0">
              <a:latin typeface="Calibri"/>
              <a:ea typeface="+mn-ea"/>
              <a:cs typeface="+mn-cs"/>
            </a:rPr>
            <a:t>Multilateral Agencies</a:t>
          </a:r>
        </a:p>
        <a:p>
          <a:pPr marL="171450" lvl="1" indent="-171450" algn="l" defTabSz="800100">
            <a:lnSpc>
              <a:spcPct val="90000"/>
            </a:lnSpc>
            <a:spcBef>
              <a:spcPct val="0"/>
            </a:spcBef>
            <a:spcAft>
              <a:spcPct val="15000"/>
            </a:spcAft>
            <a:buChar char="•"/>
          </a:pPr>
          <a:r>
            <a:rPr lang="en-US" sz="1800" kern="1200">
              <a:latin typeface="Calibri"/>
              <a:ea typeface="+mn-ea"/>
              <a:cs typeface="+mn-cs"/>
            </a:rPr>
            <a:t>Industry Associations</a:t>
          </a:r>
          <a:endParaRPr lang="en-US" sz="1800" kern="1200" dirty="0">
            <a:latin typeface="Calibri"/>
            <a:ea typeface="+mn-ea"/>
            <a:cs typeface="+mn-cs"/>
          </a:endParaRPr>
        </a:p>
        <a:p>
          <a:pPr marL="171450" lvl="1" indent="-171450" algn="l" defTabSz="800100">
            <a:lnSpc>
              <a:spcPct val="90000"/>
            </a:lnSpc>
            <a:spcBef>
              <a:spcPct val="0"/>
            </a:spcBef>
            <a:spcAft>
              <a:spcPct val="15000"/>
            </a:spcAft>
            <a:buChar char="•"/>
          </a:pPr>
          <a:r>
            <a:rPr lang="en-US" sz="1800" kern="1200">
              <a:latin typeface="Calibri"/>
              <a:ea typeface="+mn-ea"/>
              <a:cs typeface="+mn-cs"/>
            </a:rPr>
            <a:t>Mutual Funds</a:t>
          </a:r>
          <a:endParaRPr lang="en-US" sz="1800" kern="1200" dirty="0">
            <a:latin typeface="Calibri"/>
            <a:ea typeface="+mn-ea"/>
            <a:cs typeface="+mn-cs"/>
          </a:endParaRPr>
        </a:p>
        <a:p>
          <a:pPr marL="171450" lvl="1" indent="-171450" algn="l" defTabSz="800100">
            <a:lnSpc>
              <a:spcPct val="90000"/>
            </a:lnSpc>
            <a:spcBef>
              <a:spcPct val="0"/>
            </a:spcBef>
            <a:spcAft>
              <a:spcPct val="15000"/>
            </a:spcAft>
            <a:buChar char="•"/>
          </a:pPr>
          <a:r>
            <a:rPr lang="en-US" sz="1800" kern="1200">
              <a:latin typeface="Calibri"/>
              <a:ea typeface="+mn-ea"/>
              <a:cs typeface="+mn-cs"/>
            </a:rPr>
            <a:t>Bond Markets</a:t>
          </a:r>
          <a:endParaRPr lang="en-US" sz="1800" kern="1200" dirty="0">
            <a:latin typeface="Calibri"/>
            <a:ea typeface="+mn-ea"/>
            <a:cs typeface="+mn-cs"/>
          </a:endParaRPr>
        </a:p>
      </dsp:txBody>
      <dsp:txXfrm>
        <a:off x="457874" y="897662"/>
        <a:ext cx="2027940" cy="4459873"/>
      </dsp:txXfrm>
    </dsp:sp>
    <dsp:sp modelId="{48AD13B8-356B-44EF-93E4-0E7BC42B5E6C}">
      <dsp:nvSpPr>
        <dsp:cNvPr id="0" name=""/>
        <dsp:cNvSpPr/>
      </dsp:nvSpPr>
      <dsp:spPr>
        <a:xfrm>
          <a:off x="50744" y="360250"/>
          <a:ext cx="814260" cy="814260"/>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A576D59-117E-4178-9721-0A2C1DC76F85}">
      <dsp:nvSpPr>
        <dsp:cNvPr id="0" name=""/>
        <dsp:cNvSpPr/>
      </dsp:nvSpPr>
      <dsp:spPr>
        <a:xfrm rot="16200000">
          <a:off x="972493" y="2924034"/>
          <a:ext cx="4459873" cy="40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9066" bIns="0" numCol="1" spcCol="1270" anchor="t" anchorCtr="0">
          <a:noAutofit/>
        </a:bodyPr>
        <a:lstStyle/>
        <a:p>
          <a:pPr marL="0" lvl="0" indent="0" algn="r" defTabSz="1155700">
            <a:lnSpc>
              <a:spcPct val="90000"/>
            </a:lnSpc>
            <a:spcBef>
              <a:spcPct val="0"/>
            </a:spcBef>
            <a:spcAft>
              <a:spcPct val="35000"/>
            </a:spcAft>
            <a:buNone/>
          </a:pPr>
          <a:r>
            <a:rPr lang="en-US" sz="2600" b="1" kern="1200" dirty="0">
              <a:solidFill>
                <a:srgbClr val="336600"/>
              </a:solidFill>
              <a:latin typeface="Calibri"/>
              <a:ea typeface="+mn-ea"/>
              <a:cs typeface="+mn-cs"/>
            </a:rPr>
            <a:t>Infrastructure Advisory  </a:t>
          </a:r>
        </a:p>
      </dsp:txBody>
      <dsp:txXfrm>
        <a:off x="972493" y="2924034"/>
        <a:ext cx="4459873" cy="407130"/>
      </dsp:txXfrm>
    </dsp:sp>
    <dsp:sp modelId="{7F432B44-6C23-4EB7-B2F7-4915C3E2F5BF}">
      <dsp:nvSpPr>
        <dsp:cNvPr id="0" name=""/>
        <dsp:cNvSpPr/>
      </dsp:nvSpPr>
      <dsp:spPr>
        <a:xfrm>
          <a:off x="3405995" y="897662"/>
          <a:ext cx="2027940" cy="445987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359066"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Calibri"/>
              <a:ea typeface="+mn-ea"/>
              <a:cs typeface="+mn-cs"/>
            </a:rPr>
            <a:t>IPPs</a:t>
          </a:r>
          <a:endParaRPr lang="en-US" sz="1800" kern="1200" dirty="0">
            <a:latin typeface="Calibri"/>
            <a:ea typeface="+mn-ea"/>
            <a:cs typeface="+mn-cs"/>
          </a:endParaRPr>
        </a:p>
        <a:p>
          <a:pPr marL="171450" lvl="1" indent="-171450" algn="l" defTabSz="800100">
            <a:lnSpc>
              <a:spcPct val="90000"/>
            </a:lnSpc>
            <a:spcBef>
              <a:spcPct val="0"/>
            </a:spcBef>
            <a:spcAft>
              <a:spcPct val="15000"/>
            </a:spcAft>
            <a:buChar char="•"/>
          </a:pPr>
          <a:r>
            <a:rPr lang="en-US" sz="1800" kern="1200">
              <a:latin typeface="Calibri"/>
              <a:ea typeface="+mn-ea"/>
              <a:cs typeface="+mn-cs"/>
            </a:rPr>
            <a:t>Transmission and Distribution Utilities</a:t>
          </a:r>
          <a:endParaRPr lang="en-US" sz="1800" kern="1200" dirty="0">
            <a:latin typeface="Calibri"/>
            <a:ea typeface="+mn-ea"/>
            <a:cs typeface="+mn-cs"/>
          </a:endParaRPr>
        </a:p>
        <a:p>
          <a:pPr marL="171450" lvl="1" indent="-171450" algn="l" defTabSz="800100">
            <a:lnSpc>
              <a:spcPct val="90000"/>
            </a:lnSpc>
            <a:spcBef>
              <a:spcPct val="0"/>
            </a:spcBef>
            <a:spcAft>
              <a:spcPct val="15000"/>
            </a:spcAft>
            <a:buChar char="•"/>
          </a:pPr>
          <a:r>
            <a:rPr lang="en-US" sz="1800" kern="1200">
              <a:latin typeface="Calibri"/>
              <a:ea typeface="+mn-ea"/>
              <a:cs typeface="+mn-cs"/>
            </a:rPr>
            <a:t>Regulatory Authorities</a:t>
          </a:r>
          <a:endParaRPr lang="en-US" sz="1800" kern="1200" dirty="0">
            <a:latin typeface="Calibri"/>
            <a:ea typeface="+mn-ea"/>
            <a:cs typeface="+mn-cs"/>
          </a:endParaRPr>
        </a:p>
        <a:p>
          <a:pPr marL="171450" lvl="1" indent="-171450" algn="l" defTabSz="800100">
            <a:lnSpc>
              <a:spcPct val="90000"/>
            </a:lnSpc>
            <a:spcBef>
              <a:spcPct val="0"/>
            </a:spcBef>
            <a:spcAft>
              <a:spcPct val="15000"/>
            </a:spcAft>
            <a:buChar char="•"/>
          </a:pPr>
          <a:r>
            <a:rPr lang="en-US" sz="1800" kern="1200">
              <a:latin typeface="Calibri"/>
              <a:ea typeface="+mn-ea"/>
              <a:cs typeface="+mn-cs"/>
            </a:rPr>
            <a:t>Municipalities</a:t>
          </a:r>
          <a:endParaRPr lang="en-GB" sz="1800" kern="1200" dirty="0"/>
        </a:p>
        <a:p>
          <a:pPr marL="171450" lvl="1" indent="-171450" algn="l" defTabSz="800100">
            <a:lnSpc>
              <a:spcPct val="90000"/>
            </a:lnSpc>
            <a:spcBef>
              <a:spcPct val="0"/>
            </a:spcBef>
            <a:spcAft>
              <a:spcPct val="15000"/>
            </a:spcAft>
            <a:buChar char="•"/>
          </a:pPr>
          <a:r>
            <a:rPr lang="en-US" sz="1800" kern="1200" dirty="0">
              <a:latin typeface="Calibri"/>
              <a:ea typeface="+mn-ea"/>
              <a:cs typeface="+mn-cs"/>
            </a:rPr>
            <a:t>Urban Development Authorities</a:t>
          </a:r>
        </a:p>
        <a:p>
          <a:pPr marL="171450" lvl="1" indent="-171450" algn="l" defTabSz="800100">
            <a:lnSpc>
              <a:spcPct val="90000"/>
            </a:lnSpc>
            <a:spcBef>
              <a:spcPct val="0"/>
            </a:spcBef>
            <a:spcAft>
              <a:spcPct val="15000"/>
            </a:spcAft>
            <a:buChar char="•"/>
          </a:pPr>
          <a:r>
            <a:rPr lang="en-US" sz="1800" kern="1200">
              <a:latin typeface="Calibri"/>
              <a:ea typeface="+mn-ea"/>
              <a:cs typeface="+mn-cs"/>
            </a:rPr>
            <a:t>Transportation Service Providers – Air / Metro / Road</a:t>
          </a:r>
          <a:endParaRPr lang="en-US" sz="1800" kern="1200" dirty="0">
            <a:latin typeface="Calibri"/>
            <a:ea typeface="+mn-ea"/>
            <a:cs typeface="+mn-cs"/>
          </a:endParaRPr>
        </a:p>
      </dsp:txBody>
      <dsp:txXfrm>
        <a:off x="3405995" y="897662"/>
        <a:ext cx="2027940" cy="4459873"/>
      </dsp:txXfrm>
    </dsp:sp>
    <dsp:sp modelId="{7F211806-9BB4-49B6-8830-920553D09E40}">
      <dsp:nvSpPr>
        <dsp:cNvPr id="0" name=""/>
        <dsp:cNvSpPr/>
      </dsp:nvSpPr>
      <dsp:spPr>
        <a:xfrm>
          <a:off x="2998864" y="360250"/>
          <a:ext cx="814260" cy="814260"/>
        </a:xfrm>
        <a:prstGeom prst="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4B14B81-F645-421E-96B4-CE4CD84BE982}">
      <dsp:nvSpPr>
        <dsp:cNvPr id="0" name=""/>
        <dsp:cNvSpPr/>
      </dsp:nvSpPr>
      <dsp:spPr>
        <a:xfrm rot="16200000">
          <a:off x="3920613" y="2861239"/>
          <a:ext cx="4459873" cy="40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9066" bIns="0" numCol="1" spcCol="1270" anchor="t" anchorCtr="0">
          <a:noAutofit/>
        </a:bodyPr>
        <a:lstStyle/>
        <a:p>
          <a:pPr marL="0" lvl="0" indent="0" algn="r" defTabSz="1155700">
            <a:lnSpc>
              <a:spcPct val="90000"/>
            </a:lnSpc>
            <a:spcBef>
              <a:spcPct val="0"/>
            </a:spcBef>
            <a:spcAft>
              <a:spcPct val="35000"/>
            </a:spcAft>
            <a:buNone/>
          </a:pPr>
          <a:r>
            <a:rPr lang="en-US" sz="2600" b="1" kern="1200" dirty="0">
              <a:solidFill>
                <a:schemeClr val="accent4">
                  <a:lumMod val="75000"/>
                </a:schemeClr>
              </a:solidFill>
              <a:latin typeface="Calibri"/>
              <a:ea typeface="+mn-ea"/>
              <a:cs typeface="+mn-cs"/>
            </a:rPr>
            <a:t>Corporate Advisory  </a:t>
          </a:r>
        </a:p>
      </dsp:txBody>
      <dsp:txXfrm>
        <a:off x="3920613" y="2861239"/>
        <a:ext cx="4459873" cy="407130"/>
      </dsp:txXfrm>
    </dsp:sp>
    <dsp:sp modelId="{A15C8580-C799-4B2E-B9A8-3D06DD22908A}">
      <dsp:nvSpPr>
        <dsp:cNvPr id="0" name=""/>
        <dsp:cNvSpPr/>
      </dsp:nvSpPr>
      <dsp:spPr>
        <a:xfrm>
          <a:off x="6354115" y="897662"/>
          <a:ext cx="2027940" cy="445987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359066"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alibri"/>
              <a:ea typeface="+mn-ea"/>
              <a:cs typeface="+mn-cs"/>
            </a:rPr>
            <a:t>Retail and Consumer Markets</a:t>
          </a:r>
        </a:p>
        <a:p>
          <a:pPr marL="171450" lvl="1" indent="-171450" algn="l" defTabSz="800100">
            <a:lnSpc>
              <a:spcPct val="90000"/>
            </a:lnSpc>
            <a:spcBef>
              <a:spcPct val="0"/>
            </a:spcBef>
            <a:spcAft>
              <a:spcPct val="15000"/>
            </a:spcAft>
            <a:buChar char="•"/>
          </a:pPr>
          <a:r>
            <a:rPr lang="en-US" sz="1800" kern="1200">
              <a:latin typeface="Calibri"/>
              <a:ea typeface="+mn-ea"/>
              <a:cs typeface="+mn-cs"/>
            </a:rPr>
            <a:t>Automotive and Capital Goods</a:t>
          </a:r>
          <a:endParaRPr lang="en-US" sz="1800" kern="1200" dirty="0">
            <a:latin typeface="Calibri"/>
            <a:ea typeface="+mn-ea"/>
            <a:cs typeface="+mn-cs"/>
          </a:endParaRPr>
        </a:p>
        <a:p>
          <a:pPr marL="171450" lvl="1" indent="-171450" algn="l" defTabSz="800100">
            <a:lnSpc>
              <a:spcPct val="90000"/>
            </a:lnSpc>
            <a:spcBef>
              <a:spcPct val="0"/>
            </a:spcBef>
            <a:spcAft>
              <a:spcPct val="15000"/>
            </a:spcAft>
            <a:buChar char="•"/>
          </a:pPr>
          <a:r>
            <a:rPr lang="en-US" sz="1800" kern="1200" dirty="0">
              <a:latin typeface="Calibri"/>
              <a:ea typeface="+mn-ea"/>
              <a:cs typeface="+mn-cs"/>
            </a:rPr>
            <a:t>Telecom, Media and Technology</a:t>
          </a:r>
        </a:p>
        <a:p>
          <a:pPr marL="171450" lvl="1" indent="-171450" algn="l" defTabSz="800100">
            <a:lnSpc>
              <a:spcPct val="90000"/>
            </a:lnSpc>
            <a:spcBef>
              <a:spcPct val="0"/>
            </a:spcBef>
            <a:spcAft>
              <a:spcPct val="15000"/>
            </a:spcAft>
            <a:buChar char="•"/>
          </a:pPr>
          <a:r>
            <a:rPr lang="en-US" sz="1800" kern="1200">
              <a:latin typeface="Calibri"/>
              <a:ea typeface="+mn-ea"/>
              <a:cs typeface="+mn-cs"/>
            </a:rPr>
            <a:t>Metals and Mining</a:t>
          </a:r>
          <a:endParaRPr lang="en-US" sz="1800" kern="1200" dirty="0">
            <a:latin typeface="Calibri"/>
            <a:ea typeface="+mn-ea"/>
            <a:cs typeface="+mn-cs"/>
          </a:endParaRPr>
        </a:p>
        <a:p>
          <a:pPr marL="171450" lvl="1" indent="-171450" algn="l" defTabSz="800100">
            <a:lnSpc>
              <a:spcPct val="90000"/>
            </a:lnSpc>
            <a:spcBef>
              <a:spcPct val="0"/>
            </a:spcBef>
            <a:spcAft>
              <a:spcPct val="15000"/>
            </a:spcAft>
            <a:buChar char="•"/>
          </a:pPr>
          <a:r>
            <a:rPr lang="en-US" sz="1800" kern="1200">
              <a:latin typeface="Calibri"/>
              <a:ea typeface="+mn-ea"/>
              <a:cs typeface="+mn-cs"/>
            </a:rPr>
            <a:t>Healthcare</a:t>
          </a:r>
          <a:endParaRPr lang="en-US" sz="1800" kern="1200" dirty="0">
            <a:latin typeface="Calibri"/>
            <a:ea typeface="+mn-ea"/>
            <a:cs typeface="+mn-cs"/>
          </a:endParaRPr>
        </a:p>
        <a:p>
          <a:pPr marL="171450" lvl="1" indent="-171450" algn="l" defTabSz="800100">
            <a:lnSpc>
              <a:spcPct val="90000"/>
            </a:lnSpc>
            <a:spcBef>
              <a:spcPct val="0"/>
            </a:spcBef>
            <a:spcAft>
              <a:spcPct val="15000"/>
            </a:spcAft>
            <a:buChar char="•"/>
          </a:pPr>
          <a:r>
            <a:rPr lang="en-US" sz="1800" kern="1200" dirty="0">
              <a:latin typeface="Calibri"/>
              <a:ea typeface="+mn-ea"/>
              <a:cs typeface="+mn-cs"/>
            </a:rPr>
            <a:t>Education and Skills</a:t>
          </a:r>
        </a:p>
      </dsp:txBody>
      <dsp:txXfrm>
        <a:off x="6354115" y="897662"/>
        <a:ext cx="2027940" cy="4459873"/>
      </dsp:txXfrm>
    </dsp:sp>
    <dsp:sp modelId="{11FF6681-D48C-4A0C-B94B-8C2A65F49225}">
      <dsp:nvSpPr>
        <dsp:cNvPr id="0" name=""/>
        <dsp:cNvSpPr/>
      </dsp:nvSpPr>
      <dsp:spPr>
        <a:xfrm>
          <a:off x="5946985" y="360250"/>
          <a:ext cx="814260" cy="814260"/>
        </a:xfrm>
        <a:prstGeom prst="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26DDC-E032-4123-B630-CBDA30309CD0}">
      <dsp:nvSpPr>
        <dsp:cNvPr id="0" name=""/>
        <dsp:cNvSpPr/>
      </dsp:nvSpPr>
      <dsp:spPr>
        <a:xfrm rot="5400000">
          <a:off x="3832338" y="97521"/>
          <a:ext cx="1472503" cy="1281078"/>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Power Sale Strategy</a:t>
          </a:r>
          <a:endParaRPr lang="en-US" sz="1100" kern="1200" dirty="0">
            <a:latin typeface="Arial" panose="020B0604020202020204" pitchFamily="34" charset="0"/>
            <a:cs typeface="Arial" panose="020B0604020202020204" pitchFamily="34" charset="0"/>
          </a:endParaRPr>
        </a:p>
      </dsp:txBody>
      <dsp:txXfrm rot="-5400000">
        <a:off x="4127685" y="231274"/>
        <a:ext cx="881808" cy="1013573"/>
      </dsp:txXfrm>
    </dsp:sp>
    <dsp:sp modelId="{6C89AF77-78CC-4A2C-BD73-68E135919958}">
      <dsp:nvSpPr>
        <dsp:cNvPr id="0" name=""/>
        <dsp:cNvSpPr/>
      </dsp:nvSpPr>
      <dsp:spPr>
        <a:xfrm>
          <a:off x="6041757" y="1622976"/>
          <a:ext cx="1643314" cy="883502"/>
        </a:xfrm>
        <a:prstGeom prst="rect">
          <a:avLst/>
        </a:prstGeom>
        <a:noFill/>
        <a:ln>
          <a:noFill/>
        </a:ln>
        <a:effectLst/>
      </dsp:spPr>
      <dsp:style>
        <a:lnRef idx="0">
          <a:scrgbClr r="0" g="0" b="0"/>
        </a:lnRef>
        <a:fillRef idx="0">
          <a:scrgbClr r="0" g="0" b="0"/>
        </a:fillRef>
        <a:effectRef idx="0">
          <a:scrgbClr r="0" g="0" b="0"/>
        </a:effectRef>
        <a:fontRef idx="minor"/>
      </dsp:style>
    </dsp:sp>
    <dsp:sp modelId="{02132D3F-0D5D-493D-AAD5-4C2C410A5E13}">
      <dsp:nvSpPr>
        <dsp:cNvPr id="0" name=""/>
        <dsp:cNvSpPr/>
      </dsp:nvSpPr>
      <dsp:spPr>
        <a:xfrm rot="5400000">
          <a:off x="2448773" y="97521"/>
          <a:ext cx="1472503" cy="1281078"/>
        </a:xfrm>
        <a:prstGeom prst="hexagon">
          <a:avLst>
            <a:gd name="adj" fmla="val 2500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Arial" panose="020B0604020202020204" pitchFamily="34" charset="0"/>
            <a:cs typeface="Arial" panose="020B0604020202020204" pitchFamily="34" charset="0"/>
          </a:endParaRPr>
        </a:p>
      </dsp:txBody>
      <dsp:txXfrm rot="-5400000">
        <a:off x="2744120" y="231274"/>
        <a:ext cx="881808" cy="1013573"/>
      </dsp:txXfrm>
    </dsp:sp>
    <dsp:sp modelId="{BE23C42D-8602-4DB0-BB4A-B0EB1171520E}">
      <dsp:nvSpPr>
        <dsp:cNvPr id="0" name=""/>
        <dsp:cNvSpPr/>
      </dsp:nvSpPr>
      <dsp:spPr>
        <a:xfrm rot="5400000">
          <a:off x="3137905" y="1347382"/>
          <a:ext cx="1472503" cy="1281078"/>
        </a:xfrm>
        <a:prstGeom prst="hexagon">
          <a:avLst>
            <a:gd name="adj" fmla="val 2500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Demand Forecast</a:t>
          </a:r>
        </a:p>
      </dsp:txBody>
      <dsp:txXfrm rot="-5400000">
        <a:off x="3433252" y="1481135"/>
        <a:ext cx="881808" cy="1013573"/>
      </dsp:txXfrm>
    </dsp:sp>
    <dsp:sp modelId="{F6E038DA-55B8-4BF0-A585-5D648ECCD759}">
      <dsp:nvSpPr>
        <dsp:cNvPr id="0" name=""/>
        <dsp:cNvSpPr/>
      </dsp:nvSpPr>
      <dsp:spPr>
        <a:xfrm>
          <a:off x="1590304" y="1546170"/>
          <a:ext cx="1590304" cy="88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Tariff Setting</a:t>
          </a:r>
        </a:p>
      </dsp:txBody>
      <dsp:txXfrm>
        <a:off x="1590304" y="1546170"/>
        <a:ext cx="1590304" cy="883502"/>
      </dsp:txXfrm>
    </dsp:sp>
    <dsp:sp modelId="{4D454785-7915-4DA3-B516-7119B6905076}">
      <dsp:nvSpPr>
        <dsp:cNvPr id="0" name=""/>
        <dsp:cNvSpPr/>
      </dsp:nvSpPr>
      <dsp:spPr>
        <a:xfrm rot="5400000">
          <a:off x="4521470" y="1347382"/>
          <a:ext cx="1472503" cy="1281078"/>
        </a:xfrm>
        <a:prstGeom prst="hexagon">
          <a:avLst>
            <a:gd name="adj" fmla="val 2500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latin typeface="Arial" panose="020B0604020202020204" pitchFamily="34" charset="0"/>
            <a:cs typeface="Arial" panose="020B0604020202020204" pitchFamily="34" charset="0"/>
          </a:endParaRPr>
        </a:p>
      </dsp:txBody>
      <dsp:txXfrm rot="-5400000">
        <a:off x="4816817" y="1481135"/>
        <a:ext cx="881808" cy="1013573"/>
      </dsp:txXfrm>
    </dsp:sp>
    <dsp:sp modelId="{C025AA36-3480-4E65-A1AD-2ADD53838E31}">
      <dsp:nvSpPr>
        <dsp:cNvPr id="0" name=""/>
        <dsp:cNvSpPr/>
      </dsp:nvSpPr>
      <dsp:spPr>
        <a:xfrm rot="5400000">
          <a:off x="3832338" y="2597243"/>
          <a:ext cx="1472503" cy="1281078"/>
        </a:xfrm>
        <a:prstGeom prst="hexagon">
          <a:avLst>
            <a:gd name="adj" fmla="val 25000"/>
            <a:gd name="vf" fmla="val 1154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Project Appraisal</a:t>
          </a:r>
        </a:p>
      </dsp:txBody>
      <dsp:txXfrm rot="-5400000">
        <a:off x="4127685" y="2730996"/>
        <a:ext cx="881808" cy="1013573"/>
      </dsp:txXfrm>
    </dsp:sp>
    <dsp:sp modelId="{B74D6236-15F2-4BAB-A6E3-AE2CFE2D3217}">
      <dsp:nvSpPr>
        <dsp:cNvPr id="0" name=""/>
        <dsp:cNvSpPr/>
      </dsp:nvSpPr>
      <dsp:spPr>
        <a:xfrm>
          <a:off x="5248003" y="2796031"/>
          <a:ext cx="1643314" cy="88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endParaRPr lang="en-GB" sz="1100" kern="1200" dirty="0">
            <a:latin typeface="Arial" panose="020B0604020202020204" pitchFamily="34" charset="0"/>
            <a:cs typeface="Arial" panose="020B0604020202020204" pitchFamily="34" charset="0"/>
          </a:endParaRPr>
        </a:p>
      </dsp:txBody>
      <dsp:txXfrm>
        <a:off x="5248003" y="2796031"/>
        <a:ext cx="1643314" cy="883502"/>
      </dsp:txXfrm>
    </dsp:sp>
    <dsp:sp modelId="{C2B53041-F1B7-4234-AF9D-BADF415AA800}">
      <dsp:nvSpPr>
        <dsp:cNvPr id="0" name=""/>
        <dsp:cNvSpPr/>
      </dsp:nvSpPr>
      <dsp:spPr>
        <a:xfrm rot="5400000">
          <a:off x="5903175" y="1346454"/>
          <a:ext cx="1472503" cy="1281078"/>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Arial" panose="020B0604020202020204" pitchFamily="34" charset="0"/>
              <a:ea typeface="+mn-ea"/>
              <a:cs typeface="Arial" panose="020B0604020202020204" pitchFamily="34" charset="0"/>
            </a:rPr>
            <a:t>Power Procurement Strategy</a:t>
          </a:r>
          <a:endParaRPr lang="en-GB" sz="1100" kern="1200" dirty="0">
            <a:latin typeface="Arial" panose="020B0604020202020204" pitchFamily="34" charset="0"/>
            <a:cs typeface="Arial" panose="020B0604020202020204" pitchFamily="34" charset="0"/>
          </a:endParaRPr>
        </a:p>
      </dsp:txBody>
      <dsp:txXfrm rot="-5400000">
        <a:off x="6198522" y="1480207"/>
        <a:ext cx="881808" cy="1013573"/>
      </dsp:txXfrm>
    </dsp:sp>
    <dsp:sp modelId="{4B4685E6-7707-4923-9DC7-C3145AE4A297}">
      <dsp:nvSpPr>
        <dsp:cNvPr id="0" name=""/>
        <dsp:cNvSpPr/>
      </dsp:nvSpPr>
      <dsp:spPr>
        <a:xfrm rot="5400000">
          <a:off x="3137905" y="3847104"/>
          <a:ext cx="1472503" cy="1281078"/>
        </a:xfrm>
        <a:prstGeom prst="hexagon">
          <a:avLst>
            <a:gd name="adj" fmla="val 2500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Off take Risk Assessment</a:t>
          </a:r>
        </a:p>
      </dsp:txBody>
      <dsp:txXfrm rot="-5400000">
        <a:off x="3433252" y="3980857"/>
        <a:ext cx="881808" cy="1013573"/>
      </dsp:txXfrm>
    </dsp:sp>
    <dsp:sp modelId="{AE323F07-FE67-4B20-ACB5-73CE16895BB1}">
      <dsp:nvSpPr>
        <dsp:cNvPr id="0" name=""/>
        <dsp:cNvSpPr/>
      </dsp:nvSpPr>
      <dsp:spPr>
        <a:xfrm>
          <a:off x="1907275" y="4045892"/>
          <a:ext cx="1168221" cy="88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Market Entry Strategy</a:t>
          </a:r>
        </a:p>
      </dsp:txBody>
      <dsp:txXfrm>
        <a:off x="1907275" y="4045892"/>
        <a:ext cx="1168221" cy="883502"/>
      </dsp:txXfrm>
    </dsp:sp>
    <dsp:sp modelId="{F2F13E34-7CA2-47FB-846F-87F63751D592}">
      <dsp:nvSpPr>
        <dsp:cNvPr id="0" name=""/>
        <dsp:cNvSpPr/>
      </dsp:nvSpPr>
      <dsp:spPr>
        <a:xfrm rot="5400000">
          <a:off x="5205681" y="95712"/>
          <a:ext cx="1472503" cy="1281078"/>
        </a:xfrm>
        <a:prstGeom prst="hexagon">
          <a:avLst>
            <a:gd name="adj" fmla="val 2500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latin typeface="Arial" panose="020B0604020202020204" pitchFamily="34" charset="0"/>
            <a:cs typeface="Arial" panose="020B0604020202020204" pitchFamily="34" charset="0"/>
          </a:endParaRPr>
        </a:p>
      </dsp:txBody>
      <dsp:txXfrm rot="-5400000">
        <a:off x="5501028" y="229465"/>
        <a:ext cx="881808" cy="1013573"/>
      </dsp:txXfrm>
    </dsp:sp>
    <dsp:sp modelId="{2F2B2EFA-D79F-475A-B9E1-E7DA1D78064C}">
      <dsp:nvSpPr>
        <dsp:cNvPr id="0" name=""/>
        <dsp:cNvSpPr/>
      </dsp:nvSpPr>
      <dsp:spPr>
        <a:xfrm rot="5400000">
          <a:off x="4568843" y="3866659"/>
          <a:ext cx="1472503" cy="1281078"/>
        </a:xfrm>
        <a:prstGeom prst="hexagon">
          <a:avLst>
            <a:gd name="adj" fmla="val 2500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Business Plan</a:t>
          </a:r>
        </a:p>
      </dsp:txBody>
      <dsp:txXfrm rot="-5400000">
        <a:off x="4864190" y="4000412"/>
        <a:ext cx="881808" cy="1013573"/>
      </dsp:txXfrm>
    </dsp:sp>
    <dsp:sp modelId="{A8B3ABC4-B4CA-43EF-A0C3-EAC0FDE30A1E}">
      <dsp:nvSpPr>
        <dsp:cNvPr id="0" name=""/>
        <dsp:cNvSpPr/>
      </dsp:nvSpPr>
      <dsp:spPr>
        <a:xfrm>
          <a:off x="6677374" y="2750366"/>
          <a:ext cx="1483123" cy="88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Programme Monitoring</a:t>
          </a:r>
        </a:p>
      </dsp:txBody>
      <dsp:txXfrm>
        <a:off x="6677374" y="2750366"/>
        <a:ext cx="1483123" cy="883502"/>
      </dsp:txXfrm>
    </dsp:sp>
    <dsp:sp modelId="{DE5138ED-A006-4ADD-8E57-194F634DF59E}">
      <dsp:nvSpPr>
        <dsp:cNvPr id="0" name=""/>
        <dsp:cNvSpPr/>
      </dsp:nvSpPr>
      <dsp:spPr>
        <a:xfrm rot="5400000">
          <a:off x="5946040" y="3866659"/>
          <a:ext cx="1472503" cy="1281078"/>
        </a:xfrm>
        <a:prstGeom prst="hexagon">
          <a:avLst>
            <a:gd name="adj" fmla="val 25000"/>
            <a:gd name="vf" fmla="val 1154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latin typeface="Arial" panose="020B0604020202020204" pitchFamily="34" charset="0"/>
            <a:cs typeface="Arial" panose="020B0604020202020204" pitchFamily="34" charset="0"/>
          </a:endParaRPr>
        </a:p>
      </dsp:txBody>
      <dsp:txXfrm rot="-5400000">
        <a:off x="6241387" y="4000412"/>
        <a:ext cx="881808" cy="1013573"/>
      </dsp:txXfrm>
    </dsp:sp>
    <dsp:sp modelId="{9C913DE8-363A-4026-8C8C-144926E0BDFE}">
      <dsp:nvSpPr>
        <dsp:cNvPr id="0" name=""/>
        <dsp:cNvSpPr/>
      </dsp:nvSpPr>
      <dsp:spPr>
        <a:xfrm rot="5400000">
          <a:off x="2480494" y="2628666"/>
          <a:ext cx="1472503" cy="1281078"/>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Transaction Due Diligence</a:t>
          </a:r>
        </a:p>
      </dsp:txBody>
      <dsp:txXfrm rot="-5400000">
        <a:off x="2775841" y="2762419"/>
        <a:ext cx="881808" cy="1013573"/>
      </dsp:txXfrm>
    </dsp:sp>
    <dsp:sp modelId="{B31FB608-9DDB-48EC-BCFB-37662D3559B3}">
      <dsp:nvSpPr>
        <dsp:cNvPr id="0" name=""/>
        <dsp:cNvSpPr/>
      </dsp:nvSpPr>
      <dsp:spPr>
        <a:xfrm>
          <a:off x="1590304" y="6545615"/>
          <a:ext cx="1590304" cy="883502"/>
        </a:xfrm>
        <a:prstGeom prst="rect">
          <a:avLst/>
        </a:prstGeom>
        <a:noFill/>
        <a:ln>
          <a:noFill/>
        </a:ln>
        <a:effectLst/>
      </dsp:spPr>
      <dsp:style>
        <a:lnRef idx="0">
          <a:scrgbClr r="0" g="0" b="0"/>
        </a:lnRef>
        <a:fillRef idx="0">
          <a:scrgbClr r="0" g="0" b="0"/>
        </a:fillRef>
        <a:effectRef idx="0">
          <a:scrgbClr r="0" g="0" b="0"/>
        </a:effectRef>
        <a:fontRef idx="minor"/>
      </dsp:style>
    </dsp:sp>
    <dsp:sp modelId="{A773718A-3B83-4B09-922F-6CB5706DAEDB}">
      <dsp:nvSpPr>
        <dsp:cNvPr id="0" name=""/>
        <dsp:cNvSpPr/>
      </dsp:nvSpPr>
      <dsp:spPr>
        <a:xfrm rot="5400000">
          <a:off x="5230444" y="2571901"/>
          <a:ext cx="1472503" cy="1281078"/>
        </a:xfrm>
        <a:prstGeom prst="hexagon">
          <a:avLst>
            <a:gd name="adj" fmla="val 2500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ea typeface="+mn-ea"/>
              <a:cs typeface="Arial" panose="020B0604020202020204" pitchFamily="34" charset="0"/>
            </a:rPr>
            <a:t>Bid Process Management</a:t>
          </a:r>
          <a:endParaRPr lang="en-GB" sz="1100" kern="1200" dirty="0">
            <a:latin typeface="Arial" panose="020B0604020202020204" pitchFamily="34" charset="0"/>
            <a:cs typeface="Arial" panose="020B0604020202020204" pitchFamily="34" charset="0"/>
          </a:endParaRPr>
        </a:p>
      </dsp:txBody>
      <dsp:txXfrm rot="-5400000">
        <a:off x="5525791" y="2705654"/>
        <a:ext cx="881808" cy="1013573"/>
      </dsp:txXfrm>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0.34364</cdr:x>
      <cdr:y>0</cdr:y>
    </cdr:from>
    <cdr:to>
      <cdr:x>0.90012</cdr:x>
      <cdr:y>0.08947</cdr:y>
    </cdr:to>
    <cdr:sp macro="" textlink="">
      <cdr:nvSpPr>
        <cdr:cNvPr id="2" name="Rectangle 1"/>
        <cdr:cNvSpPr/>
      </cdr:nvSpPr>
      <cdr:spPr>
        <a:xfrm xmlns:a="http://schemas.openxmlformats.org/drawingml/2006/main">
          <a:off x="1518744" y="-23648"/>
          <a:ext cx="2459421" cy="22071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b="1" dirty="0">
              <a:solidFill>
                <a:schemeClr val="tx1"/>
              </a:solidFill>
              <a:latin typeface="Arial" pitchFamily="34" charset="0"/>
              <a:cs typeface="Arial" pitchFamily="34" charset="0"/>
            </a:rPr>
            <a:t>Source -wise Installed Capacity</a:t>
          </a:r>
        </a:p>
      </cdr:txBody>
    </cdr:sp>
  </cdr:relSizeAnchor>
</c:userShapes>
</file>

<file path=ppt/drawings/drawing2.xml><?xml version="1.0" encoding="utf-8"?>
<c:userShapes xmlns:c="http://schemas.openxmlformats.org/drawingml/2006/chart">
  <cdr:relSizeAnchor xmlns:cdr="http://schemas.openxmlformats.org/drawingml/2006/chartDrawing">
    <cdr:from>
      <cdr:x>0.2563</cdr:x>
      <cdr:y>0.00444</cdr:y>
    </cdr:from>
    <cdr:to>
      <cdr:x>0.69789</cdr:x>
      <cdr:y>0.12428</cdr:y>
    </cdr:to>
    <cdr:sp macro="" textlink="">
      <cdr:nvSpPr>
        <cdr:cNvPr id="2" name="Rectangle 1"/>
        <cdr:cNvSpPr/>
      </cdr:nvSpPr>
      <cdr:spPr>
        <a:xfrm xmlns:a="http://schemas.openxmlformats.org/drawingml/2006/main">
          <a:off x="1308538" y="10509"/>
          <a:ext cx="2254469" cy="28378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b="1" dirty="0">
              <a:solidFill>
                <a:schemeClr val="tx1"/>
              </a:solidFill>
              <a:latin typeface="Arial" pitchFamily="34" charset="0"/>
              <a:cs typeface="Arial" pitchFamily="34" charset="0"/>
            </a:rPr>
            <a:t>Growth in Installed Capacity</a:t>
          </a:r>
        </a:p>
      </cdr:txBody>
    </cdr:sp>
  </cdr:relSizeAnchor>
</c:userShapes>
</file>

<file path=ppt/drawings/drawing3.xml><?xml version="1.0" encoding="utf-8"?>
<c:userShapes xmlns:c="http://schemas.openxmlformats.org/drawingml/2006/chart">
  <cdr:relSizeAnchor xmlns:cdr="http://schemas.openxmlformats.org/drawingml/2006/chartDrawing">
    <cdr:from>
      <cdr:x>0.17666</cdr:x>
      <cdr:y>0.01142</cdr:y>
    </cdr:from>
    <cdr:to>
      <cdr:x>0.77244</cdr:x>
      <cdr:y>0.11531</cdr:y>
    </cdr:to>
    <cdr:sp macro="" textlink="">
      <cdr:nvSpPr>
        <cdr:cNvPr id="2" name="Rectangle 1"/>
        <cdr:cNvSpPr/>
      </cdr:nvSpPr>
      <cdr:spPr>
        <a:xfrm xmlns:a="http://schemas.openxmlformats.org/drawingml/2006/main">
          <a:off x="868944" y="32794"/>
          <a:ext cx="2930546" cy="29828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b="1" dirty="0">
              <a:solidFill>
                <a:schemeClr val="tx1"/>
              </a:solidFill>
              <a:latin typeface="Arial" pitchFamily="34" charset="0"/>
              <a:cs typeface="Arial" pitchFamily="34" charset="0"/>
            </a:rPr>
            <a:t>Growth in Power Demand  and Supply</a:t>
          </a:r>
        </a:p>
      </cdr:txBody>
    </cdr:sp>
  </cdr:relSizeAnchor>
</c:userShapes>
</file>

<file path=ppt/drawings/drawing4.xml><?xml version="1.0" encoding="utf-8"?>
<c:userShapes xmlns:c="http://schemas.openxmlformats.org/drawingml/2006/chart">
  <cdr:relSizeAnchor xmlns:cdr="http://schemas.openxmlformats.org/drawingml/2006/chartDrawing">
    <cdr:from>
      <cdr:x>0.06294</cdr:x>
      <cdr:y>0.03425</cdr:y>
    </cdr:from>
    <cdr:to>
      <cdr:x>0.1726</cdr:x>
      <cdr:y>0.15511</cdr:y>
    </cdr:to>
    <cdr:sp macro="" textlink="">
      <cdr:nvSpPr>
        <cdr:cNvPr id="2" name="TextBox 9"/>
        <cdr:cNvSpPr txBox="1"/>
      </cdr:nvSpPr>
      <cdr:spPr>
        <a:xfrm xmlns:a="http://schemas.openxmlformats.org/drawingml/2006/main">
          <a:off x="344384" y="59377"/>
          <a:ext cx="600075" cy="209550"/>
        </a:xfrm>
        <a:prstGeom xmlns:a="http://schemas.openxmlformats.org/drawingml/2006/main" prst="ellipse">
          <a:avLst/>
        </a:prstGeom>
        <a:solidFill xmlns:a="http://schemas.openxmlformats.org/drawingml/2006/main">
          <a:sysClr val="window" lastClr="FFFFFF"/>
        </a:solidFill>
        <a:ln xmlns:a="http://schemas.openxmlformats.org/drawingml/2006/main" w="25400" cap="flat" cmpd="sng" algn="ctr">
          <a:solidFill>
            <a:srgbClr val="C0504D"/>
          </a:solidFill>
          <a:prstDash val="dash"/>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lIns="0" tIns="0" rIns="0" bIns="0" rtlCol="0" anchor="ctr" anchorCtr="0"/>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n-US" sz="1000" dirty="0"/>
            <a:t>30-35%</a:t>
          </a:r>
        </a:p>
      </cdr:txBody>
    </cdr:sp>
  </cdr:relSizeAnchor>
  <cdr:relSizeAnchor xmlns:cdr="http://schemas.openxmlformats.org/drawingml/2006/chartDrawing">
    <cdr:from>
      <cdr:x>0.26042</cdr:x>
      <cdr:y>0.20548</cdr:y>
    </cdr:from>
    <cdr:to>
      <cdr:x>0.37008</cdr:x>
      <cdr:y>0.32634</cdr:y>
    </cdr:to>
    <cdr:sp macro="" textlink="">
      <cdr:nvSpPr>
        <cdr:cNvPr id="3" name="TextBox 10"/>
        <cdr:cNvSpPr txBox="1"/>
      </cdr:nvSpPr>
      <cdr:spPr>
        <a:xfrm xmlns:a="http://schemas.openxmlformats.org/drawingml/2006/main">
          <a:off x="1425039" y="356260"/>
          <a:ext cx="600075" cy="209550"/>
        </a:xfrm>
        <a:prstGeom xmlns:a="http://schemas.openxmlformats.org/drawingml/2006/main" prst="ellipse">
          <a:avLst/>
        </a:prstGeom>
        <a:solidFill xmlns:a="http://schemas.openxmlformats.org/drawingml/2006/main">
          <a:sysClr val="window" lastClr="FFFFFF"/>
        </a:solidFill>
        <a:ln xmlns:a="http://schemas.openxmlformats.org/drawingml/2006/main" w="25400" cap="flat" cmpd="sng" algn="ctr">
          <a:solidFill>
            <a:srgbClr val="C0504D"/>
          </a:solidFill>
          <a:prstDash val="dash"/>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lIns="0" tIns="0" rIns="0" bIns="0" rtlCol="0" anchor="ctr" anchorCtr="0"/>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n-US" sz="1000"/>
            <a:t>20-25%</a:t>
          </a:r>
        </a:p>
      </cdr:txBody>
    </cdr:sp>
  </cdr:relSizeAnchor>
  <cdr:relSizeAnchor xmlns:cdr="http://schemas.openxmlformats.org/drawingml/2006/chartDrawing">
    <cdr:from>
      <cdr:x>0.44489</cdr:x>
      <cdr:y>0.21233</cdr:y>
    </cdr:from>
    <cdr:to>
      <cdr:x>0.55455</cdr:x>
      <cdr:y>0.33319</cdr:y>
    </cdr:to>
    <cdr:sp macro="" textlink="">
      <cdr:nvSpPr>
        <cdr:cNvPr id="4" name="TextBox 11"/>
        <cdr:cNvSpPr txBox="1"/>
      </cdr:nvSpPr>
      <cdr:spPr>
        <a:xfrm xmlns:a="http://schemas.openxmlformats.org/drawingml/2006/main">
          <a:off x="2434441" y="368135"/>
          <a:ext cx="600075" cy="209550"/>
        </a:xfrm>
        <a:prstGeom xmlns:a="http://schemas.openxmlformats.org/drawingml/2006/main" prst="ellipse">
          <a:avLst/>
        </a:prstGeom>
        <a:solidFill xmlns:a="http://schemas.openxmlformats.org/drawingml/2006/main">
          <a:sysClr val="window" lastClr="FFFFFF"/>
        </a:solidFill>
        <a:ln xmlns:a="http://schemas.openxmlformats.org/drawingml/2006/main" w="25400" cap="flat" cmpd="sng" algn="ctr">
          <a:solidFill>
            <a:srgbClr val="C0504D"/>
          </a:solidFill>
          <a:prstDash val="dash"/>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lIns="0" tIns="0" rIns="0" bIns="0" rtlCol="0" anchor="ctr" anchorCtr="0"/>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n-US" sz="1000"/>
            <a:t>20-25%</a:t>
          </a:r>
        </a:p>
      </cdr:txBody>
    </cdr:sp>
  </cdr:relSizeAnchor>
  <cdr:relSizeAnchor xmlns:cdr="http://schemas.openxmlformats.org/drawingml/2006/chartDrawing">
    <cdr:from>
      <cdr:x>0.63803</cdr:x>
      <cdr:y>0.29452</cdr:y>
    </cdr:from>
    <cdr:to>
      <cdr:x>0.74769</cdr:x>
      <cdr:y>0.41538</cdr:y>
    </cdr:to>
    <cdr:sp macro="" textlink="">
      <cdr:nvSpPr>
        <cdr:cNvPr id="5" name="TextBox 12"/>
        <cdr:cNvSpPr txBox="1"/>
      </cdr:nvSpPr>
      <cdr:spPr>
        <a:xfrm xmlns:a="http://schemas.openxmlformats.org/drawingml/2006/main">
          <a:off x="3491346" y="510639"/>
          <a:ext cx="600075" cy="209550"/>
        </a:xfrm>
        <a:prstGeom xmlns:a="http://schemas.openxmlformats.org/drawingml/2006/main" prst="ellipse">
          <a:avLst/>
        </a:prstGeom>
        <a:solidFill xmlns:a="http://schemas.openxmlformats.org/drawingml/2006/main">
          <a:sysClr val="window" lastClr="FFFFFF"/>
        </a:solidFill>
        <a:ln xmlns:a="http://schemas.openxmlformats.org/drawingml/2006/main" w="25400" cap="flat" cmpd="sng" algn="ctr">
          <a:solidFill>
            <a:srgbClr val="C0504D"/>
          </a:solidFill>
          <a:prstDash val="dash"/>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lIns="0" tIns="0" rIns="0" bIns="0" rtlCol="0" anchor="ctr" anchorCtr="0"/>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n-US" sz="1000"/>
            <a:t>15-20%</a:t>
          </a:r>
        </a:p>
      </cdr:txBody>
    </cdr:sp>
  </cdr:relSizeAnchor>
  <cdr:relSizeAnchor xmlns:cdr="http://schemas.openxmlformats.org/drawingml/2006/chartDrawing">
    <cdr:from>
      <cdr:x>0.82033</cdr:x>
      <cdr:y>0.33562</cdr:y>
    </cdr:from>
    <cdr:to>
      <cdr:x>0.92999</cdr:x>
      <cdr:y>0.45648</cdr:y>
    </cdr:to>
    <cdr:sp macro="" textlink="">
      <cdr:nvSpPr>
        <cdr:cNvPr id="6" name="TextBox 12"/>
        <cdr:cNvSpPr txBox="1"/>
      </cdr:nvSpPr>
      <cdr:spPr>
        <a:xfrm xmlns:a="http://schemas.openxmlformats.org/drawingml/2006/main">
          <a:off x="4488873" y="581891"/>
          <a:ext cx="600075" cy="209550"/>
        </a:xfrm>
        <a:prstGeom xmlns:a="http://schemas.openxmlformats.org/drawingml/2006/main" prst="ellipse">
          <a:avLst/>
        </a:prstGeom>
        <a:solidFill xmlns:a="http://schemas.openxmlformats.org/drawingml/2006/main">
          <a:sysClr val="window" lastClr="FFFFFF"/>
        </a:solidFill>
        <a:ln xmlns:a="http://schemas.openxmlformats.org/drawingml/2006/main" w="25400" cap="flat" cmpd="sng" algn="ctr">
          <a:solidFill>
            <a:srgbClr val="C0504D"/>
          </a:solidFill>
          <a:prstDash val="dash"/>
        </a:ln>
        <a:effectLst xmlns:a="http://schemas.openxmlformats.org/drawingml/2006/mai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lIns="0" tIns="0" rIns="0" bIns="0" rtlCol="0" anchor="ctr" anchorCtr="0"/>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n-US" sz="1000"/>
            <a:t>15-18%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64F3356C-089C-4806-ABAC-BEC3A858810C}" type="datetimeFigureOut">
              <a:rPr lang="en-US" smtClean="0"/>
              <a:pPr/>
              <a:t>11/21/2017</a:t>
            </a:fld>
            <a:endParaRPr lang="en-US" dirty="0"/>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r>
              <a:rPr lang="en-US"/>
              <a:t>© IMaCS 2016</a:t>
            </a:r>
            <a:endParaRPr lang="en-US" dirty="0"/>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20F60F27-46E4-490F-BA29-076FC40FBBCD}" type="slidenum">
              <a:rPr lang="en-US" smtClean="0"/>
              <a:pPr/>
              <a:t>‹#›</a:t>
            </a:fld>
            <a:endParaRPr lang="en-US" dirty="0"/>
          </a:p>
        </p:txBody>
      </p:sp>
    </p:spTree>
    <p:extLst>
      <p:ext uri="{BB962C8B-B14F-4D97-AF65-F5344CB8AC3E}">
        <p14:creationId xmlns:p14="http://schemas.microsoft.com/office/powerpoint/2010/main" val="5657848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E33C0BB1-21A9-41A0-B438-2D22C989C1CB}" type="datetimeFigureOut">
              <a:rPr lang="en-US" smtClean="0"/>
              <a:pPr/>
              <a:t>11/21/2017</a:t>
            </a:fld>
            <a:endParaRPr lang="en-US"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r>
              <a:rPr lang="en-US"/>
              <a:t>© IMaCS 2016</a:t>
            </a:r>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F771449-E8DD-4CC7-87B4-D9E5D3126415}" type="slidenum">
              <a:rPr lang="en-US" smtClean="0"/>
              <a:pPr/>
              <a:t>‹#›</a:t>
            </a:fld>
            <a:endParaRPr lang="en-US" dirty="0"/>
          </a:p>
        </p:txBody>
      </p:sp>
    </p:spTree>
    <p:extLst>
      <p:ext uri="{BB962C8B-B14F-4D97-AF65-F5344CB8AC3E}">
        <p14:creationId xmlns:p14="http://schemas.microsoft.com/office/powerpoint/2010/main" val="21551483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71449-E8DD-4CC7-87B4-D9E5D3126415}" type="slidenum">
              <a:rPr lang="en-US" smtClean="0"/>
              <a:pPr/>
              <a:t>1</a:t>
            </a:fld>
            <a:endParaRPr lang="en-US" dirty="0"/>
          </a:p>
        </p:txBody>
      </p:sp>
      <p:sp>
        <p:nvSpPr>
          <p:cNvPr id="5" name="Footer Placeholder 4"/>
          <p:cNvSpPr>
            <a:spLocks noGrp="1"/>
          </p:cNvSpPr>
          <p:nvPr>
            <p:ph type="ftr" sz="quarter" idx="11"/>
          </p:nvPr>
        </p:nvSpPr>
        <p:spPr/>
        <p:txBody>
          <a:bodyPr/>
          <a:lstStyle/>
          <a:p>
            <a:r>
              <a:rPr lang="en-US"/>
              <a:t>© IMaCS 2016</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a:t>Demand</a:t>
            </a:r>
            <a:r>
              <a:rPr lang="en-IN" baseline="0" dirty="0"/>
              <a:t> is almost being met fully. FY 17 – deficit was very small (0.7% on energy side and 1.6% on peak side); FY 18 expected to be a surplus in both peak and energy side.</a:t>
            </a:r>
          </a:p>
          <a:p>
            <a:pPr marL="171450" indent="-171450">
              <a:buFont typeface="Arial" panose="020B0604020202020204" pitchFamily="34" charset="0"/>
              <a:buChar char="•"/>
            </a:pPr>
            <a:r>
              <a:rPr lang="en-IN" dirty="0"/>
              <a:t>Installed capacity additions</a:t>
            </a:r>
            <a:r>
              <a:rPr lang="en-IN" baseline="0" dirty="0"/>
              <a:t> are coming down – while renewable energy plants are getting added, thermal have slowed down drastically because of earlier delays in getting approvals. Hydro has completely stalled. No new thermal projects are being planned after 2022</a:t>
            </a:r>
          </a:p>
          <a:p>
            <a:pPr marL="171450" indent="-171450">
              <a:buFont typeface="Arial" panose="020B0604020202020204" pitchFamily="34" charset="0"/>
              <a:buChar char="•"/>
            </a:pPr>
            <a:r>
              <a:rPr lang="en-IN" baseline="0" dirty="0"/>
              <a:t>As on 31.10.2017 – installed capacity: Total: 331 GW, Renewable: 60 GW (Small Hydro: 4.3 GW, Wind: 32.7 GW, Solar: 14 GW, Others: 8.2 GW) Large Hydro: 44 GW</a:t>
            </a:r>
          </a:p>
          <a:p>
            <a:pPr marL="171450" indent="-171450">
              <a:buFont typeface="Arial" panose="020B0604020202020204" pitchFamily="34" charset="0"/>
              <a:buChar char="•"/>
            </a:pPr>
            <a:r>
              <a:rPr lang="en-US" dirty="0"/>
              <a:t>Eleventh Plan (2007–2012); Twelfth Plan (2012–2017)</a:t>
            </a:r>
            <a:endParaRPr lang="en-IN" dirty="0"/>
          </a:p>
        </p:txBody>
      </p:sp>
      <p:sp>
        <p:nvSpPr>
          <p:cNvPr id="4" name="Footer Placeholder 3"/>
          <p:cNvSpPr>
            <a:spLocks noGrp="1"/>
          </p:cNvSpPr>
          <p:nvPr>
            <p:ph type="ftr" sz="quarter" idx="10"/>
          </p:nvPr>
        </p:nvSpPr>
        <p:spPr/>
        <p:txBody>
          <a:bodyPr/>
          <a:lstStyle/>
          <a:p>
            <a:r>
              <a:rPr lang="en-US"/>
              <a:t>© IMaCS 2016</a:t>
            </a:r>
            <a:endParaRPr lang="en-US" dirty="0"/>
          </a:p>
        </p:txBody>
      </p:sp>
      <p:sp>
        <p:nvSpPr>
          <p:cNvPr id="5" name="Slide Number Placeholder 4"/>
          <p:cNvSpPr>
            <a:spLocks noGrp="1"/>
          </p:cNvSpPr>
          <p:nvPr>
            <p:ph type="sldNum" sz="quarter" idx="11"/>
          </p:nvPr>
        </p:nvSpPr>
        <p:spPr/>
        <p:txBody>
          <a:bodyPr/>
          <a:lstStyle/>
          <a:p>
            <a:fld id="{2F771449-E8DD-4CC7-87B4-D9E5D3126415}" type="slidenum">
              <a:rPr lang="en-US" smtClean="0"/>
              <a:pPr/>
              <a:t>6</a:t>
            </a:fld>
            <a:endParaRPr lang="en-US" dirty="0"/>
          </a:p>
        </p:txBody>
      </p:sp>
    </p:spTree>
    <p:extLst>
      <p:ext uri="{BB962C8B-B14F-4D97-AF65-F5344CB8AC3E}">
        <p14:creationId xmlns:p14="http://schemas.microsoft.com/office/powerpoint/2010/main" val="251060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Consumption</a:t>
            </a:r>
            <a:r>
              <a:rPr lang="en-IN" baseline="0" dirty="0"/>
              <a:t> is low, though rising. Slow economic activities can bring the growth down</a:t>
            </a:r>
            <a:endParaRPr lang="en-IN" dirty="0"/>
          </a:p>
        </p:txBody>
      </p:sp>
      <p:sp>
        <p:nvSpPr>
          <p:cNvPr id="4" name="Footer Placeholder 3"/>
          <p:cNvSpPr>
            <a:spLocks noGrp="1"/>
          </p:cNvSpPr>
          <p:nvPr>
            <p:ph type="ftr" sz="quarter" idx="10"/>
          </p:nvPr>
        </p:nvSpPr>
        <p:spPr/>
        <p:txBody>
          <a:bodyPr/>
          <a:lstStyle/>
          <a:p>
            <a:r>
              <a:rPr lang="en-US"/>
              <a:t>© IMaCS 2016</a:t>
            </a:r>
            <a:endParaRPr lang="en-US" dirty="0"/>
          </a:p>
        </p:txBody>
      </p:sp>
      <p:sp>
        <p:nvSpPr>
          <p:cNvPr id="5" name="Slide Number Placeholder 4"/>
          <p:cNvSpPr>
            <a:spLocks noGrp="1"/>
          </p:cNvSpPr>
          <p:nvPr>
            <p:ph type="sldNum" sz="quarter" idx="11"/>
          </p:nvPr>
        </p:nvSpPr>
        <p:spPr/>
        <p:txBody>
          <a:bodyPr/>
          <a:lstStyle/>
          <a:p>
            <a:fld id="{2F771449-E8DD-4CC7-87B4-D9E5D3126415}" type="slidenum">
              <a:rPr lang="en-US" smtClean="0"/>
              <a:pPr/>
              <a:t>7</a:t>
            </a:fld>
            <a:endParaRPr lang="en-US" dirty="0"/>
          </a:p>
        </p:txBody>
      </p:sp>
    </p:spTree>
    <p:extLst>
      <p:ext uri="{BB962C8B-B14F-4D97-AF65-F5344CB8AC3E}">
        <p14:creationId xmlns:p14="http://schemas.microsoft.com/office/powerpoint/2010/main" val="118249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effectLst/>
              </a:rPr>
              <a:t>Low PLF reasons: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dirty="0">
                <a:effectLst/>
              </a:rPr>
              <a:t>Earlier short term prices used to be high (because power was generally scarce).</a:t>
            </a:r>
            <a:r>
              <a:rPr lang="en-IN" baseline="0" dirty="0">
                <a:effectLst/>
              </a:rPr>
              <a:t> Many generators always used to keep a small capacity un-tied – to get upside from selling on short term. Now that power is generally available, short term prices have fallen and the un-tied capacity remains unutilised.</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dirty="0">
                <a:effectLst/>
              </a:rPr>
              <a:t>Muted demand – because</a:t>
            </a:r>
            <a:r>
              <a:rPr lang="en-IN" baseline="0" dirty="0">
                <a:effectLst/>
              </a:rPr>
              <a:t> of slow industrial growth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dirty="0">
                <a:effectLst/>
              </a:rPr>
              <a:t>Bunched capacity addition (near excess generation capacity</a:t>
            </a:r>
            <a:r>
              <a:rPr lang="en-IN" baseline="0" dirty="0">
                <a:effectLst/>
              </a:rPr>
              <a:t> issue)</a:t>
            </a:r>
            <a:endParaRPr lang="en-IN" dirty="0">
              <a:effectLs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dirty="0" err="1">
                <a:effectLst/>
              </a:rPr>
              <a:t>Discom’s</a:t>
            </a:r>
            <a:r>
              <a:rPr lang="en-IN" dirty="0">
                <a:effectLst/>
              </a:rPr>
              <a:t> poor</a:t>
            </a:r>
            <a:r>
              <a:rPr lang="en-IN" baseline="0" dirty="0">
                <a:effectLst/>
              </a:rPr>
              <a:t> health – not buying additional power to serve latent demand</a:t>
            </a:r>
            <a:endParaRPr lang="en-IN" dirty="0">
              <a:effectLst/>
            </a:endParaRP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baseline="0" dirty="0"/>
              <a:t>FY 17 – deficit was very small (0.7% on energy side and 1.6% on peak side);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dirty="0"/>
              <a:t>https://economictimes.indiatimes.com/industry/energy/power/india-sees-lowest-plant-load-factor-in-15-years-power-capacities-operating-at-65/articleshow/47463610.cms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dirty="0"/>
              <a:t>https://qz.com/956477/a-sluggish-economy-and-cheap-renewables-are-choking-indias-giant-coal-power-plants/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t>Grid management is needed to</a:t>
            </a:r>
            <a:r>
              <a:rPr lang="en-IN" baseline="0" dirty="0"/>
              <a:t> balance generation and consumption. Solar generates during day, wind generally more after evenings. Demand is more during evenings. Only Gas and Hydro can be ramped up/down based on demand. Thermal takes time and ramping also affects its efficiency (PLF)</a:t>
            </a:r>
            <a:endParaRPr lang="en-IN"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dirty="0"/>
          </a:p>
        </p:txBody>
      </p:sp>
      <p:sp>
        <p:nvSpPr>
          <p:cNvPr id="4" name="Footer Placeholder 3"/>
          <p:cNvSpPr>
            <a:spLocks noGrp="1"/>
          </p:cNvSpPr>
          <p:nvPr>
            <p:ph type="ftr" sz="quarter" idx="10"/>
          </p:nvPr>
        </p:nvSpPr>
        <p:spPr/>
        <p:txBody>
          <a:bodyPr/>
          <a:lstStyle/>
          <a:p>
            <a:r>
              <a:rPr lang="en-US"/>
              <a:t>© IMaCS 2016</a:t>
            </a:r>
            <a:endParaRPr lang="en-US" dirty="0"/>
          </a:p>
        </p:txBody>
      </p:sp>
      <p:sp>
        <p:nvSpPr>
          <p:cNvPr id="5" name="Slide Number Placeholder 4"/>
          <p:cNvSpPr>
            <a:spLocks noGrp="1"/>
          </p:cNvSpPr>
          <p:nvPr>
            <p:ph type="sldNum" sz="quarter" idx="11"/>
          </p:nvPr>
        </p:nvSpPr>
        <p:spPr/>
        <p:txBody>
          <a:bodyPr/>
          <a:lstStyle/>
          <a:p>
            <a:fld id="{2F771449-E8DD-4CC7-87B4-D9E5D3126415}" type="slidenum">
              <a:rPr lang="en-US" smtClean="0"/>
              <a:pPr/>
              <a:t>8</a:t>
            </a:fld>
            <a:endParaRPr lang="en-US" dirty="0"/>
          </a:p>
        </p:txBody>
      </p:sp>
    </p:spTree>
    <p:extLst>
      <p:ext uri="{BB962C8B-B14F-4D97-AF65-F5344CB8AC3E}">
        <p14:creationId xmlns:p14="http://schemas.microsoft.com/office/powerpoint/2010/main" val="31486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Village electrification</a:t>
            </a:r>
            <a:r>
              <a:rPr lang="en-IN" baseline="0" dirty="0"/>
              <a:t> definition:</a:t>
            </a:r>
          </a:p>
          <a:p>
            <a:pPr marL="228600" indent="-228600">
              <a:buAutoNum type="arabicPeriod"/>
            </a:pPr>
            <a:r>
              <a:rPr lang="en-IN" baseline="0" dirty="0"/>
              <a:t>Transformers and feeders installed</a:t>
            </a:r>
          </a:p>
          <a:p>
            <a:pPr marL="228600" indent="-228600">
              <a:buAutoNum type="arabicPeriod"/>
            </a:pPr>
            <a:r>
              <a:rPr lang="en-IN" baseline="0" dirty="0"/>
              <a:t>Public institutions electrified</a:t>
            </a:r>
          </a:p>
          <a:p>
            <a:pPr marL="228600" indent="-228600">
              <a:buAutoNum type="arabicPeriod"/>
            </a:pPr>
            <a:r>
              <a:rPr lang="en-IN" baseline="0" dirty="0"/>
              <a:t>At least 10% households electrified</a:t>
            </a:r>
            <a:endParaRPr lang="en-IN" dirty="0"/>
          </a:p>
        </p:txBody>
      </p:sp>
      <p:sp>
        <p:nvSpPr>
          <p:cNvPr id="4" name="Footer Placeholder 3"/>
          <p:cNvSpPr>
            <a:spLocks noGrp="1"/>
          </p:cNvSpPr>
          <p:nvPr>
            <p:ph type="ftr" sz="quarter" idx="10"/>
          </p:nvPr>
        </p:nvSpPr>
        <p:spPr/>
        <p:txBody>
          <a:bodyPr/>
          <a:lstStyle/>
          <a:p>
            <a:r>
              <a:rPr lang="en-US"/>
              <a:t>© IMaCS 2016</a:t>
            </a:r>
            <a:endParaRPr lang="en-US" dirty="0"/>
          </a:p>
        </p:txBody>
      </p:sp>
      <p:sp>
        <p:nvSpPr>
          <p:cNvPr id="5" name="Slide Number Placeholder 4"/>
          <p:cNvSpPr>
            <a:spLocks noGrp="1"/>
          </p:cNvSpPr>
          <p:nvPr>
            <p:ph type="sldNum" sz="quarter" idx="11"/>
          </p:nvPr>
        </p:nvSpPr>
        <p:spPr/>
        <p:txBody>
          <a:bodyPr/>
          <a:lstStyle/>
          <a:p>
            <a:fld id="{2F771449-E8DD-4CC7-87B4-D9E5D3126415}" type="slidenum">
              <a:rPr lang="en-US" smtClean="0"/>
              <a:pPr/>
              <a:t>10</a:t>
            </a:fld>
            <a:endParaRPr lang="en-US" dirty="0"/>
          </a:p>
        </p:txBody>
      </p:sp>
    </p:spTree>
    <p:extLst>
      <p:ext uri="{BB962C8B-B14F-4D97-AF65-F5344CB8AC3E}">
        <p14:creationId xmlns:p14="http://schemas.microsoft.com/office/powerpoint/2010/main" val="2288250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latin typeface="Arial" panose="020B0604020202020204" pitchFamily="34" charset="0"/>
                <a:cs typeface="Arial" panose="020B0604020202020204" pitchFamily="34" charset="0"/>
              </a:rPr>
              <a:t>Revenue implication of deficit has been calculated by assuming that entire country will be provided with 24 hours of supply</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latin typeface="Arial" panose="020B0604020202020204" pitchFamily="34" charset="0"/>
                <a:cs typeface="Arial" panose="020B0604020202020204" pitchFamily="34" charset="0"/>
              </a:rPr>
              <a:t>Calculations are broad – assumes that additional revenue</a:t>
            </a:r>
            <a:r>
              <a:rPr lang="en-IN" sz="1200" baseline="0" dirty="0">
                <a:latin typeface="Arial" panose="020B0604020202020204" pitchFamily="34" charset="0"/>
                <a:cs typeface="Arial" panose="020B0604020202020204" pitchFamily="34" charset="0"/>
              </a:rPr>
              <a:t> will be supported proportionately by states via subsidy.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aseline="0" dirty="0">
                <a:latin typeface="Arial" panose="020B0604020202020204" pitchFamily="34" charset="0"/>
                <a:cs typeface="Arial" panose="020B0604020202020204" pitchFamily="34" charset="0"/>
              </a:rPr>
              <a:t>Comparison of additional revenue and PAT not entirely correct</a:t>
            </a:r>
            <a:endParaRPr lang="en-IN"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2A7141C-8D84-4978-81B0-9AED4B7CED0C}"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a:t>© IMaCS 2016</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latin typeface="Arial" pitchFamily="34" charset="0"/>
                <a:cs typeface="Arial" pitchFamily="34" charset="0"/>
              </a:rPr>
              <a:t>AT&amp;C loss – Aggregate of Technical &amp; Commercial Losses</a:t>
            </a:r>
            <a:r>
              <a:rPr lang="en-GB" sz="1200" baseline="0" dirty="0">
                <a:latin typeface="Arial" pitchFamily="34" charset="0"/>
                <a:cs typeface="Arial" pitchFamily="34" charset="0"/>
              </a:rPr>
              <a:t> = Distribution (technical) loss + billing efficiency + collection efficiency</a:t>
            </a:r>
          </a:p>
          <a:p>
            <a:pPr marL="171450" indent="-171450">
              <a:buFont typeface="Arial" panose="020B0604020202020204" pitchFamily="34" charset="0"/>
              <a:buChar char="•"/>
            </a:pPr>
            <a:r>
              <a:rPr lang="en-GB" sz="1200" baseline="0" dirty="0">
                <a:latin typeface="Arial" pitchFamily="34" charset="0"/>
                <a:cs typeface="Arial" pitchFamily="34" charset="0"/>
              </a:rPr>
              <a:t>ACS – average cost of supply</a:t>
            </a:r>
          </a:p>
          <a:p>
            <a:pPr marL="171450" indent="-171450">
              <a:buFont typeface="Arial" panose="020B0604020202020204" pitchFamily="34" charset="0"/>
              <a:buChar char="•"/>
            </a:pPr>
            <a:r>
              <a:rPr lang="en-GB" sz="1200" baseline="0" dirty="0">
                <a:latin typeface="Arial" pitchFamily="34" charset="0"/>
                <a:cs typeface="Arial" pitchFamily="34" charset="0"/>
              </a:rPr>
              <a:t>ARR – average revenue realised</a:t>
            </a:r>
          </a:p>
          <a:p>
            <a:pPr marL="171450" indent="-171450">
              <a:buFont typeface="Arial" panose="020B0604020202020204" pitchFamily="34" charset="0"/>
              <a:buChar char="•"/>
            </a:pPr>
            <a:r>
              <a:rPr lang="en-GB" sz="1200" dirty="0">
                <a:latin typeface="Arial" pitchFamily="34" charset="0"/>
                <a:cs typeface="Arial" pitchFamily="34" charset="0"/>
              </a:rPr>
              <a:t>Key reasons of </a:t>
            </a:r>
            <a:r>
              <a:rPr lang="en-GB" sz="1200" dirty="0" err="1">
                <a:latin typeface="Arial" pitchFamily="34" charset="0"/>
                <a:cs typeface="Arial" pitchFamily="34" charset="0"/>
              </a:rPr>
              <a:t>Discom</a:t>
            </a:r>
            <a:r>
              <a:rPr lang="en-GB" sz="1200" dirty="0">
                <a:latin typeface="Arial" pitchFamily="34" charset="0"/>
                <a:cs typeface="Arial" pitchFamily="34" charset="0"/>
              </a:rPr>
              <a:t> stress – no direct control over tariff increase, continuously rising cost of supply,</a:t>
            </a:r>
            <a:r>
              <a:rPr lang="en-GB" sz="1200" baseline="0" dirty="0">
                <a:latin typeface="Arial" pitchFamily="34" charset="0"/>
                <a:cs typeface="Arial" pitchFamily="34" charset="0"/>
              </a:rPr>
              <a:t> poor infrastructure and hence high losses. Even after UDAY, tariff revision not sufficient</a:t>
            </a:r>
            <a:endParaRPr lang="en-GB" sz="1200" dirty="0">
              <a:latin typeface="Arial" pitchFamily="34" charset="0"/>
              <a:cs typeface="Arial" pitchFamily="34" charset="0"/>
            </a:endParaRPr>
          </a:p>
          <a:p>
            <a:pPr marL="171450" indent="-171450">
              <a:buFont typeface="Arial" panose="020B0604020202020204" pitchFamily="34" charset="0"/>
              <a:buChar char="•"/>
            </a:pPr>
            <a:r>
              <a:rPr lang="en-GB" sz="1200" dirty="0">
                <a:latin typeface="Arial" pitchFamily="34" charset="0"/>
                <a:cs typeface="Arial" pitchFamily="34" charset="0"/>
              </a:rPr>
              <a:t>R-APDRP - </a:t>
            </a:r>
            <a:r>
              <a:rPr lang="en-US" dirty="0"/>
              <a:t>The Restructured Accelerated Power Development and Reforms </a:t>
            </a:r>
            <a:r>
              <a:rPr lang="en-US" dirty="0" err="1"/>
              <a:t>Programme</a:t>
            </a:r>
            <a:endParaRPr lang="en-US" dirty="0"/>
          </a:p>
          <a:p>
            <a:pPr marL="171450" indent="-171450">
              <a:buFont typeface="Arial" panose="020B0604020202020204" pitchFamily="34" charset="0"/>
              <a:buChar char="•"/>
            </a:pPr>
            <a:r>
              <a:rPr lang="en-GB" sz="1200" dirty="0">
                <a:latin typeface="Arial" pitchFamily="34" charset="0"/>
                <a:cs typeface="Arial" pitchFamily="34" charset="0"/>
              </a:rPr>
              <a:t>IPDS - Integrated Power Development Scheme</a:t>
            </a:r>
          </a:p>
          <a:p>
            <a:pPr marL="171450" indent="-171450">
              <a:buFont typeface="Arial" panose="020B0604020202020204" pitchFamily="34" charset="0"/>
              <a:buChar char="•"/>
            </a:pPr>
            <a:r>
              <a:rPr lang="en-GB" sz="1200" dirty="0">
                <a:latin typeface="Arial" pitchFamily="34" charset="0"/>
                <a:cs typeface="Arial" pitchFamily="34" charset="0"/>
              </a:rPr>
              <a:t>RGGVY - Rajiv Gandhi </a:t>
            </a:r>
            <a:r>
              <a:rPr lang="en-GB" sz="1200" dirty="0" err="1">
                <a:latin typeface="Arial" pitchFamily="34" charset="0"/>
                <a:cs typeface="Arial" pitchFamily="34" charset="0"/>
              </a:rPr>
              <a:t>Grameen</a:t>
            </a:r>
            <a:r>
              <a:rPr lang="en-GB" sz="1200" dirty="0">
                <a:latin typeface="Arial" pitchFamily="34" charset="0"/>
                <a:cs typeface="Arial" pitchFamily="34" charset="0"/>
              </a:rPr>
              <a:t> </a:t>
            </a:r>
            <a:r>
              <a:rPr lang="en-GB" sz="1200" dirty="0" err="1">
                <a:latin typeface="Arial" pitchFamily="34" charset="0"/>
                <a:cs typeface="Arial" pitchFamily="34" charset="0"/>
              </a:rPr>
              <a:t>Vidyutikaran</a:t>
            </a:r>
            <a:r>
              <a:rPr lang="en-GB" sz="1200" dirty="0">
                <a:latin typeface="Arial" pitchFamily="34" charset="0"/>
                <a:cs typeface="Arial" pitchFamily="34" charset="0"/>
              </a:rPr>
              <a:t> </a:t>
            </a:r>
            <a:r>
              <a:rPr lang="en-GB" sz="1200" dirty="0" err="1">
                <a:latin typeface="Arial" pitchFamily="34" charset="0"/>
                <a:cs typeface="Arial" pitchFamily="34" charset="0"/>
              </a:rPr>
              <a:t>Yojana</a:t>
            </a:r>
            <a:endParaRPr lang="en-GB" sz="1200" dirty="0">
              <a:latin typeface="Arial" pitchFamily="34" charset="0"/>
              <a:cs typeface="Arial" pitchFamily="34" charset="0"/>
            </a:endParaRPr>
          </a:p>
          <a:p>
            <a:pPr marL="171450" indent="-171450">
              <a:buFont typeface="Arial" panose="020B0604020202020204" pitchFamily="34" charset="0"/>
              <a:buChar char="•"/>
            </a:pPr>
            <a:r>
              <a:rPr lang="en-GB" sz="1200" dirty="0">
                <a:latin typeface="Arial" pitchFamily="34" charset="0"/>
                <a:cs typeface="Arial" pitchFamily="34" charset="0"/>
              </a:rPr>
              <a:t>FRP – Financial Restructuring Plan</a:t>
            </a:r>
          </a:p>
          <a:p>
            <a:pPr marL="171450" indent="-171450">
              <a:buFont typeface="Arial" panose="020B0604020202020204" pitchFamily="34" charset="0"/>
              <a:buChar char="•"/>
            </a:pPr>
            <a:r>
              <a:rPr lang="en-GB" sz="1200" dirty="0">
                <a:latin typeface="Arial" pitchFamily="34" charset="0"/>
                <a:cs typeface="Arial" pitchFamily="34" charset="0"/>
              </a:rPr>
              <a:t>DDUGJY - </a:t>
            </a:r>
            <a:r>
              <a:rPr lang="en-GB" sz="1200" dirty="0" err="1">
                <a:latin typeface="Arial" pitchFamily="34" charset="0"/>
                <a:cs typeface="Arial" pitchFamily="34" charset="0"/>
              </a:rPr>
              <a:t>Deen</a:t>
            </a:r>
            <a:r>
              <a:rPr lang="en-GB" sz="1200" dirty="0">
                <a:latin typeface="Arial" pitchFamily="34" charset="0"/>
                <a:cs typeface="Arial" pitchFamily="34" charset="0"/>
              </a:rPr>
              <a:t> </a:t>
            </a:r>
            <a:r>
              <a:rPr lang="en-GB" sz="1200" dirty="0" err="1">
                <a:latin typeface="Arial" pitchFamily="34" charset="0"/>
                <a:cs typeface="Arial" pitchFamily="34" charset="0"/>
              </a:rPr>
              <a:t>Dayal</a:t>
            </a:r>
            <a:r>
              <a:rPr lang="en-GB" sz="1200" dirty="0">
                <a:latin typeface="Arial" pitchFamily="34" charset="0"/>
                <a:cs typeface="Arial" pitchFamily="34" charset="0"/>
              </a:rPr>
              <a:t> </a:t>
            </a:r>
            <a:r>
              <a:rPr lang="en-GB" sz="1200" dirty="0" err="1">
                <a:latin typeface="Arial" pitchFamily="34" charset="0"/>
                <a:cs typeface="Arial" pitchFamily="34" charset="0"/>
              </a:rPr>
              <a:t>Upadhyaya</a:t>
            </a:r>
            <a:r>
              <a:rPr lang="en-GB" sz="1200" dirty="0">
                <a:latin typeface="Arial" pitchFamily="34" charset="0"/>
                <a:cs typeface="Arial" pitchFamily="34" charset="0"/>
              </a:rPr>
              <a:t> Gram </a:t>
            </a:r>
            <a:r>
              <a:rPr lang="en-GB" sz="1200" dirty="0" err="1">
                <a:latin typeface="Arial" pitchFamily="34" charset="0"/>
                <a:cs typeface="Arial" pitchFamily="34" charset="0"/>
              </a:rPr>
              <a:t>Jyoti</a:t>
            </a:r>
            <a:r>
              <a:rPr lang="en-GB" sz="1200" dirty="0">
                <a:latin typeface="Arial" pitchFamily="34" charset="0"/>
                <a:cs typeface="Arial" pitchFamily="34" charset="0"/>
              </a:rPr>
              <a:t> </a:t>
            </a:r>
            <a:r>
              <a:rPr lang="en-GB" sz="1200" dirty="0" err="1">
                <a:latin typeface="Arial" pitchFamily="34" charset="0"/>
                <a:cs typeface="Arial" pitchFamily="34" charset="0"/>
              </a:rPr>
              <a:t>Yojana</a:t>
            </a:r>
            <a:endParaRPr lang="en-GB" sz="1200" dirty="0">
              <a:latin typeface="Arial" pitchFamily="34" charset="0"/>
              <a:cs typeface="Arial" pitchFamily="34" charset="0"/>
            </a:endParaRPr>
          </a:p>
          <a:p>
            <a:pPr marL="171450" indent="-171450">
              <a:buFont typeface="Arial" panose="020B0604020202020204" pitchFamily="34" charset="0"/>
              <a:buChar char="•"/>
            </a:pPr>
            <a:r>
              <a:rPr lang="en-GB" sz="1200" dirty="0">
                <a:latin typeface="Arial" pitchFamily="34" charset="0"/>
                <a:cs typeface="Arial" pitchFamily="34" charset="0"/>
              </a:rPr>
              <a:t>UDAY – </a:t>
            </a:r>
            <a:r>
              <a:rPr lang="en-GB" sz="1200" dirty="0" err="1">
                <a:latin typeface="Arial" pitchFamily="34" charset="0"/>
                <a:cs typeface="Arial" pitchFamily="34" charset="0"/>
              </a:rPr>
              <a:t>Ujwal</a:t>
            </a:r>
            <a:r>
              <a:rPr lang="en-GB" sz="1200" dirty="0">
                <a:latin typeface="Arial" pitchFamily="34" charset="0"/>
                <a:cs typeface="Arial" pitchFamily="34" charset="0"/>
              </a:rPr>
              <a:t> </a:t>
            </a:r>
            <a:r>
              <a:rPr lang="en-GB" sz="1200" dirty="0" err="1">
                <a:latin typeface="Arial" pitchFamily="34" charset="0"/>
                <a:cs typeface="Arial" pitchFamily="34" charset="0"/>
              </a:rPr>
              <a:t>Discom</a:t>
            </a:r>
            <a:r>
              <a:rPr lang="en-GB" sz="1200" dirty="0">
                <a:latin typeface="Arial" pitchFamily="34" charset="0"/>
                <a:cs typeface="Arial" pitchFamily="34" charset="0"/>
              </a:rPr>
              <a:t> Assurance </a:t>
            </a:r>
            <a:r>
              <a:rPr lang="en-GB" sz="1200" dirty="0" err="1">
                <a:latin typeface="Arial" pitchFamily="34" charset="0"/>
                <a:cs typeface="Arial" pitchFamily="34" charset="0"/>
              </a:rPr>
              <a:t>Yojna</a:t>
            </a:r>
            <a:endParaRPr lang="en-GB" sz="1200" dirty="0">
              <a:latin typeface="Arial" pitchFamily="34" charset="0"/>
              <a:cs typeface="Arial" pitchFamily="34" charset="0"/>
            </a:endParaRPr>
          </a:p>
          <a:p>
            <a:pPr marL="171450" indent="-171450">
              <a:buFont typeface="Arial" panose="020B0604020202020204" pitchFamily="34" charset="0"/>
              <a:buChar char="•"/>
            </a:pPr>
            <a:r>
              <a:rPr lang="en-GB" sz="1200" dirty="0" err="1">
                <a:latin typeface="Arial" pitchFamily="34" charset="0"/>
                <a:cs typeface="Arial" pitchFamily="34" charset="0"/>
              </a:rPr>
              <a:t>Saubhagya</a:t>
            </a:r>
            <a:r>
              <a:rPr lang="en-GB" sz="1200" dirty="0">
                <a:latin typeface="Arial" pitchFamily="34" charset="0"/>
                <a:cs typeface="Arial" pitchFamily="34" charset="0"/>
              </a:rPr>
              <a:t> - Pradhan </a:t>
            </a:r>
            <a:r>
              <a:rPr lang="en-GB" sz="1200" dirty="0" err="1">
                <a:latin typeface="Arial" pitchFamily="34" charset="0"/>
                <a:cs typeface="Arial" pitchFamily="34" charset="0"/>
              </a:rPr>
              <a:t>Mantri</a:t>
            </a:r>
            <a:r>
              <a:rPr lang="en-GB" sz="1200" dirty="0">
                <a:latin typeface="Arial" pitchFamily="34" charset="0"/>
                <a:cs typeface="Arial" pitchFamily="34" charset="0"/>
              </a:rPr>
              <a:t> </a:t>
            </a:r>
            <a:r>
              <a:rPr lang="en-GB" sz="1200" dirty="0" err="1">
                <a:latin typeface="Arial" pitchFamily="34" charset="0"/>
                <a:cs typeface="Arial" pitchFamily="34" charset="0"/>
              </a:rPr>
              <a:t>Sahaj</a:t>
            </a:r>
            <a:r>
              <a:rPr lang="en-GB" sz="1200" dirty="0">
                <a:latin typeface="Arial" pitchFamily="34" charset="0"/>
                <a:cs typeface="Arial" pitchFamily="34" charset="0"/>
              </a:rPr>
              <a:t> </a:t>
            </a:r>
            <a:r>
              <a:rPr lang="en-GB" sz="1200" dirty="0" err="1">
                <a:latin typeface="Arial" pitchFamily="34" charset="0"/>
                <a:cs typeface="Arial" pitchFamily="34" charset="0"/>
              </a:rPr>
              <a:t>Bijli</a:t>
            </a:r>
            <a:r>
              <a:rPr lang="en-GB" sz="1200" dirty="0">
                <a:latin typeface="Arial" pitchFamily="34" charset="0"/>
                <a:cs typeface="Arial" pitchFamily="34" charset="0"/>
              </a:rPr>
              <a:t> </a:t>
            </a:r>
            <a:r>
              <a:rPr lang="en-GB" sz="1200" dirty="0" err="1">
                <a:latin typeface="Arial" pitchFamily="34" charset="0"/>
                <a:cs typeface="Arial" pitchFamily="34" charset="0"/>
              </a:rPr>
              <a:t>Har</a:t>
            </a:r>
            <a:r>
              <a:rPr lang="en-GB" sz="1200" dirty="0">
                <a:latin typeface="Arial" pitchFamily="34" charset="0"/>
                <a:cs typeface="Arial" pitchFamily="34" charset="0"/>
              </a:rPr>
              <a:t> </a:t>
            </a:r>
            <a:r>
              <a:rPr lang="en-GB" sz="1200" dirty="0" err="1">
                <a:latin typeface="Arial" pitchFamily="34" charset="0"/>
                <a:cs typeface="Arial" pitchFamily="34" charset="0"/>
              </a:rPr>
              <a:t>Ghar</a:t>
            </a:r>
            <a:r>
              <a:rPr lang="en-GB" sz="1200" dirty="0">
                <a:latin typeface="Arial" pitchFamily="34" charset="0"/>
                <a:cs typeface="Arial" pitchFamily="34" charset="0"/>
              </a:rPr>
              <a:t> </a:t>
            </a:r>
            <a:r>
              <a:rPr lang="en-GB" sz="1200" dirty="0" err="1">
                <a:latin typeface="Arial" pitchFamily="34" charset="0"/>
                <a:cs typeface="Arial" pitchFamily="34" charset="0"/>
              </a:rPr>
              <a:t>Yojana</a:t>
            </a:r>
            <a:endParaRPr lang="en-IN" dirty="0"/>
          </a:p>
        </p:txBody>
      </p:sp>
      <p:sp>
        <p:nvSpPr>
          <p:cNvPr id="4" name="Footer Placeholder 3"/>
          <p:cNvSpPr>
            <a:spLocks noGrp="1"/>
          </p:cNvSpPr>
          <p:nvPr>
            <p:ph type="ftr" sz="quarter" idx="10"/>
          </p:nvPr>
        </p:nvSpPr>
        <p:spPr/>
        <p:txBody>
          <a:bodyPr/>
          <a:lstStyle/>
          <a:p>
            <a:r>
              <a:rPr lang="en-US"/>
              <a:t>© IMaCS 2016</a:t>
            </a:r>
            <a:endParaRPr lang="en-US" dirty="0"/>
          </a:p>
        </p:txBody>
      </p:sp>
      <p:sp>
        <p:nvSpPr>
          <p:cNvPr id="5" name="Slide Number Placeholder 4"/>
          <p:cNvSpPr>
            <a:spLocks noGrp="1"/>
          </p:cNvSpPr>
          <p:nvPr>
            <p:ph type="sldNum" sz="quarter" idx="11"/>
          </p:nvPr>
        </p:nvSpPr>
        <p:spPr/>
        <p:txBody>
          <a:bodyPr/>
          <a:lstStyle/>
          <a:p>
            <a:fld id="{2F771449-E8DD-4CC7-87B4-D9E5D3126415}" type="slidenum">
              <a:rPr lang="en-US" smtClean="0"/>
              <a:pPr/>
              <a:t>12</a:t>
            </a:fld>
            <a:endParaRPr lang="en-US" dirty="0"/>
          </a:p>
        </p:txBody>
      </p:sp>
    </p:spTree>
    <p:extLst>
      <p:ext uri="{BB962C8B-B14F-4D97-AF65-F5344CB8AC3E}">
        <p14:creationId xmlns:p14="http://schemas.microsoft.com/office/powerpoint/2010/main" val="701456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Feed-in</a:t>
            </a:r>
            <a:r>
              <a:rPr lang="en-IN" baseline="0" dirty="0"/>
              <a:t> tariffs: these are preferential tariffs given to renewable energy projects to promote them</a:t>
            </a:r>
          </a:p>
          <a:p>
            <a:r>
              <a:rPr lang="en-IN" baseline="0" dirty="0"/>
              <a:t>Curtailment increase – because PPAs were signed at high rates + </a:t>
            </a:r>
            <a:r>
              <a:rPr lang="en-IN" baseline="0" dirty="0" err="1"/>
              <a:t>discom</a:t>
            </a:r>
            <a:r>
              <a:rPr lang="en-IN" baseline="0" dirty="0"/>
              <a:t> not willing to </a:t>
            </a:r>
            <a:r>
              <a:rPr lang="en-IN" baseline="0" dirty="0" err="1"/>
              <a:t>honor</a:t>
            </a:r>
            <a:r>
              <a:rPr lang="en-IN" baseline="0" dirty="0"/>
              <a:t> commitments + cheaper power available now</a:t>
            </a:r>
            <a:endParaRPr lang="en-IN" dirty="0"/>
          </a:p>
        </p:txBody>
      </p:sp>
      <p:sp>
        <p:nvSpPr>
          <p:cNvPr id="4" name="Footer Placeholder 3"/>
          <p:cNvSpPr>
            <a:spLocks noGrp="1"/>
          </p:cNvSpPr>
          <p:nvPr>
            <p:ph type="ftr" sz="quarter" idx="10"/>
          </p:nvPr>
        </p:nvSpPr>
        <p:spPr/>
        <p:txBody>
          <a:bodyPr/>
          <a:lstStyle/>
          <a:p>
            <a:r>
              <a:rPr lang="en-US"/>
              <a:t>© IMaCS 2016</a:t>
            </a:r>
            <a:endParaRPr lang="en-US" dirty="0"/>
          </a:p>
        </p:txBody>
      </p:sp>
      <p:sp>
        <p:nvSpPr>
          <p:cNvPr id="5" name="Slide Number Placeholder 4"/>
          <p:cNvSpPr>
            <a:spLocks noGrp="1"/>
          </p:cNvSpPr>
          <p:nvPr>
            <p:ph type="sldNum" sz="quarter" idx="11"/>
          </p:nvPr>
        </p:nvSpPr>
        <p:spPr/>
        <p:txBody>
          <a:bodyPr/>
          <a:lstStyle/>
          <a:p>
            <a:fld id="{2F771449-E8DD-4CC7-87B4-D9E5D3126415}" type="slidenum">
              <a:rPr lang="en-US" smtClean="0"/>
              <a:pPr/>
              <a:t>15</a:t>
            </a:fld>
            <a:endParaRPr lang="en-US" dirty="0"/>
          </a:p>
        </p:txBody>
      </p:sp>
    </p:spTree>
    <p:extLst>
      <p:ext uri="{BB962C8B-B14F-4D97-AF65-F5344CB8AC3E}">
        <p14:creationId xmlns:p14="http://schemas.microsoft.com/office/powerpoint/2010/main" val="3915404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stretch>
            <a:fillRect/>
          </a:stretch>
        </p:blipFill>
        <p:spPr>
          <a:xfrm>
            <a:off x="0" y="0"/>
            <a:ext cx="12192000" cy="6858000"/>
          </a:xfrm>
          <a:prstGeom prst="rect">
            <a:avLst/>
          </a:prstGeom>
        </p:spPr>
      </p:pic>
      <p:sp>
        <p:nvSpPr>
          <p:cNvPr id="24" name="Title 1"/>
          <p:cNvSpPr>
            <a:spLocks noGrp="1"/>
          </p:cNvSpPr>
          <p:nvPr>
            <p:ph type="ctrTitle" hasCustomPrompt="1"/>
          </p:nvPr>
        </p:nvSpPr>
        <p:spPr>
          <a:xfrm>
            <a:off x="392953" y="2161622"/>
            <a:ext cx="6360384" cy="1600270"/>
          </a:xfrm>
        </p:spPr>
        <p:txBody>
          <a:bodyPr anchor="b" anchorCtr="0">
            <a:normAutofit/>
          </a:bodyPr>
          <a:lstStyle>
            <a:lvl1pPr algn="l">
              <a:defRPr sz="4000">
                <a:solidFill>
                  <a:schemeClr val="bg1"/>
                </a:solidFill>
                <a:latin typeface="Garamond" pitchFamily="18" charset="0"/>
              </a:defRPr>
            </a:lvl1pPr>
          </a:lstStyle>
          <a:p>
            <a:r>
              <a:rPr lang="en-US" dirty="0"/>
              <a:t>Click To Edit Master Title Style</a:t>
            </a:r>
          </a:p>
        </p:txBody>
      </p:sp>
      <p:sp>
        <p:nvSpPr>
          <p:cNvPr id="25" name="Subtitle 2"/>
          <p:cNvSpPr>
            <a:spLocks noGrp="1"/>
          </p:cNvSpPr>
          <p:nvPr>
            <p:ph type="subTitle" idx="1"/>
          </p:nvPr>
        </p:nvSpPr>
        <p:spPr>
          <a:xfrm>
            <a:off x="392953" y="3977047"/>
            <a:ext cx="6406776" cy="762000"/>
          </a:xfrm>
          <a:prstGeom prst="rect">
            <a:avLst/>
          </a:prstGeom>
        </p:spPr>
        <p:txBody>
          <a:bodyPr>
            <a:normAutofit/>
          </a:bodyPr>
          <a:lstStyle>
            <a:lvl1pPr marL="0" indent="0" algn="l">
              <a:buNone/>
              <a:defRPr sz="2000">
                <a:solidFill>
                  <a:schemeClr val="bg1"/>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9" name="Straight Connector 8"/>
          <p:cNvCxnSpPr/>
          <p:nvPr userDrawn="1"/>
        </p:nvCxnSpPr>
        <p:spPr>
          <a:xfrm>
            <a:off x="392953" y="3854825"/>
            <a:ext cx="64008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1568"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609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40476"/>
            <a:ext cx="2844800" cy="365125"/>
          </a:xfrm>
          <a:prstGeom prst="rect">
            <a:avLst/>
          </a:prstGeom>
        </p:spPr>
        <p:txBody>
          <a:bodyPr/>
          <a:lstStyle/>
          <a:p>
            <a:fld id="{F70FF958-B954-4410-827B-B107DA66625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1568"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609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40476"/>
            <a:ext cx="2844800" cy="365125"/>
          </a:xfrm>
          <a:prstGeom prst="rect">
            <a:avLst/>
          </a:prstGeom>
        </p:spPr>
        <p:txBody>
          <a:bodyPr/>
          <a:lstStyle/>
          <a:p>
            <a:fld id="{F70FF958-B954-4410-827B-B107DA66625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219201"/>
            <a:ext cx="10972800" cy="4906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31568"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609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40476"/>
            <a:ext cx="2844800" cy="365125"/>
          </a:xfrm>
          <a:prstGeom prst="rect">
            <a:avLst/>
          </a:prstGeom>
        </p:spPr>
        <p:txBody>
          <a:bodyPr/>
          <a:lstStyle/>
          <a:p>
            <a:fld id="{F70FF958-B954-4410-827B-B107DA66625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31568"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609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40476"/>
            <a:ext cx="2844800" cy="365125"/>
          </a:xfrm>
          <a:prstGeom prst="rect">
            <a:avLst/>
          </a:prstGeom>
        </p:spPr>
        <p:txBody>
          <a:bodyPr/>
          <a:lstStyle/>
          <a:p>
            <a:fld id="{F70FF958-B954-4410-827B-B107DA66625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13"/>
          <p:cNvGrpSpPr>
            <a:grpSpLocks/>
          </p:cNvGrpSpPr>
          <p:nvPr userDrawn="1"/>
        </p:nvGrpSpPr>
        <p:grpSpPr bwMode="auto">
          <a:xfrm>
            <a:off x="0" y="6400800"/>
            <a:ext cx="6604000" cy="457200"/>
            <a:chOff x="1584" y="8452"/>
            <a:chExt cx="9072" cy="1008"/>
          </a:xfrm>
        </p:grpSpPr>
        <p:sp>
          <p:nvSpPr>
            <p:cNvPr id="5" name="Text Box 14"/>
            <p:cNvSpPr txBox="1">
              <a:spLocks noChangeArrowheads="1"/>
            </p:cNvSpPr>
            <p:nvPr/>
          </p:nvSpPr>
          <p:spPr bwMode="auto">
            <a:xfrm>
              <a:off x="3744" y="8533"/>
              <a:ext cx="6912" cy="913"/>
            </a:xfrm>
            <a:prstGeom prst="rect">
              <a:avLst/>
            </a:prstGeom>
            <a:noFill/>
            <a:ln w="12699">
              <a:noFill/>
              <a:miter lim="800000"/>
              <a:headEnd type="none" w="sm" len="sm"/>
              <a:tailEnd type="none" w="sm" len="sm"/>
            </a:ln>
            <a:effectLst/>
          </p:spPr>
          <p:txBody>
            <a:bodyPr/>
            <a:lstStyle/>
            <a:p>
              <a:pPr>
                <a:defRPr/>
              </a:pPr>
              <a:endParaRPr lang="en-US" sz="1200" b="1" dirty="0">
                <a:solidFill>
                  <a:srgbClr val="000080"/>
                </a:solidFill>
              </a:endParaRPr>
            </a:p>
          </p:txBody>
        </p:sp>
        <p:pic>
          <p:nvPicPr>
            <p:cNvPr id="6" name="Picture 15"/>
            <p:cNvPicPr>
              <a:picLocks noChangeAspect="1" noChangeArrowheads="1"/>
            </p:cNvPicPr>
            <p:nvPr/>
          </p:nvPicPr>
          <p:blipFill>
            <a:blip r:embed="rId2" cstate="screen"/>
            <a:srcRect/>
            <a:stretch>
              <a:fillRect/>
            </a:stretch>
          </p:blipFill>
          <p:spPr bwMode="auto">
            <a:xfrm>
              <a:off x="1584" y="8452"/>
              <a:ext cx="2160" cy="1008"/>
            </a:xfrm>
            <a:prstGeom prst="rect">
              <a:avLst/>
            </a:prstGeom>
            <a:noFill/>
            <a:ln w="9525">
              <a:noFill/>
              <a:miter lim="800000"/>
              <a:headEnd/>
              <a:tailEnd/>
            </a:ln>
          </p:spPr>
        </p:pic>
      </p:grpSp>
      <p:sp>
        <p:nvSpPr>
          <p:cNvPr id="7" name="Rectangle 5"/>
          <p:cNvSpPr>
            <a:spLocks noChangeArrowheads="1"/>
          </p:cNvSpPr>
          <p:nvPr userDrawn="1"/>
        </p:nvSpPr>
        <p:spPr bwMode="auto">
          <a:xfrm>
            <a:off x="9171517" y="6419850"/>
            <a:ext cx="2817283" cy="330200"/>
          </a:xfrm>
          <a:prstGeom prst="rect">
            <a:avLst/>
          </a:prstGeom>
          <a:noFill/>
          <a:ln w="9525">
            <a:noFill/>
            <a:miter lim="800000"/>
            <a:headEnd/>
            <a:tailEnd/>
          </a:ln>
          <a:effectLst/>
        </p:spPr>
        <p:txBody>
          <a:bodyPr lIns="87312" tIns="42862" rIns="87312" bIns="42862">
            <a:spAutoFit/>
          </a:bodyPr>
          <a:lstStyle/>
          <a:p>
            <a:pPr algn="r" defTabSz="857250">
              <a:defRPr/>
            </a:pPr>
            <a:r>
              <a:rPr lang="en-GB" sz="800" i="1" dirty="0">
                <a:solidFill>
                  <a:prstClr val="black"/>
                </a:solidFill>
              </a:rPr>
              <a:t>© IMaCS 2012</a:t>
            </a:r>
          </a:p>
          <a:p>
            <a:pPr algn="r" defTabSz="857250">
              <a:defRPr/>
            </a:pPr>
            <a:r>
              <a:rPr lang="en-GB" sz="800" i="1" dirty="0">
                <a:solidFill>
                  <a:prstClr val="black"/>
                </a:solidFill>
              </a:rPr>
              <a:t>Printed </a:t>
            </a:r>
            <a:fld id="{9E8AAC76-F197-4787-A8BB-E7E5E342221F}" type="datetime5">
              <a:rPr lang="en-GB" sz="800" i="1">
                <a:solidFill>
                  <a:prstClr val="black"/>
                </a:solidFill>
              </a:rPr>
              <a:pPr algn="r" defTabSz="857250">
                <a:defRPr/>
              </a:pPr>
              <a:t>21-Nov-17</a:t>
            </a:fld>
            <a:endParaRPr lang="en-GB" sz="800" i="1" dirty="0">
              <a:solidFill>
                <a:prstClr val="black"/>
              </a:solidFill>
            </a:endParaRPr>
          </a:p>
        </p:txBody>
      </p:sp>
      <p:sp>
        <p:nvSpPr>
          <p:cNvPr id="8" name="Title 39"/>
          <p:cNvSpPr txBox="1">
            <a:spLocks/>
          </p:cNvSpPr>
          <p:nvPr userDrawn="1"/>
        </p:nvSpPr>
        <p:spPr>
          <a:xfrm>
            <a:off x="101600" y="0"/>
            <a:ext cx="12192000" cy="914400"/>
          </a:xfrm>
          <a:prstGeom prst="rect">
            <a:avLst/>
          </a:prstGeom>
          <a:noFill/>
        </p:spPr>
        <p:txBody>
          <a:bodyPr anchor="ctr">
            <a:normAutofit/>
          </a:bodyPr>
          <a:lstStyle/>
          <a:p>
            <a:pPr>
              <a:defRPr/>
            </a:pPr>
            <a:endParaRPr lang="en-US" sz="2400" b="1" i="1" dirty="0">
              <a:solidFill>
                <a:srgbClr val="3333CC"/>
              </a:solidFill>
              <a:latin typeface="Times New Roman"/>
            </a:endParaRPr>
          </a:p>
        </p:txBody>
      </p:sp>
      <p:sp>
        <p:nvSpPr>
          <p:cNvPr id="9" name="TextBox 12"/>
          <p:cNvSpPr txBox="1"/>
          <p:nvPr userDrawn="1"/>
        </p:nvSpPr>
        <p:spPr>
          <a:xfrm>
            <a:off x="5791200" y="6553201"/>
            <a:ext cx="367408" cy="276999"/>
          </a:xfrm>
          <a:prstGeom prst="rect">
            <a:avLst/>
          </a:prstGeom>
          <a:noFill/>
        </p:spPr>
        <p:txBody>
          <a:bodyPr wrap="none">
            <a:spAutoFit/>
          </a:bodyPr>
          <a:lstStyle/>
          <a:p>
            <a:pPr>
              <a:defRPr/>
            </a:pPr>
            <a:fld id="{9BA9C863-F641-44C0-93FA-96E9ABC9AE63}" type="slidenum">
              <a:rPr lang="en-GB" sz="1200">
                <a:solidFill>
                  <a:prstClr val="black"/>
                </a:solidFill>
              </a:rPr>
              <a:pPr>
                <a:defRPr/>
              </a:pPr>
              <a:t>‹#›</a:t>
            </a:fld>
            <a:endParaRPr lang="en-GB" sz="1200" dirty="0">
              <a:solidFill>
                <a:prstClr val="black"/>
              </a:solidFill>
            </a:endParaRP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2669040"/>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205318" y="879475"/>
            <a:ext cx="11817349" cy="0"/>
          </a:xfrm>
          <a:prstGeom prst="line">
            <a:avLst/>
          </a:prstGeom>
          <a:noFill/>
          <a:ln w="50799">
            <a:solidFill>
              <a:schemeClr val="tx1"/>
            </a:solidFill>
            <a:round/>
            <a:headEnd type="none" w="sm" len="sm"/>
            <a:tailEnd type="none" w="sm" len="sm"/>
          </a:ln>
          <a:effectLst/>
        </p:spPr>
        <p:txBody>
          <a:bodyPr wrap="none" anchor="ctr"/>
          <a:lstStyle/>
          <a:p>
            <a:pPr>
              <a:defRPr/>
            </a:pPr>
            <a:endParaRPr lang="en-US" sz="1800"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01601" y="152400"/>
            <a:ext cx="12192000" cy="914400"/>
          </a:xfrm>
          <a:prstGeom prst="rect">
            <a:avLst/>
          </a:prstGeom>
          <a:noFill/>
        </p:spPr>
        <p:txBody>
          <a:bodyPr/>
          <a:lstStyle>
            <a:lvl1pPr>
              <a:defRPr b="1" i="1">
                <a:solidFill>
                  <a:srgbClr val="3333CC"/>
                </a:solidFill>
              </a:defRPr>
            </a:lvl1pPr>
          </a:lstStyle>
          <a:p>
            <a:endParaRPr lang="en-US" dirty="0"/>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CAB52E5-2BAC-4574-A8D7-BD554C68A8EA}" type="slidenum">
              <a:rPr lang="en-US"/>
              <a:pPr>
                <a:defRPr/>
              </a:pPr>
              <a:t>‹#›</a:t>
            </a:fld>
            <a:endParaRPr lang="en-US"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65777" y="1909948"/>
            <a:ext cx="12192000" cy="914400"/>
          </a:xfrm>
          <a:prstGeom prst="rect">
            <a:avLst/>
          </a:prstGeom>
          <a:noFill/>
        </p:spPr>
        <p:txBody>
          <a:bodyPr/>
          <a:lstStyle>
            <a:lvl1pPr>
              <a:defRPr b="1" i="1">
                <a:solidFill>
                  <a:srgbClr val="3333CC"/>
                </a:solidFill>
              </a:defRPr>
            </a:lvl1pPr>
          </a:lstStyle>
          <a:p>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C17BF05-F903-4384-A178-5CAD18A64B16}" type="slidenum">
              <a:rPr lang="en-US"/>
              <a:pPr>
                <a:defRPr/>
              </a:pPr>
              <a:t>‹#›</a:t>
            </a:fld>
            <a:endParaRPr lang="en-US"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205318" y="879475"/>
            <a:ext cx="11817349" cy="0"/>
          </a:xfrm>
          <a:prstGeom prst="line">
            <a:avLst/>
          </a:prstGeom>
          <a:noFill/>
          <a:ln w="50799">
            <a:solidFill>
              <a:schemeClr val="tx1"/>
            </a:solidFill>
            <a:round/>
            <a:headEnd type="none" w="sm" len="sm"/>
            <a:tailEnd type="none" w="sm" len="sm"/>
          </a:ln>
          <a:effectLst/>
        </p:spPr>
        <p:txBody>
          <a:bodyPr wrap="none" anchor="ctr"/>
          <a:lstStyle/>
          <a:p>
            <a:pPr>
              <a:defRPr/>
            </a:pPr>
            <a:endParaRPr lang="en-US" sz="1800"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01601" y="152400"/>
            <a:ext cx="12192000" cy="914400"/>
          </a:xfrm>
          <a:prstGeom prst="rect">
            <a:avLst/>
          </a:prstGeom>
          <a:noFill/>
        </p:spPr>
        <p:txBody>
          <a:bodyPr/>
          <a:lstStyle>
            <a:lvl1pPr>
              <a:defRPr b="1" i="1">
                <a:solidFill>
                  <a:srgbClr val="3333CC"/>
                </a:solidFill>
              </a:defRPr>
            </a:lvl1pPr>
          </a:lstStyle>
          <a:p>
            <a:endParaRPr lang="en-US" dirty="0"/>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2700FEF-20DC-4F47-9BA8-C3F12EE0B465}" type="slidenum">
              <a:rPr lang="en-US"/>
              <a:pPr>
                <a:defRPr/>
              </a:pPr>
              <a:t>‹#›</a:t>
            </a:fld>
            <a:endParaRPr lang="en-US"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205318" y="879475"/>
            <a:ext cx="11817349" cy="0"/>
          </a:xfrm>
          <a:prstGeom prst="line">
            <a:avLst/>
          </a:prstGeom>
          <a:noFill/>
          <a:ln w="50799">
            <a:solidFill>
              <a:schemeClr val="tx1"/>
            </a:solidFill>
            <a:round/>
            <a:headEnd type="none" w="sm" len="sm"/>
            <a:tailEnd type="none" w="sm" len="sm"/>
          </a:ln>
          <a:effectLst/>
        </p:spPr>
        <p:txBody>
          <a:bodyPr wrap="none" anchor="ctr"/>
          <a:lstStyle/>
          <a:p>
            <a:pPr>
              <a:defRPr/>
            </a:pPr>
            <a:endParaRPr lang="en-US" sz="1800"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01601" y="152400"/>
            <a:ext cx="12192000" cy="914400"/>
          </a:xfrm>
          <a:prstGeom prst="rect">
            <a:avLst/>
          </a:prstGeom>
          <a:noFill/>
        </p:spPr>
        <p:txBody>
          <a:bodyPr/>
          <a:lstStyle>
            <a:lvl1pPr>
              <a:defRPr b="1" i="1">
                <a:solidFill>
                  <a:srgbClr val="3333CC"/>
                </a:solidFill>
              </a:defRPr>
            </a:lvl1pPr>
          </a:lstStyle>
          <a:p>
            <a:endParaRPr lang="en-US" dirty="0"/>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9043347-16F2-443C-B12E-EC08FEA5DAA4}" type="slidenum">
              <a:rPr lang="en-US"/>
              <a:pPr>
                <a:defRPr/>
              </a:pPr>
              <a:t>‹#›</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278886"/>
            <a:ext cx="10972800" cy="4906963"/>
          </a:xfrm>
          <a:prstGeom prst="rect">
            <a:avLst/>
          </a:prstGeom>
        </p:spPr>
        <p:txBody>
          <a:bodyPr/>
          <a:lstStyle>
            <a:lvl1pPr>
              <a:buClr>
                <a:schemeClr val="tx2">
                  <a:lumMod val="50000"/>
                </a:schemeClr>
              </a:buClr>
              <a:buSzPct val="100000"/>
              <a:buFont typeface="Wingdings" pitchFamily="2" charset="2"/>
              <a:buChar char="§"/>
              <a:defRPr>
                <a:solidFill>
                  <a:schemeClr val="tx1">
                    <a:lumMod val="85000"/>
                    <a:lumOff val="15000"/>
                  </a:schemeClr>
                </a:solidFill>
              </a:defRPr>
            </a:lvl1pPr>
            <a:lvl2pPr>
              <a:buClr>
                <a:schemeClr val="tx2">
                  <a:lumMod val="50000"/>
                </a:schemeClr>
              </a:buClr>
              <a:buSzPct val="100000"/>
              <a:buFont typeface="Wingdings" pitchFamily="2" charset="2"/>
              <a:buChar char="§"/>
              <a:defRPr>
                <a:solidFill>
                  <a:schemeClr val="tx1">
                    <a:lumMod val="85000"/>
                    <a:lumOff val="15000"/>
                  </a:schemeClr>
                </a:solidFill>
              </a:defRPr>
            </a:lvl2pPr>
            <a:lvl3pPr>
              <a:buClr>
                <a:schemeClr val="tx2">
                  <a:lumMod val="50000"/>
                </a:schemeClr>
              </a:buClr>
              <a:buSzPct val="100000"/>
              <a:buFont typeface="Wingdings" pitchFamily="2" charset="2"/>
              <a:buChar char="§"/>
              <a:defRPr>
                <a:solidFill>
                  <a:schemeClr val="tx1">
                    <a:lumMod val="85000"/>
                    <a:lumOff val="15000"/>
                  </a:schemeClr>
                </a:solidFill>
              </a:defRPr>
            </a:lvl3pPr>
            <a:lvl4pPr>
              <a:buClr>
                <a:schemeClr val="tx2">
                  <a:lumMod val="50000"/>
                </a:schemeClr>
              </a:buClr>
              <a:buSzPct val="100000"/>
              <a:buFont typeface="Wingdings" pitchFamily="2" charset="2"/>
              <a:buChar char="§"/>
              <a:defRPr>
                <a:solidFill>
                  <a:schemeClr val="tx1">
                    <a:lumMod val="85000"/>
                    <a:lumOff val="15000"/>
                  </a:schemeClr>
                </a:solidFill>
              </a:defRPr>
            </a:lvl4pPr>
            <a:lvl5pPr>
              <a:buClr>
                <a:schemeClr val="tx2">
                  <a:lumMod val="50000"/>
                </a:schemeClr>
              </a:buClr>
              <a:buSzPct val="100000"/>
              <a:buFont typeface="Wingdings" pitchFamily="2" charset="2"/>
              <a:buChar cha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1"/>
          </p:nvPr>
        </p:nvSpPr>
        <p:spPr/>
        <p:txBody>
          <a:bodyPr/>
          <a:lstStyle/>
          <a:p>
            <a:r>
              <a:rPr lang="en-US" dirty="0"/>
              <a:t>| </a:t>
            </a:r>
            <a:fld id="{F58FC76E-7B69-48B2-93CD-DBCA44E43D63}" type="slidenum">
              <a:rPr lang="en-US" smtClean="0"/>
              <a:pPr/>
              <a:t>‹#›</a:t>
            </a:fld>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email"/>
          <a:srcRect/>
          <a:stretch>
            <a:fillRect/>
          </a:stretch>
        </p:blipFill>
        <p:spPr bwMode="auto">
          <a:xfrm flipH="1" flipV="1">
            <a:off x="6517179" y="0"/>
            <a:ext cx="5674821" cy="6858000"/>
          </a:xfrm>
          <a:prstGeom prst="rect">
            <a:avLst/>
          </a:prstGeom>
          <a:noFill/>
        </p:spPr>
      </p:pic>
      <p:pic>
        <p:nvPicPr>
          <p:cNvPr id="17" name="Picture 16" descr="Healthcare.jpg"/>
          <p:cNvPicPr>
            <a:picLocks noChangeAspect="1"/>
          </p:cNvPicPr>
          <p:nvPr userDrawn="1"/>
        </p:nvPicPr>
        <p:blipFill>
          <a:blip r:embed="rId3" cstate="email"/>
          <a:srcRect r="38627"/>
          <a:stretch>
            <a:fillRect/>
          </a:stretch>
        </p:blipFill>
        <p:spPr>
          <a:xfrm>
            <a:off x="0" y="0"/>
            <a:ext cx="7482541" cy="6858000"/>
          </a:xfrm>
          <a:prstGeom prst="rect">
            <a:avLst/>
          </a:prstGeom>
        </p:spPr>
      </p:pic>
      <p:sp>
        <p:nvSpPr>
          <p:cNvPr id="6" name="Slide Number Placeholder 5"/>
          <p:cNvSpPr>
            <a:spLocks noGrp="1"/>
          </p:cNvSpPr>
          <p:nvPr>
            <p:ph type="sldNum" sz="quarter" idx="12"/>
          </p:nvPr>
        </p:nvSpPr>
        <p:spPr>
          <a:xfrm>
            <a:off x="8737600" y="6340476"/>
            <a:ext cx="2844800" cy="365125"/>
          </a:xfrm>
          <a:prstGeom prst="rect">
            <a:avLst/>
          </a:prstGeom>
        </p:spPr>
        <p:txBody>
          <a:bodyPr/>
          <a:lstStyle/>
          <a:p>
            <a:fld id="{F70FF958-B954-4410-827B-B107DA666254}" type="slidenum">
              <a:rPr lang="en-US" smtClean="0"/>
              <a:pPr/>
              <a:t>‹#›</a:t>
            </a:fld>
            <a:endParaRPr lang="en-US" dirty="0"/>
          </a:p>
        </p:txBody>
      </p:sp>
      <p:sp>
        <p:nvSpPr>
          <p:cNvPr id="2" name="Title 1"/>
          <p:cNvSpPr>
            <a:spLocks noGrp="1"/>
          </p:cNvSpPr>
          <p:nvPr>
            <p:ph type="title" hasCustomPrompt="1"/>
          </p:nvPr>
        </p:nvSpPr>
        <p:spPr>
          <a:xfrm>
            <a:off x="399393" y="2149365"/>
            <a:ext cx="6487440" cy="1600200"/>
          </a:xfrm>
        </p:spPr>
        <p:txBody>
          <a:bodyPr vert="horz" lIns="91440" tIns="45720" rIns="91440" bIns="45720" rtlCol="0" anchor="b" anchorCtr="0">
            <a:normAutofit/>
          </a:bodyPr>
          <a:lstStyle>
            <a:lvl1pPr algn="l">
              <a:defRPr kumimoji="0" lang="en-US" sz="4000" b="0" i="0" u="none" strike="noStrike" kern="1200" cap="none" spc="0" normalizeH="0" baseline="0" noProof="0" dirty="0">
                <a:ln>
                  <a:noFill/>
                </a:ln>
                <a:solidFill>
                  <a:schemeClr val="bg1"/>
                </a:solidFill>
                <a:effectLst/>
                <a:uLnTx/>
                <a:uFillTx/>
                <a:latin typeface="Garamond" pitchFamily="18"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Click to edit master title style</a:t>
            </a:r>
          </a:p>
        </p:txBody>
      </p:sp>
      <p:sp>
        <p:nvSpPr>
          <p:cNvPr id="3" name="Text Placeholder 2"/>
          <p:cNvSpPr>
            <a:spLocks noGrp="1"/>
          </p:cNvSpPr>
          <p:nvPr>
            <p:ph type="body" idx="1"/>
          </p:nvPr>
        </p:nvSpPr>
        <p:spPr>
          <a:xfrm>
            <a:off x="399393" y="4072344"/>
            <a:ext cx="6487440" cy="709207"/>
          </a:xfrm>
          <a:prstGeom prst="rect">
            <a:avLst/>
          </a:prstGeom>
        </p:spPr>
        <p:txBody>
          <a:bodyPr vert="horz" lIns="91440" tIns="45720" rIns="91440" bIns="45720" rtlCol="0">
            <a:normAutofit/>
          </a:bodyPr>
          <a:lstStyle>
            <a:lvl1pPr marL="0" indent="0" algn="l" defTabSz="914400" rtl="0" eaLnBrk="1" latinLnBrk="0" hangingPunct="1">
              <a:spcBef>
                <a:spcPts val="0"/>
              </a:spcBef>
              <a:buClr>
                <a:srgbClr val="286723"/>
              </a:buClr>
              <a:buSzPct val="100000"/>
              <a:buFont typeface="Arial" pitchFamily="34" charset="0"/>
              <a:buNone/>
              <a:defRPr lang="en-US" sz="2000" kern="1200" dirty="0" smtClean="0">
                <a:solidFill>
                  <a:schemeClr val="bg1"/>
                </a:solidFill>
                <a:latin typeface="Garamond"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4" name="Straight Connector 13"/>
          <p:cNvCxnSpPr/>
          <p:nvPr userDrawn="1"/>
        </p:nvCxnSpPr>
        <p:spPr>
          <a:xfrm>
            <a:off x="399394" y="3901966"/>
            <a:ext cx="6501881" cy="357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5090" y="5442827"/>
            <a:ext cx="1678228" cy="57814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17" name="Picture 16" descr="Healthcare.jpg"/>
          <p:cNvPicPr>
            <a:picLocks/>
          </p:cNvPicPr>
          <p:nvPr userDrawn="1"/>
        </p:nvPicPr>
        <p:blipFill>
          <a:blip r:embed="rId2" cstate="email"/>
          <a:srcRect r="38627"/>
          <a:stretch>
            <a:fillRect/>
          </a:stretch>
        </p:blipFill>
        <p:spPr>
          <a:xfrm>
            <a:off x="0" y="0"/>
            <a:ext cx="7482541" cy="6926580"/>
          </a:xfrm>
          <a:prstGeom prst="rect">
            <a:avLst/>
          </a:prstGeom>
        </p:spPr>
      </p:pic>
      <p:sp>
        <p:nvSpPr>
          <p:cNvPr id="6" name="Slide Number Placeholder 5"/>
          <p:cNvSpPr>
            <a:spLocks noGrp="1"/>
          </p:cNvSpPr>
          <p:nvPr>
            <p:ph type="sldNum" sz="quarter" idx="12"/>
          </p:nvPr>
        </p:nvSpPr>
        <p:spPr>
          <a:xfrm>
            <a:off x="8737600" y="6340476"/>
            <a:ext cx="2844800" cy="365125"/>
          </a:xfrm>
          <a:prstGeom prst="rect">
            <a:avLst/>
          </a:prstGeom>
        </p:spPr>
        <p:txBody>
          <a:bodyPr/>
          <a:lstStyle/>
          <a:p>
            <a:fld id="{F70FF958-B954-4410-827B-B107DA666254}" type="slidenum">
              <a:rPr lang="en-US" smtClean="0"/>
              <a:pPr/>
              <a:t>‹#›</a:t>
            </a:fld>
            <a:endParaRPr lang="en-US" dirty="0"/>
          </a:p>
        </p:txBody>
      </p:sp>
      <p:sp>
        <p:nvSpPr>
          <p:cNvPr id="2" name="Title 1"/>
          <p:cNvSpPr>
            <a:spLocks noGrp="1"/>
          </p:cNvSpPr>
          <p:nvPr>
            <p:ph type="title" hasCustomPrompt="1"/>
          </p:nvPr>
        </p:nvSpPr>
        <p:spPr>
          <a:xfrm>
            <a:off x="399393" y="2149365"/>
            <a:ext cx="6487440" cy="1600200"/>
          </a:xfrm>
        </p:spPr>
        <p:txBody>
          <a:bodyPr vert="horz" lIns="91440" tIns="45720" rIns="91440" bIns="45720" rtlCol="0" anchor="b" anchorCtr="0">
            <a:normAutofit/>
          </a:bodyPr>
          <a:lstStyle>
            <a:lvl1pPr algn="l">
              <a:defRPr kumimoji="0" lang="en-US" sz="4000" b="0" i="0" u="none" strike="noStrike" kern="1200" cap="none" spc="0" normalizeH="0" baseline="0" noProof="0" dirty="0">
                <a:ln>
                  <a:noFill/>
                </a:ln>
                <a:solidFill>
                  <a:schemeClr val="bg1"/>
                </a:solidFill>
                <a:effectLst/>
                <a:uLnTx/>
                <a:uFillTx/>
                <a:latin typeface="Garamond" pitchFamily="18"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Click to edit master title style</a:t>
            </a:r>
          </a:p>
        </p:txBody>
      </p:sp>
      <p:sp>
        <p:nvSpPr>
          <p:cNvPr id="3" name="Text Placeholder 2"/>
          <p:cNvSpPr>
            <a:spLocks noGrp="1"/>
          </p:cNvSpPr>
          <p:nvPr>
            <p:ph type="body" idx="1"/>
          </p:nvPr>
        </p:nvSpPr>
        <p:spPr>
          <a:xfrm>
            <a:off x="399393" y="4072344"/>
            <a:ext cx="6487440" cy="709207"/>
          </a:xfrm>
          <a:prstGeom prst="rect">
            <a:avLst/>
          </a:prstGeom>
        </p:spPr>
        <p:txBody>
          <a:bodyPr vert="horz" lIns="91440" tIns="45720" rIns="91440" bIns="45720" rtlCol="0">
            <a:normAutofit/>
          </a:bodyPr>
          <a:lstStyle>
            <a:lvl1pPr marL="0" indent="0" algn="l" defTabSz="914400" rtl="0" eaLnBrk="1" latinLnBrk="0" hangingPunct="1">
              <a:spcBef>
                <a:spcPts val="0"/>
              </a:spcBef>
              <a:buClr>
                <a:srgbClr val="286723"/>
              </a:buClr>
              <a:buSzPct val="100000"/>
              <a:buFont typeface="Arial" pitchFamily="34" charset="0"/>
              <a:buNone/>
              <a:defRPr lang="en-US" sz="2000" kern="1200" dirty="0" smtClean="0">
                <a:solidFill>
                  <a:schemeClr val="bg1"/>
                </a:solidFill>
                <a:latin typeface="Garamond"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4" name="Straight Connector 13"/>
          <p:cNvCxnSpPr/>
          <p:nvPr userDrawn="1"/>
        </p:nvCxnSpPr>
        <p:spPr>
          <a:xfrm>
            <a:off x="399394" y="3901966"/>
            <a:ext cx="6501881" cy="357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3848" y="5533697"/>
            <a:ext cx="1659469" cy="571683"/>
          </a:xfrm>
          <a:prstGeom prst="rect">
            <a:avLst/>
          </a:prstGeom>
        </p:spPr>
      </p:pic>
      <p:pic>
        <p:nvPicPr>
          <p:cNvPr id="40980" name="Picture 20"/>
          <p:cNvPicPr>
            <a:picLocks noChangeAspect="1" noChangeArrowheads="1"/>
          </p:cNvPicPr>
          <p:nvPr userDrawn="1"/>
        </p:nvPicPr>
        <p:blipFill>
          <a:blip r:embed="rId4" cstate="print"/>
          <a:srcRect/>
          <a:stretch>
            <a:fillRect/>
          </a:stretch>
        </p:blipFill>
        <p:spPr bwMode="auto">
          <a:xfrm>
            <a:off x="7518400" y="4797084"/>
            <a:ext cx="4673600" cy="2074985"/>
          </a:xfrm>
          <a:prstGeom prst="rect">
            <a:avLst/>
          </a:prstGeom>
          <a:noFill/>
        </p:spPr>
      </p:pic>
      <p:pic>
        <p:nvPicPr>
          <p:cNvPr id="40968" name="Picture 8"/>
          <p:cNvPicPr>
            <a:picLocks noChangeAspect="1" noChangeArrowheads="1"/>
          </p:cNvPicPr>
          <p:nvPr userDrawn="1"/>
        </p:nvPicPr>
        <p:blipFill>
          <a:blip r:embed="rId5" cstate="print"/>
          <a:srcRect/>
          <a:stretch>
            <a:fillRect/>
          </a:stretch>
        </p:blipFill>
        <p:spPr bwMode="auto">
          <a:xfrm>
            <a:off x="7502770" y="4840063"/>
            <a:ext cx="2494671" cy="2017937"/>
          </a:xfrm>
          <a:prstGeom prst="rect">
            <a:avLst/>
          </a:prstGeom>
          <a:noFill/>
        </p:spPr>
      </p:pic>
      <p:pic>
        <p:nvPicPr>
          <p:cNvPr id="40987" name="Picture 27"/>
          <p:cNvPicPr>
            <a:picLocks noChangeAspect="1" noChangeArrowheads="1"/>
          </p:cNvPicPr>
          <p:nvPr userDrawn="1"/>
        </p:nvPicPr>
        <p:blipFill>
          <a:blip r:embed="rId6" cstate="print"/>
          <a:srcRect/>
          <a:stretch>
            <a:fillRect/>
          </a:stretch>
        </p:blipFill>
        <p:spPr bwMode="auto">
          <a:xfrm>
            <a:off x="7484013" y="-1"/>
            <a:ext cx="4706112" cy="2174569"/>
          </a:xfrm>
          <a:prstGeom prst="rect">
            <a:avLst/>
          </a:prstGeom>
          <a:noFill/>
        </p:spPr>
      </p:pic>
      <p:pic>
        <p:nvPicPr>
          <p:cNvPr id="40962" name="Picture 2"/>
          <p:cNvPicPr>
            <a:picLocks noChangeAspect="1" noChangeArrowheads="1"/>
          </p:cNvPicPr>
          <p:nvPr userDrawn="1"/>
        </p:nvPicPr>
        <p:blipFill>
          <a:blip r:embed="rId7" cstate="print"/>
          <a:srcRect/>
          <a:stretch>
            <a:fillRect/>
          </a:stretch>
        </p:blipFill>
        <p:spPr bwMode="auto">
          <a:xfrm>
            <a:off x="7485120" y="2166426"/>
            <a:ext cx="4706881" cy="2678274"/>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email"/>
          <a:srcRect/>
          <a:stretch>
            <a:fillRect/>
          </a:stretch>
        </p:blipFill>
        <p:spPr bwMode="auto">
          <a:xfrm>
            <a:off x="7438165" y="1"/>
            <a:ext cx="4753836" cy="6858000"/>
          </a:xfrm>
          <a:prstGeom prst="rect">
            <a:avLst/>
          </a:prstGeom>
          <a:noFill/>
        </p:spPr>
      </p:pic>
      <p:pic>
        <p:nvPicPr>
          <p:cNvPr id="17" name="Picture 16" descr="Healthcare.jpg"/>
          <p:cNvPicPr>
            <a:picLocks noChangeAspect="1"/>
          </p:cNvPicPr>
          <p:nvPr userDrawn="1"/>
        </p:nvPicPr>
        <p:blipFill>
          <a:blip r:embed="rId3" cstate="email"/>
          <a:srcRect r="38627"/>
          <a:stretch>
            <a:fillRect/>
          </a:stretch>
        </p:blipFill>
        <p:spPr>
          <a:xfrm>
            <a:off x="0" y="0"/>
            <a:ext cx="7482541" cy="6872068"/>
          </a:xfrm>
          <a:prstGeom prst="rect">
            <a:avLst/>
          </a:prstGeom>
        </p:spPr>
      </p:pic>
      <p:sp>
        <p:nvSpPr>
          <p:cNvPr id="2" name="Title 1"/>
          <p:cNvSpPr>
            <a:spLocks noGrp="1"/>
          </p:cNvSpPr>
          <p:nvPr>
            <p:ph type="title" hasCustomPrompt="1"/>
          </p:nvPr>
        </p:nvSpPr>
        <p:spPr>
          <a:xfrm>
            <a:off x="399393" y="2225565"/>
            <a:ext cx="6487440" cy="1600200"/>
          </a:xfrm>
        </p:spPr>
        <p:txBody>
          <a:bodyPr vert="horz" lIns="91440" tIns="45720" rIns="91440" bIns="45720" rtlCol="0" anchor="b" anchorCtr="0">
            <a:normAutofit/>
          </a:bodyPr>
          <a:lstStyle>
            <a:lvl1pPr algn="l">
              <a:defRPr kumimoji="0" lang="en-US" sz="4000" b="0" i="0" u="none" strike="noStrike" kern="1200" cap="none" spc="0" normalizeH="0" baseline="0" noProof="0" dirty="0">
                <a:ln>
                  <a:noFill/>
                </a:ln>
                <a:solidFill>
                  <a:schemeClr val="bg1"/>
                </a:solidFill>
                <a:effectLst/>
                <a:uLnTx/>
                <a:uFillTx/>
                <a:latin typeface="Garamond" pitchFamily="18"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Click to edit master title style</a:t>
            </a:r>
          </a:p>
        </p:txBody>
      </p:sp>
      <p:sp>
        <p:nvSpPr>
          <p:cNvPr id="3" name="Text Placeholder 2"/>
          <p:cNvSpPr>
            <a:spLocks noGrp="1"/>
          </p:cNvSpPr>
          <p:nvPr>
            <p:ph type="body" idx="1"/>
          </p:nvPr>
        </p:nvSpPr>
        <p:spPr>
          <a:xfrm>
            <a:off x="399393" y="4148543"/>
            <a:ext cx="6487440" cy="762000"/>
          </a:xfrm>
          <a:prstGeom prst="rect">
            <a:avLst/>
          </a:prstGeom>
        </p:spPr>
        <p:txBody>
          <a:bodyPr vert="horz" lIns="91440" tIns="45720" rIns="91440" bIns="45720" rtlCol="0">
            <a:normAutofit/>
          </a:bodyPr>
          <a:lstStyle>
            <a:lvl1pPr marL="0" indent="0" algn="l" defTabSz="914400" rtl="0" eaLnBrk="1" latinLnBrk="0" hangingPunct="1">
              <a:spcBef>
                <a:spcPts val="0"/>
              </a:spcBef>
              <a:buClr>
                <a:srgbClr val="286723"/>
              </a:buClr>
              <a:buSzPct val="100000"/>
              <a:buFont typeface="Arial" pitchFamily="34" charset="0"/>
              <a:buNone/>
              <a:defRPr lang="en-US" sz="2000" kern="1200" dirty="0" smtClean="0">
                <a:solidFill>
                  <a:schemeClr val="bg1"/>
                </a:solidFill>
                <a:latin typeface="Garamond"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4" name="Straight Connector 13"/>
          <p:cNvCxnSpPr/>
          <p:nvPr userDrawn="1"/>
        </p:nvCxnSpPr>
        <p:spPr>
          <a:xfrm>
            <a:off x="399394" y="3978165"/>
            <a:ext cx="6501881" cy="357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2604" y="5418866"/>
            <a:ext cx="1584443" cy="54583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31568"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609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40476"/>
            <a:ext cx="2844800" cy="365125"/>
          </a:xfrm>
          <a:prstGeom prst="rect">
            <a:avLst/>
          </a:prstGeom>
        </p:spPr>
        <p:txBody>
          <a:bodyPr/>
          <a:lstStyle/>
          <a:p>
            <a:fld id="{F70FF958-B954-4410-827B-B107DA66625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31568" y="6356351"/>
            <a:ext cx="28448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609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40476"/>
            <a:ext cx="2844800" cy="365125"/>
          </a:xfrm>
          <a:prstGeom prst="rect">
            <a:avLst/>
          </a:prstGeom>
        </p:spPr>
        <p:txBody>
          <a:bodyPr/>
          <a:lstStyle/>
          <a:p>
            <a:fld id="{F70FF958-B954-4410-827B-B107DA66625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31568"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609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40476"/>
            <a:ext cx="2844800" cy="365125"/>
          </a:xfrm>
          <a:prstGeom prst="rect">
            <a:avLst/>
          </a:prstGeom>
        </p:spPr>
        <p:txBody>
          <a:bodyPr/>
          <a:lstStyle/>
          <a:p>
            <a:fld id="{F70FF958-B954-4410-827B-B107DA66625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1568" y="6356351"/>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609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40476"/>
            <a:ext cx="2844800" cy="365125"/>
          </a:xfrm>
          <a:prstGeom prst="rect">
            <a:avLst/>
          </a:prstGeom>
        </p:spPr>
        <p:txBody>
          <a:bodyPr/>
          <a:lstStyle/>
          <a:p>
            <a:fld id="{F70FF958-B954-4410-827B-B107DA66625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rvind's TLF3a.jpg"/>
          <p:cNvPicPr>
            <a:picLocks noChangeAspect="1"/>
          </p:cNvPicPr>
          <p:nvPr userDrawn="1"/>
        </p:nvPicPr>
        <p:blipFill>
          <a:blip r:embed="rId20" cstate="email"/>
          <a:stretch>
            <a:fillRect/>
          </a:stretch>
        </p:blipFill>
        <p:spPr>
          <a:xfrm>
            <a:off x="0" y="0"/>
            <a:ext cx="12192000" cy="6387152"/>
          </a:xfrm>
          <a:prstGeom prst="rect">
            <a:avLst/>
          </a:prstGeom>
        </p:spPr>
      </p:pic>
      <p:sp>
        <p:nvSpPr>
          <p:cNvPr id="2" name="Title Placeholder 1"/>
          <p:cNvSpPr>
            <a:spLocks noGrp="1"/>
          </p:cNvSpPr>
          <p:nvPr>
            <p:ph type="title"/>
          </p:nvPr>
        </p:nvSpPr>
        <p:spPr>
          <a:xfrm>
            <a:off x="609600" y="274638"/>
            <a:ext cx="11154032" cy="639762"/>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p:cNvSpPr>
            <a:spLocks noGrp="1"/>
          </p:cNvSpPr>
          <p:nvPr>
            <p:ph type="body" idx="1"/>
          </p:nvPr>
        </p:nvSpPr>
        <p:spPr>
          <a:xfrm>
            <a:off x="609600" y="1281752"/>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pic>
        <p:nvPicPr>
          <p:cNvPr id="3074" name="Picture 2" descr="I:\back-up\D\Desktop 6\Lilly\Vijaya\IMaCS-Logo.png"/>
          <p:cNvPicPr>
            <a:picLocks noChangeAspect="1" noChangeArrowheads="1"/>
          </p:cNvPicPr>
          <p:nvPr userDrawn="1"/>
        </p:nvPicPr>
        <p:blipFill>
          <a:blip r:embed="rId21" cstate="email"/>
          <a:srcRect/>
          <a:stretch>
            <a:fillRect/>
          </a:stretch>
        </p:blipFill>
        <p:spPr bwMode="auto">
          <a:xfrm>
            <a:off x="11092354" y="6471733"/>
            <a:ext cx="980813" cy="337009"/>
          </a:xfrm>
          <a:prstGeom prst="rect">
            <a:avLst/>
          </a:prstGeom>
          <a:noFill/>
        </p:spPr>
      </p:pic>
      <p:sp>
        <p:nvSpPr>
          <p:cNvPr id="15" name="Slide Number Placeholder 14"/>
          <p:cNvSpPr>
            <a:spLocks noGrp="1"/>
          </p:cNvSpPr>
          <p:nvPr>
            <p:ph type="sldNum" sz="quarter" idx="4"/>
          </p:nvPr>
        </p:nvSpPr>
        <p:spPr>
          <a:xfrm>
            <a:off x="4673600" y="635635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a:t>
            </a:r>
            <a:fld id="{F58FC76E-7B69-48B2-93CD-DBCA44E43D63}" type="slidenum">
              <a:rPr lang="en-US" smtClean="0"/>
              <a:pPr/>
              <a:t>‹#›</a:t>
            </a:fld>
            <a:r>
              <a:rPr lang="en-US" dirty="0"/>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6" r:id="rId4"/>
    <p:sldLayoutId id="2147483665"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spcBef>
          <a:spcPct val="0"/>
        </a:spcBef>
        <a:buNone/>
        <a:defRPr sz="3200" kern="1200">
          <a:solidFill>
            <a:schemeClr val="bg1"/>
          </a:solidFill>
          <a:latin typeface="Garamond" pitchFamily="18" charset="0"/>
          <a:ea typeface="+mj-ea"/>
          <a:cs typeface="+mj-cs"/>
        </a:defRPr>
      </a:lvl1pPr>
    </p:titleStyle>
    <p:bodyStyle>
      <a:lvl1pPr marL="342900" indent="-342900" algn="l" defTabSz="914400" rtl="0" eaLnBrk="1" latinLnBrk="0" hangingPunct="1">
        <a:spcBef>
          <a:spcPts val="0"/>
        </a:spcBef>
        <a:buClr>
          <a:srgbClr val="286723"/>
        </a:buClr>
        <a:buSzPct val="100000"/>
        <a:buFont typeface="Arial" pitchFamily="34" charset="0"/>
        <a:buChar char="•"/>
        <a:defRPr sz="1400" kern="1200">
          <a:solidFill>
            <a:schemeClr val="tx1">
              <a:lumMod val="65000"/>
              <a:lumOff val="35000"/>
            </a:schemeClr>
          </a:solidFill>
          <a:latin typeface="+mn-lt"/>
          <a:ea typeface="+mn-ea"/>
          <a:cs typeface="+mn-cs"/>
        </a:defRPr>
      </a:lvl1pPr>
      <a:lvl2pPr marL="742950" indent="-285750" algn="l" defTabSz="914400" rtl="0" eaLnBrk="1" latinLnBrk="0" hangingPunct="1">
        <a:spcBef>
          <a:spcPts val="0"/>
        </a:spcBef>
        <a:buClr>
          <a:schemeClr val="tx2">
            <a:lumMod val="75000"/>
          </a:schemeClr>
        </a:buClr>
        <a:buSzPct val="100000"/>
        <a:buFont typeface="Arial" pitchFamily="34" charset="0"/>
        <a:buChar char="•"/>
        <a:defRPr sz="1400" kern="1200">
          <a:solidFill>
            <a:schemeClr val="tx1">
              <a:lumMod val="65000"/>
              <a:lumOff val="35000"/>
            </a:schemeClr>
          </a:solidFill>
          <a:latin typeface="+mn-lt"/>
          <a:ea typeface="+mn-ea"/>
          <a:cs typeface="+mn-cs"/>
        </a:defRPr>
      </a:lvl2pPr>
      <a:lvl3pPr marL="1143000" indent="-228600" algn="l" defTabSz="914400" rtl="0" eaLnBrk="1" latinLnBrk="0" hangingPunct="1">
        <a:spcBef>
          <a:spcPts val="0"/>
        </a:spcBef>
        <a:buSzPct val="100000"/>
        <a:buFont typeface="Arial" pitchFamily="34" charset="0"/>
        <a:buChar char="•"/>
        <a:defRPr sz="1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SzPct val="100000"/>
        <a:buFont typeface="Arial"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SzPct val="100000"/>
        <a:buFont typeface="Arial"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49519" y="1641344"/>
            <a:ext cx="5107279" cy="1600270"/>
          </a:xfrm>
        </p:spPr>
        <p:txBody>
          <a:bodyPr anchor="t">
            <a:noAutofit/>
          </a:bodyPr>
          <a:lstStyle/>
          <a:p>
            <a:pPr algn="ct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Sustainability of Power Business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Paradigm Shift for 24x7 Power for All</a:t>
            </a:r>
          </a:p>
        </p:txBody>
      </p:sp>
      <p:sp>
        <p:nvSpPr>
          <p:cNvPr id="7" name="Subtitle 6"/>
          <p:cNvSpPr>
            <a:spLocks noGrp="1"/>
          </p:cNvSpPr>
          <p:nvPr>
            <p:ph type="subTitle" idx="1"/>
          </p:nvPr>
        </p:nvSpPr>
        <p:spPr>
          <a:xfrm>
            <a:off x="1349519" y="3977047"/>
            <a:ext cx="4917950" cy="762000"/>
          </a:xfrm>
        </p:spPr>
        <p:txBody>
          <a:bodyPr>
            <a:noAutofit/>
          </a:bodyPr>
          <a:lstStyle/>
          <a:p>
            <a:pPr lvl="0" algn="ctr">
              <a:defRPr/>
            </a:pPr>
            <a:r>
              <a:rPr lang="en-US" sz="1400" dirty="0">
                <a:latin typeface="Arial" panose="020B0604020202020204" pitchFamily="34" charset="0"/>
                <a:cs typeface="Arial" panose="020B0604020202020204" pitchFamily="34" charset="0"/>
              </a:rPr>
              <a:t>New Delhi            22</a:t>
            </a:r>
            <a:r>
              <a:rPr lang="en-US" sz="1400" baseline="30000" dirty="0">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November 2017</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8466" y="5863993"/>
            <a:ext cx="1511888" cy="694456"/>
          </a:xfrm>
          <a:prstGeom prst="rect">
            <a:avLst/>
          </a:prstGeom>
        </p:spPr>
      </p:pic>
      <p:sp>
        <p:nvSpPr>
          <p:cNvPr id="24581" name="AutoShape 5" descr="Image result for residential society constructio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4590" name="AutoShape 14" descr="Image result for cement worker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Rectangle 11"/>
          <p:cNvSpPr/>
          <p:nvPr/>
        </p:nvSpPr>
        <p:spPr>
          <a:xfrm>
            <a:off x="2023639" y="735601"/>
            <a:ext cx="3650358" cy="400110"/>
          </a:xfrm>
          <a:prstGeom prst="rect">
            <a:avLst/>
          </a:prstGeom>
        </p:spPr>
        <p:txBody>
          <a:bodyPr wrap="none">
            <a:spAutoFit/>
          </a:bodyPr>
          <a:lstStyle/>
          <a:p>
            <a:r>
              <a:rPr lang="en-US" sz="2000" b="1" dirty="0">
                <a:solidFill>
                  <a:schemeClr val="bg1"/>
                </a:solidFill>
                <a:latin typeface="Arial" pitchFamily="34" charset="0"/>
                <a:cs typeface="Arial" pitchFamily="34" charset="0"/>
              </a:rPr>
              <a:t>20</a:t>
            </a:r>
            <a:r>
              <a:rPr lang="en-US" sz="2000" b="1" baseline="30000" dirty="0">
                <a:solidFill>
                  <a:schemeClr val="bg1"/>
                </a:solidFill>
                <a:latin typeface="Arial" pitchFamily="34" charset="0"/>
                <a:cs typeface="Arial" pitchFamily="34" charset="0"/>
              </a:rPr>
              <a:t>th</a:t>
            </a:r>
            <a:r>
              <a:rPr lang="en-US" sz="2000" b="1" dirty="0">
                <a:solidFill>
                  <a:schemeClr val="bg1"/>
                </a:solidFill>
                <a:latin typeface="Arial" pitchFamily="34" charset="0"/>
                <a:cs typeface="Arial" pitchFamily="34" charset="0"/>
              </a:rPr>
              <a:t> India Power Forum 2017</a:t>
            </a:r>
            <a:endParaRPr lang="en-US" sz="2000" dirty="0">
              <a:solidFill>
                <a:schemeClr val="bg1"/>
              </a:solidFill>
              <a:latin typeface="Arial" pitchFamily="34" charset="0"/>
              <a:cs typeface="Arial" pitchFamily="34" charset="0"/>
            </a:endParaRPr>
          </a:p>
        </p:txBody>
      </p:sp>
      <p:sp>
        <p:nvSpPr>
          <p:cNvPr id="15" name="Rectangle 14"/>
          <p:cNvSpPr/>
          <p:nvPr/>
        </p:nvSpPr>
        <p:spPr>
          <a:xfrm>
            <a:off x="991740" y="4773586"/>
            <a:ext cx="5584874" cy="584775"/>
          </a:xfrm>
          <a:prstGeom prst="rect">
            <a:avLst/>
          </a:prstGeom>
        </p:spPr>
        <p:txBody>
          <a:bodyPr wrap="square">
            <a:spAutoFit/>
          </a:bodyPr>
          <a:lstStyle/>
          <a:p>
            <a:pPr algn="ctr" eaLnBrk="0" fontAlgn="base" hangingPunct="0">
              <a:spcBef>
                <a:spcPct val="0"/>
              </a:spcBef>
              <a:spcAft>
                <a:spcPct val="0"/>
              </a:spcAft>
            </a:pPr>
            <a:r>
              <a:rPr lang="en-US" altLang="en-US" sz="1600" b="1" dirty="0">
                <a:solidFill>
                  <a:schemeClr val="bg1"/>
                </a:solidFill>
                <a:latin typeface="Arial" charset="0"/>
                <a:cs typeface="Arial" charset="0"/>
              </a:rPr>
              <a:t>Sanjeev Sinha</a:t>
            </a:r>
          </a:p>
          <a:p>
            <a:pPr algn="ctr" eaLnBrk="0" fontAlgn="base" hangingPunct="0">
              <a:spcBef>
                <a:spcPct val="0"/>
              </a:spcBef>
              <a:spcAft>
                <a:spcPct val="0"/>
              </a:spcAft>
            </a:pPr>
            <a:r>
              <a:rPr lang="en-US" altLang="en-US" sz="1600" dirty="0">
                <a:solidFill>
                  <a:schemeClr val="bg1"/>
                </a:solidFill>
                <a:latin typeface="Arial" charset="0"/>
                <a:cs typeface="Arial" charset="0"/>
              </a:rPr>
              <a:t>CEO &amp; MD, IMaCS and Head Non Rating Business, ICRA</a:t>
            </a:r>
          </a:p>
        </p:txBody>
      </p:sp>
      <p:pic>
        <p:nvPicPr>
          <p:cNvPr id="17" name="Picture 16"/>
          <p:cNvPicPr>
            <a:picLocks noChangeAspect="1"/>
          </p:cNvPicPr>
          <p:nvPr/>
        </p:nvPicPr>
        <p:blipFill>
          <a:blip r:embed="rId4" cstate="print"/>
          <a:stretch>
            <a:fillRect/>
          </a:stretch>
        </p:blipFill>
        <p:spPr>
          <a:xfrm>
            <a:off x="10254409" y="-1"/>
            <a:ext cx="1930582" cy="1911927"/>
          </a:xfrm>
          <a:prstGeom prst="rect">
            <a:avLst/>
          </a:prstGeom>
        </p:spPr>
      </p:pic>
      <p:pic>
        <p:nvPicPr>
          <p:cNvPr id="18" name="Picture 17"/>
          <p:cNvPicPr>
            <a:picLocks noChangeAspect="1"/>
          </p:cNvPicPr>
          <p:nvPr/>
        </p:nvPicPr>
        <p:blipFill>
          <a:blip r:embed="rId5" cstate="print"/>
          <a:stretch>
            <a:fillRect/>
          </a:stretch>
        </p:blipFill>
        <p:spPr>
          <a:xfrm>
            <a:off x="7487014" y="4226339"/>
            <a:ext cx="4690710" cy="2631661"/>
          </a:xfrm>
          <a:prstGeom prst="rect">
            <a:avLst/>
          </a:prstGeom>
        </p:spPr>
      </p:pic>
      <p:pic>
        <p:nvPicPr>
          <p:cNvPr id="19" name="Picture 18"/>
          <p:cNvPicPr>
            <a:picLocks noChangeAspect="1"/>
          </p:cNvPicPr>
          <p:nvPr/>
        </p:nvPicPr>
        <p:blipFill>
          <a:blip r:embed="rId6" cstate="print"/>
          <a:stretch>
            <a:fillRect/>
          </a:stretch>
        </p:blipFill>
        <p:spPr>
          <a:xfrm>
            <a:off x="7493566" y="1884219"/>
            <a:ext cx="4698434" cy="2854036"/>
          </a:xfrm>
          <a:prstGeom prst="rect">
            <a:avLst/>
          </a:prstGeom>
        </p:spPr>
      </p:pic>
      <p:pic>
        <p:nvPicPr>
          <p:cNvPr id="20" name="Picture 19"/>
          <p:cNvPicPr>
            <a:picLocks noChangeAspect="1"/>
          </p:cNvPicPr>
          <p:nvPr/>
        </p:nvPicPr>
        <p:blipFill>
          <a:blip r:embed="rId7" cstate="print"/>
          <a:stretch>
            <a:fillRect/>
          </a:stretch>
        </p:blipFill>
        <p:spPr>
          <a:xfrm>
            <a:off x="7487013" y="0"/>
            <a:ext cx="2760128" cy="19719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extLst>
              <a:ext uri="{28A0092B-C50C-407E-A947-70E740481C1C}">
                <a14:useLocalDpi xmlns:a14="http://schemas.microsoft.com/office/drawing/2010/main" val="0"/>
              </a:ext>
            </a:extLst>
          </a:blip>
          <a:srcRect l="13234" t="8959" r="16540" b="10460"/>
          <a:stretch/>
        </p:blipFill>
        <p:spPr>
          <a:xfrm>
            <a:off x="6611815" y="1102067"/>
            <a:ext cx="5387926" cy="5254284"/>
          </a:xfrm>
          <a:prstGeom prst="rect">
            <a:avLst/>
          </a:prstGeom>
          <a:ln>
            <a:noFill/>
          </a:ln>
        </p:spPr>
      </p:pic>
      <p:sp>
        <p:nvSpPr>
          <p:cNvPr id="2" name="Title 1"/>
          <p:cNvSpPr>
            <a:spLocks noGrp="1"/>
          </p:cNvSpPr>
          <p:nvPr>
            <p:ph type="title"/>
          </p:nvPr>
        </p:nvSpPr>
        <p:spPr/>
        <p:txBody>
          <a:bodyPr>
            <a:noAutofit/>
          </a:bodyPr>
          <a:lstStyle/>
          <a:p>
            <a:pPr>
              <a:lnSpc>
                <a:spcPct val="150000"/>
              </a:lnSpc>
            </a:pPr>
            <a:r>
              <a:rPr lang="en-IN" sz="2200" dirty="0">
                <a:latin typeface="Arial" pitchFamily="34" charset="0"/>
                <a:cs typeface="Arial" pitchFamily="34" charset="0"/>
              </a:rPr>
              <a:t>Rural electrification presents an additional business case for renewable energy</a:t>
            </a:r>
            <a:endParaRPr lang="en-IN" sz="2200"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578385" y="1318720"/>
            <a:ext cx="6539867" cy="5402756"/>
          </a:xfrm>
        </p:spPr>
        <p:txBody>
          <a:bodyPr>
            <a:normAutofit fontScale="92500" lnSpcReduction="20000"/>
          </a:bodyPr>
          <a:lstStyle/>
          <a:p>
            <a:pPr marL="342900" lvl="1" indent="-342900" algn="just">
              <a:lnSpc>
                <a:spcPct val="150000"/>
              </a:lnSpc>
            </a:pPr>
            <a:r>
              <a:rPr lang="en-US" sz="1800" dirty="0">
                <a:solidFill>
                  <a:schemeClr val="tx1"/>
                </a:solidFill>
                <a:latin typeface="Arial" pitchFamily="34" charset="0"/>
                <a:cs typeface="Arial" pitchFamily="34" charset="0"/>
              </a:rPr>
              <a:t>Average supply across India is approximately 19.7 hours</a:t>
            </a:r>
          </a:p>
          <a:p>
            <a:pPr algn="just">
              <a:lnSpc>
                <a:spcPct val="150000"/>
              </a:lnSpc>
            </a:pPr>
            <a:endParaRPr lang="en-US" sz="1800" dirty="0">
              <a:solidFill>
                <a:schemeClr val="tx1"/>
              </a:solidFill>
              <a:latin typeface="Arial" pitchFamily="34" charset="0"/>
              <a:cs typeface="Arial" pitchFamily="34" charset="0"/>
            </a:endParaRPr>
          </a:p>
          <a:p>
            <a:pPr algn="just">
              <a:lnSpc>
                <a:spcPct val="150000"/>
              </a:lnSpc>
            </a:pPr>
            <a:r>
              <a:rPr lang="en-US" sz="1800" dirty="0">
                <a:solidFill>
                  <a:schemeClr val="tx1"/>
                </a:solidFill>
                <a:latin typeface="Arial" pitchFamily="34" charset="0"/>
                <a:cs typeface="Arial" pitchFamily="34" charset="0"/>
              </a:rPr>
              <a:t>Less than 78% of the households have access to electricity</a:t>
            </a:r>
          </a:p>
          <a:p>
            <a:pPr algn="just">
              <a:lnSpc>
                <a:spcPct val="150000"/>
              </a:lnSpc>
            </a:pPr>
            <a:endParaRPr lang="en-GB" sz="1800" dirty="0">
              <a:latin typeface="Arial" pitchFamily="34" charset="0"/>
              <a:cs typeface="Arial" pitchFamily="34" charset="0"/>
            </a:endParaRPr>
          </a:p>
          <a:p>
            <a:pPr algn="just">
              <a:lnSpc>
                <a:spcPct val="150000"/>
              </a:lnSpc>
            </a:pPr>
            <a:r>
              <a:rPr lang="en-GB" sz="1800" dirty="0">
                <a:latin typeface="Arial" pitchFamily="34" charset="0"/>
                <a:cs typeface="Arial" pitchFamily="34" charset="0"/>
              </a:rPr>
              <a:t>Rural market largely remains untapped with 13% of the villages un-electrified</a:t>
            </a:r>
          </a:p>
          <a:p>
            <a:pPr algn="just">
              <a:lnSpc>
                <a:spcPct val="150000"/>
              </a:lnSpc>
            </a:pPr>
            <a:endParaRPr lang="en-US" sz="1800" dirty="0">
              <a:solidFill>
                <a:schemeClr val="tx1"/>
              </a:solidFill>
              <a:latin typeface="Arial" pitchFamily="34" charset="0"/>
              <a:cs typeface="Arial" pitchFamily="34" charset="0"/>
            </a:endParaRPr>
          </a:p>
          <a:p>
            <a:pPr algn="just">
              <a:lnSpc>
                <a:spcPct val="150000"/>
              </a:lnSpc>
            </a:pPr>
            <a:r>
              <a:rPr lang="en-US" sz="1800" dirty="0">
                <a:solidFill>
                  <a:schemeClr val="tx1"/>
                </a:solidFill>
                <a:latin typeface="Arial" pitchFamily="34" charset="0"/>
                <a:cs typeface="Arial" pitchFamily="34" charset="0"/>
              </a:rPr>
              <a:t>Significant latent demand exists even in electrified villages - current definition identifies an electrified village as one with even 10% of households electrified</a:t>
            </a:r>
          </a:p>
          <a:p>
            <a:pPr lvl="1" algn="just">
              <a:lnSpc>
                <a:spcPct val="150000"/>
              </a:lnSpc>
            </a:pPr>
            <a:endParaRPr lang="en-US" sz="1800" dirty="0">
              <a:solidFill>
                <a:schemeClr val="tx1"/>
              </a:solidFill>
              <a:latin typeface="Arial" pitchFamily="34" charset="0"/>
              <a:cs typeface="Arial" pitchFamily="34" charset="0"/>
            </a:endParaRPr>
          </a:p>
          <a:p>
            <a:pPr algn="just">
              <a:lnSpc>
                <a:spcPct val="150000"/>
              </a:lnSpc>
            </a:pPr>
            <a:r>
              <a:rPr lang="en-US" sz="1800" dirty="0">
                <a:solidFill>
                  <a:schemeClr val="tx1"/>
                </a:solidFill>
                <a:latin typeface="Arial" pitchFamily="34" charset="0"/>
                <a:cs typeface="Arial" pitchFamily="34" charset="0"/>
              </a:rPr>
              <a:t>Both availability and quality of supply need to be addressed</a:t>
            </a:r>
          </a:p>
          <a:p>
            <a:pPr algn="just">
              <a:lnSpc>
                <a:spcPct val="150000"/>
              </a:lnSpc>
            </a:pPr>
            <a:endParaRPr lang="en-US" sz="1800" dirty="0">
              <a:solidFill>
                <a:schemeClr val="tx1"/>
              </a:solidFill>
              <a:latin typeface="Arial" pitchFamily="34" charset="0"/>
              <a:cs typeface="Arial" pitchFamily="34" charset="0"/>
            </a:endParaRPr>
          </a:p>
          <a:p>
            <a:pPr algn="just">
              <a:lnSpc>
                <a:spcPct val="150000"/>
              </a:lnSpc>
            </a:pPr>
            <a:r>
              <a:rPr lang="en-US" sz="1800" dirty="0">
                <a:solidFill>
                  <a:schemeClr val="tx1"/>
                </a:solidFill>
                <a:latin typeface="Arial" pitchFamily="34" charset="0"/>
                <a:cs typeface="Arial" pitchFamily="34" charset="0"/>
              </a:rPr>
              <a:t>Opportunities of meeting such unmet demand with off-grid renewable energy should be explored</a:t>
            </a:r>
          </a:p>
        </p:txBody>
      </p:sp>
      <p:sp>
        <p:nvSpPr>
          <p:cNvPr id="7" name="Slide Number Placeholder 6"/>
          <p:cNvSpPr>
            <a:spLocks noGrp="1"/>
          </p:cNvSpPr>
          <p:nvPr>
            <p:ph type="sldNum" sz="quarter" idx="11"/>
          </p:nvPr>
        </p:nvSpPr>
        <p:spPr/>
        <p:txBody>
          <a:bodyPr/>
          <a:lstStyle/>
          <a:p>
            <a:r>
              <a:rPr lang="en-US"/>
              <a:t>| </a:t>
            </a:r>
            <a:fld id="{F58FC76E-7B69-48B2-93CD-DBCA44E43D63}" type="slidenum">
              <a:rPr lang="en-US" smtClean="0"/>
              <a:pPr/>
              <a:t>10</a:t>
            </a:fld>
            <a:r>
              <a:rPr lang="en-US"/>
              <a:t> |</a:t>
            </a:r>
            <a:endParaRPr lang="en-US" dirty="0"/>
          </a:p>
        </p:txBody>
      </p:sp>
      <p:sp>
        <p:nvSpPr>
          <p:cNvPr id="6" name="TextBox 5"/>
          <p:cNvSpPr txBox="1"/>
          <p:nvPr/>
        </p:nvSpPr>
        <p:spPr>
          <a:xfrm>
            <a:off x="7244862" y="6287168"/>
            <a:ext cx="3306833" cy="276999"/>
          </a:xfrm>
          <a:prstGeom prst="rect">
            <a:avLst/>
          </a:prstGeom>
          <a:noFill/>
        </p:spPr>
        <p:txBody>
          <a:bodyPr wrap="square" rtlCol="0">
            <a:spAutoFit/>
          </a:bodyPr>
          <a:lstStyle/>
          <a:p>
            <a:pPr algn="r"/>
            <a:r>
              <a:rPr lang="en-IN" sz="1200" i="1" dirty="0">
                <a:latin typeface="Arial" panose="020B0604020202020204" pitchFamily="34" charset="0"/>
                <a:cs typeface="Arial" panose="020B0604020202020204" pitchFamily="34" charset="0"/>
              </a:rPr>
              <a:t>Source:  </a:t>
            </a:r>
            <a:r>
              <a:rPr lang="en-IN" sz="1200" i="1" dirty="0" err="1">
                <a:latin typeface="Arial" panose="020B0604020202020204" pitchFamily="34" charset="0"/>
                <a:cs typeface="Arial" panose="020B0604020202020204" pitchFamily="34" charset="0"/>
              </a:rPr>
              <a:t>Grameen</a:t>
            </a:r>
            <a:r>
              <a:rPr lang="en-IN" sz="1200" i="1" dirty="0">
                <a:latin typeface="Arial" panose="020B0604020202020204" pitchFamily="34" charset="0"/>
                <a:cs typeface="Arial" panose="020B0604020202020204" pitchFamily="34" charset="0"/>
              </a:rPr>
              <a:t> </a:t>
            </a:r>
            <a:r>
              <a:rPr lang="en-IN" sz="1200" i="1" dirty="0" err="1">
                <a:latin typeface="Arial" panose="020B0604020202020204" pitchFamily="34" charset="0"/>
                <a:cs typeface="Arial" panose="020B0604020202020204" pitchFamily="34" charset="0"/>
              </a:rPr>
              <a:t>Vidyutikaran</a:t>
            </a:r>
            <a:r>
              <a:rPr lang="en-IN" sz="1200" i="1" dirty="0">
                <a:latin typeface="Arial" panose="020B0604020202020204" pitchFamily="34" charset="0"/>
                <a:cs typeface="Arial" panose="020B0604020202020204" pitchFamily="34" charset="0"/>
              </a:rPr>
              <a:t> (GARV) portal</a:t>
            </a:r>
          </a:p>
        </p:txBody>
      </p:sp>
      <p:sp>
        <p:nvSpPr>
          <p:cNvPr id="9" name="Rectangle 8"/>
          <p:cNvSpPr/>
          <p:nvPr/>
        </p:nvSpPr>
        <p:spPr>
          <a:xfrm>
            <a:off x="9233256" y="1282624"/>
            <a:ext cx="1712328" cy="261610"/>
          </a:xfrm>
          <a:prstGeom prst="rect">
            <a:avLst/>
          </a:prstGeom>
        </p:spPr>
        <p:txBody>
          <a:bodyPr wrap="none">
            <a:spAutoFit/>
          </a:bodyPr>
          <a:lstStyle/>
          <a:p>
            <a:pPr algn="ctr">
              <a:defRPr sz="1100" b="1" i="0" u="none" strike="noStrike" kern="1200" baseline="0">
                <a:solidFill>
                  <a:prstClr val="black"/>
                </a:solidFill>
                <a:latin typeface="+mn-lt"/>
                <a:ea typeface="+mn-ea"/>
                <a:cs typeface="+mn-cs"/>
              </a:defRPr>
            </a:pPr>
            <a:r>
              <a:rPr lang="en-US" sz="1100" dirty="0">
                <a:latin typeface="Arial" pitchFamily="34" charset="0"/>
                <a:cs typeface="Arial" pitchFamily="34" charset="0"/>
              </a:rPr>
              <a:t>Households Electrified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a:latin typeface="Arial" pitchFamily="34" charset="0"/>
                <a:cs typeface="Arial" pitchFamily="34" charset="0"/>
              </a:rPr>
              <a:t>Financial implications of 24x7 supply are significant</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609600" y="4498848"/>
            <a:ext cx="10856495" cy="1553036"/>
          </a:xfrm>
        </p:spPr>
        <p:txBody>
          <a:bodyPr>
            <a:noAutofit/>
          </a:bodyPr>
          <a:lstStyle/>
          <a:p>
            <a:pPr algn="just">
              <a:lnSpc>
                <a:spcPct val="150000"/>
              </a:lnSpc>
            </a:pPr>
            <a:r>
              <a:rPr lang="en-IN" sz="1600" dirty="0">
                <a:latin typeface="Arial" panose="020B0604020202020204" pitchFamily="34" charset="0"/>
                <a:cs typeface="Arial" panose="020B0604020202020204" pitchFamily="34" charset="0"/>
              </a:rPr>
              <a:t>Supply deficit of 18% (4.3 hours per day) </a:t>
            </a:r>
          </a:p>
          <a:p>
            <a:pPr algn="just">
              <a:lnSpc>
                <a:spcPct val="150000"/>
              </a:lnSpc>
            </a:pPr>
            <a:r>
              <a:rPr lang="en-IN" sz="1600" dirty="0">
                <a:latin typeface="Arial" panose="020B0604020202020204" pitchFamily="34" charset="0"/>
                <a:cs typeface="Arial" panose="020B0604020202020204" pitchFamily="34" charset="0"/>
              </a:rPr>
              <a:t>Based on broad calculations, it can be inferred that over 80% of losses can be mitigated with 24x7 supply</a:t>
            </a:r>
          </a:p>
        </p:txBody>
      </p:sp>
      <p:sp>
        <p:nvSpPr>
          <p:cNvPr id="7" name="Slide Number Placeholder 6"/>
          <p:cNvSpPr>
            <a:spLocks noGrp="1"/>
          </p:cNvSpPr>
          <p:nvPr>
            <p:ph type="sldNum" sz="quarter" idx="11"/>
          </p:nvPr>
        </p:nvSpPr>
        <p:spPr/>
        <p:txBody>
          <a:bodyPr/>
          <a:lstStyle/>
          <a:p>
            <a:r>
              <a:rPr lang="en-US" dirty="0"/>
              <a:t>| </a:t>
            </a:r>
            <a:fld id="{F58FC76E-7B69-48B2-93CD-DBCA44E43D63}" type="slidenum">
              <a:rPr lang="en-US" smtClean="0"/>
              <a:pPr/>
              <a:t>11</a:t>
            </a:fld>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1345284991"/>
              </p:ext>
            </p:extLst>
          </p:nvPr>
        </p:nvGraphicFramePr>
        <p:xfrm>
          <a:off x="587543" y="1385248"/>
          <a:ext cx="10878552" cy="2743200"/>
        </p:xfrm>
        <a:graphic>
          <a:graphicData uri="http://schemas.openxmlformats.org/drawingml/2006/table">
            <a:tbl>
              <a:tblPr firstRow="1" bandRow="1">
                <a:tableStyleId>{5C22544A-7EE6-4342-B048-85BDC9FD1C3A}</a:tableStyleId>
              </a:tblPr>
              <a:tblGrid>
                <a:gridCol w="8941468">
                  <a:extLst>
                    <a:ext uri="{9D8B030D-6E8A-4147-A177-3AD203B41FA5}">
                      <a16:colId xmlns:a16="http://schemas.microsoft.com/office/drawing/2014/main" val="1932651029"/>
                    </a:ext>
                  </a:extLst>
                </a:gridCol>
                <a:gridCol w="1937084">
                  <a:extLst>
                    <a:ext uri="{9D8B030D-6E8A-4147-A177-3AD203B41FA5}">
                      <a16:colId xmlns:a16="http://schemas.microsoft.com/office/drawing/2014/main" val="3187168889"/>
                    </a:ext>
                  </a:extLst>
                </a:gridCol>
              </a:tblGrid>
              <a:tr h="190500">
                <a:tc>
                  <a:txBody>
                    <a:bodyPr/>
                    <a:lstStyle/>
                    <a:p>
                      <a:pPr algn="l" fontAlgn="b">
                        <a:lnSpc>
                          <a:spcPct val="150000"/>
                        </a:lnSpc>
                      </a:pPr>
                      <a:r>
                        <a:rPr lang="en-IN" sz="1600" u="none" strike="noStrike" dirty="0">
                          <a:effectLst/>
                          <a:latin typeface="Arial" panose="020B0604020202020204" pitchFamily="34" charset="0"/>
                          <a:cs typeface="Arial" panose="020B0604020202020204" pitchFamily="34" charset="0"/>
                        </a:rPr>
                        <a:t>Particulars</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lnSpc>
                          <a:spcPct val="150000"/>
                        </a:lnSpc>
                      </a:pPr>
                      <a:r>
                        <a:rPr lang="en-IN" sz="1600" u="none" strike="noStrike" dirty="0">
                          <a:effectLst/>
                          <a:latin typeface="Arial" panose="020B0604020202020204" pitchFamily="34" charset="0"/>
                          <a:cs typeface="Arial" panose="020B0604020202020204" pitchFamily="34" charset="0"/>
                        </a:rPr>
                        <a:t>Value</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534416165"/>
                  </a:ext>
                </a:extLst>
              </a:tr>
              <a:tr h="316935">
                <a:tc>
                  <a:txBody>
                    <a:bodyPr/>
                    <a:lstStyle/>
                    <a:p>
                      <a:pPr algn="l" fontAlgn="b">
                        <a:lnSpc>
                          <a:spcPct val="150000"/>
                        </a:lnSpc>
                      </a:pPr>
                      <a:r>
                        <a:rPr lang="en-US" sz="1600" u="none" strike="noStrike" dirty="0">
                          <a:effectLst/>
                          <a:latin typeface="Arial" panose="020B0604020202020204" pitchFamily="34" charset="0"/>
                          <a:cs typeface="Arial" panose="020B0604020202020204" pitchFamily="34" charset="0"/>
                        </a:rPr>
                        <a:t>Aggregate revenue of state owned </a:t>
                      </a:r>
                      <a:r>
                        <a:rPr lang="en-US" sz="1600" u="none" strike="noStrike" dirty="0" err="1">
                          <a:effectLst/>
                          <a:latin typeface="Arial" panose="020B0604020202020204" pitchFamily="34" charset="0"/>
                          <a:cs typeface="Arial" panose="020B0604020202020204" pitchFamily="34" charset="0"/>
                        </a:rPr>
                        <a:t>Discoms</a:t>
                      </a:r>
                      <a:r>
                        <a:rPr lang="en-US" sz="1600" u="none" strike="noStrike" dirty="0">
                          <a:effectLst/>
                          <a:latin typeface="Arial" panose="020B0604020202020204" pitchFamily="34" charset="0"/>
                          <a:cs typeface="Arial" panose="020B0604020202020204" pitchFamily="34" charset="0"/>
                        </a:rPr>
                        <a:t> in FY 15-16 </a:t>
                      </a:r>
                      <a:r>
                        <a:rPr lang="en-US" sz="1600" i="1" u="none" strike="noStrike" dirty="0">
                          <a:effectLst/>
                          <a:latin typeface="Arial" panose="020B0604020202020204" pitchFamily="34" charset="0"/>
                          <a:cs typeface="Arial" panose="020B0604020202020204" pitchFamily="34" charset="0"/>
                        </a:rPr>
                        <a:t>in </a:t>
                      </a:r>
                      <a:r>
                        <a:rPr lang="en-US" sz="1600" i="1" u="none" strike="noStrike" dirty="0" err="1">
                          <a:effectLst/>
                          <a:latin typeface="Arial" panose="020B0604020202020204" pitchFamily="34" charset="0"/>
                          <a:cs typeface="Arial" panose="020B0604020202020204" pitchFamily="34" charset="0"/>
                        </a:rPr>
                        <a:t>Rs</a:t>
                      </a:r>
                      <a:r>
                        <a:rPr lang="en-US" sz="1600" i="1" u="none" strike="noStrike" dirty="0">
                          <a:effectLst/>
                          <a:latin typeface="Arial" panose="020B0604020202020204" pitchFamily="34" charset="0"/>
                          <a:cs typeface="Arial" panose="020B0604020202020204" pitchFamily="34" charset="0"/>
                        </a:rPr>
                        <a:t> crore</a:t>
                      </a:r>
                      <a:endParaRPr lang="en-US" sz="1600" b="0" i="1" u="none" strike="noStrike" dirty="0">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lnSpc>
                          <a:spcPct val="150000"/>
                        </a:lnSpc>
                      </a:pPr>
                      <a:r>
                        <a:rPr lang="en-IN" sz="1600" u="none" strike="noStrike" dirty="0">
                          <a:effectLst/>
                          <a:latin typeface="Arial" panose="020B0604020202020204" pitchFamily="34" charset="0"/>
                          <a:cs typeface="Arial" panose="020B0604020202020204" pitchFamily="34" charset="0"/>
                        </a:rPr>
                        <a:t>4,24,948</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15493849"/>
                  </a:ext>
                </a:extLst>
              </a:tr>
              <a:tr h="190500">
                <a:tc>
                  <a:txBody>
                    <a:bodyPr/>
                    <a:lstStyle/>
                    <a:p>
                      <a:pPr algn="l" fontAlgn="b">
                        <a:lnSpc>
                          <a:spcPct val="150000"/>
                        </a:lnSpc>
                      </a:pPr>
                      <a:r>
                        <a:rPr lang="en-US" sz="1600" u="none" strike="noStrike" dirty="0">
                          <a:effectLst/>
                          <a:latin typeface="Arial" panose="020B0604020202020204" pitchFamily="34" charset="0"/>
                          <a:cs typeface="Arial" panose="020B0604020202020204" pitchFamily="34" charset="0"/>
                        </a:rPr>
                        <a:t>Average national supply </a:t>
                      </a:r>
                      <a:r>
                        <a:rPr lang="en-US" sz="1600" i="1" u="none" strike="noStrike" dirty="0">
                          <a:effectLst/>
                          <a:latin typeface="Arial" panose="020B0604020202020204" pitchFamily="34" charset="0"/>
                          <a:cs typeface="Arial" panose="020B0604020202020204" pitchFamily="34" charset="0"/>
                        </a:rPr>
                        <a:t>in hours</a:t>
                      </a:r>
                      <a:endParaRPr lang="en-US" sz="1600" b="0" i="1" u="none" strike="noStrike" dirty="0">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lnSpc>
                          <a:spcPct val="150000"/>
                        </a:lnSpc>
                      </a:pPr>
                      <a:r>
                        <a:rPr lang="en-IN" sz="1600" u="none" strike="noStrike" dirty="0">
                          <a:effectLst/>
                          <a:latin typeface="Arial" panose="020B0604020202020204" pitchFamily="34" charset="0"/>
                          <a:cs typeface="Arial" panose="020B0604020202020204" pitchFamily="34" charset="0"/>
                        </a:rPr>
                        <a:t>19.7</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770563326"/>
                  </a:ext>
                </a:extLst>
              </a:tr>
              <a:tr h="190500">
                <a:tc>
                  <a:txBody>
                    <a:bodyPr/>
                    <a:lstStyle/>
                    <a:p>
                      <a:pPr algn="l" fontAlgn="b">
                        <a:lnSpc>
                          <a:spcPct val="150000"/>
                        </a:lnSpc>
                      </a:pPr>
                      <a:r>
                        <a:rPr lang="en-IN" sz="1600" u="none" strike="noStrike" dirty="0">
                          <a:effectLst/>
                          <a:latin typeface="Arial" panose="020B0604020202020204" pitchFamily="34" charset="0"/>
                          <a:cs typeface="Arial" panose="020B0604020202020204" pitchFamily="34" charset="0"/>
                        </a:rPr>
                        <a:t>Supply deficit </a:t>
                      </a:r>
                      <a:r>
                        <a:rPr lang="en-IN" sz="1600" i="1" u="none" strike="noStrike" dirty="0">
                          <a:effectLst/>
                          <a:latin typeface="Arial" panose="020B0604020202020204" pitchFamily="34" charset="0"/>
                          <a:cs typeface="Arial" panose="020B0604020202020204" pitchFamily="34" charset="0"/>
                        </a:rPr>
                        <a:t>in % - hours</a:t>
                      </a:r>
                      <a:endParaRPr lang="en-IN" sz="1600" b="0" i="1" u="none" strike="noStrike" dirty="0">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lnSpc>
                          <a:spcPct val="150000"/>
                        </a:lnSpc>
                      </a:pPr>
                      <a:r>
                        <a:rPr lang="en-IN" sz="1600" u="none" strike="noStrike" dirty="0">
                          <a:effectLst/>
                          <a:latin typeface="Arial" panose="020B0604020202020204" pitchFamily="34" charset="0"/>
                          <a:cs typeface="Arial" panose="020B0604020202020204" pitchFamily="34" charset="0"/>
                        </a:rPr>
                        <a:t>18%</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527698897"/>
                  </a:ext>
                </a:extLst>
              </a:tr>
              <a:tr h="190500">
                <a:tc>
                  <a:txBody>
                    <a:bodyPr/>
                    <a:lstStyle/>
                    <a:p>
                      <a:pPr algn="l" fontAlgn="b">
                        <a:lnSpc>
                          <a:spcPct val="150000"/>
                        </a:lnSpc>
                      </a:pPr>
                      <a:r>
                        <a:rPr lang="en-US" sz="1600" u="none" strike="noStrike" dirty="0">
                          <a:effectLst/>
                          <a:latin typeface="Arial" panose="020B0604020202020204" pitchFamily="34" charset="0"/>
                          <a:cs typeface="Arial" panose="020B0604020202020204" pitchFamily="34" charset="0"/>
                        </a:rPr>
                        <a:t>Revenue implication of deficit </a:t>
                      </a:r>
                      <a:r>
                        <a:rPr lang="en-US" sz="1600" i="1" u="none" strike="noStrike" dirty="0">
                          <a:effectLst/>
                          <a:latin typeface="Arial" panose="020B0604020202020204" pitchFamily="34" charset="0"/>
                          <a:cs typeface="Arial" panose="020B0604020202020204" pitchFamily="34" charset="0"/>
                        </a:rPr>
                        <a:t>in </a:t>
                      </a:r>
                      <a:r>
                        <a:rPr lang="en-US" sz="1600" i="1" u="none" strike="noStrike" dirty="0" err="1">
                          <a:effectLst/>
                          <a:latin typeface="Arial" panose="020B0604020202020204" pitchFamily="34" charset="0"/>
                          <a:cs typeface="Arial" panose="020B0604020202020204" pitchFamily="34" charset="0"/>
                        </a:rPr>
                        <a:t>Rs</a:t>
                      </a:r>
                      <a:r>
                        <a:rPr lang="en-US" sz="1600" i="1" u="none" strike="noStrike" dirty="0">
                          <a:effectLst/>
                          <a:latin typeface="Arial" panose="020B0604020202020204" pitchFamily="34" charset="0"/>
                          <a:cs typeface="Arial" panose="020B0604020202020204" pitchFamily="34" charset="0"/>
                        </a:rPr>
                        <a:t> crore</a:t>
                      </a:r>
                      <a:endParaRPr lang="en-US" sz="1600" b="0" i="1" u="none" strike="noStrike" dirty="0">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lnSpc>
                          <a:spcPct val="150000"/>
                        </a:lnSpc>
                      </a:pPr>
                      <a:r>
                        <a:rPr lang="en-IN" sz="1600" u="none" strike="noStrike" dirty="0">
                          <a:effectLst/>
                          <a:latin typeface="Arial" panose="020B0604020202020204" pitchFamily="34" charset="0"/>
                          <a:cs typeface="Arial" panose="020B0604020202020204" pitchFamily="34" charset="0"/>
                        </a:rPr>
                        <a:t>76,137 </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770758331"/>
                  </a:ext>
                </a:extLst>
              </a:tr>
              <a:tr h="190500">
                <a:tc>
                  <a:txBody>
                    <a:bodyPr/>
                    <a:lstStyle/>
                    <a:p>
                      <a:pPr algn="l" fontAlgn="b">
                        <a:lnSpc>
                          <a:spcPct val="150000"/>
                        </a:lnSpc>
                      </a:pPr>
                      <a:r>
                        <a:rPr lang="en-US" sz="1600" u="none" strike="noStrike" dirty="0">
                          <a:effectLst/>
                          <a:latin typeface="Arial" panose="020B0604020202020204" pitchFamily="34" charset="0"/>
                          <a:cs typeface="Arial" panose="020B0604020202020204" pitchFamily="34" charset="0"/>
                        </a:rPr>
                        <a:t>Aggregate PAT on accrual basis of all state owned </a:t>
                      </a:r>
                      <a:r>
                        <a:rPr lang="en-US" sz="1600" u="none" strike="noStrike" dirty="0" err="1">
                          <a:effectLst/>
                          <a:latin typeface="Arial" panose="020B0604020202020204" pitchFamily="34" charset="0"/>
                          <a:cs typeface="Arial" panose="020B0604020202020204" pitchFamily="34" charset="0"/>
                        </a:rPr>
                        <a:t>Discoms</a:t>
                      </a:r>
                      <a:r>
                        <a:rPr lang="en-US" sz="1600" u="none" strike="noStrike" dirty="0">
                          <a:effectLst/>
                          <a:latin typeface="Arial" panose="020B0604020202020204" pitchFamily="34" charset="0"/>
                          <a:cs typeface="Arial" panose="020B0604020202020204" pitchFamily="34" charset="0"/>
                        </a:rPr>
                        <a:t> in FY 15-16 </a:t>
                      </a:r>
                      <a:r>
                        <a:rPr lang="en-US" sz="1600" i="1" u="none" strike="noStrike" dirty="0">
                          <a:effectLst/>
                          <a:latin typeface="Arial" panose="020B0604020202020204" pitchFamily="34" charset="0"/>
                          <a:cs typeface="Arial" panose="020B0604020202020204" pitchFamily="34" charset="0"/>
                        </a:rPr>
                        <a:t>in </a:t>
                      </a:r>
                      <a:r>
                        <a:rPr lang="en-US" sz="1600" i="1" u="none" strike="noStrike" dirty="0" err="1">
                          <a:effectLst/>
                          <a:latin typeface="Arial" panose="020B0604020202020204" pitchFamily="34" charset="0"/>
                          <a:cs typeface="Arial" panose="020B0604020202020204" pitchFamily="34" charset="0"/>
                        </a:rPr>
                        <a:t>Rs</a:t>
                      </a:r>
                      <a:r>
                        <a:rPr lang="en-US" sz="1600" i="1" u="none" strike="noStrike" dirty="0">
                          <a:effectLst/>
                          <a:latin typeface="Arial" panose="020B0604020202020204" pitchFamily="34" charset="0"/>
                          <a:cs typeface="Arial" panose="020B0604020202020204" pitchFamily="34" charset="0"/>
                        </a:rPr>
                        <a:t> crore</a:t>
                      </a:r>
                      <a:endParaRPr lang="en-US" sz="1600" b="0" i="1" u="none" strike="noStrike" dirty="0">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lnSpc>
                          <a:spcPct val="150000"/>
                        </a:lnSpc>
                      </a:pPr>
                      <a:r>
                        <a:rPr lang="en-IN" sz="1600" u="none" strike="noStrike" dirty="0">
                          <a:effectLst/>
                          <a:latin typeface="Arial" panose="020B0604020202020204" pitchFamily="34" charset="0"/>
                          <a:cs typeface="Arial" panose="020B0604020202020204" pitchFamily="34" charset="0"/>
                        </a:rPr>
                        <a:t>(89,603) </a:t>
                      </a:r>
                      <a:endParaRPr lang="en-IN" sz="1600" b="0" i="0" u="none" strike="noStrike" dirty="0">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550529859"/>
                  </a:ext>
                </a:extLst>
              </a:tr>
            </a:tbl>
          </a:graphicData>
        </a:graphic>
      </p:graphicFrame>
      <p:sp>
        <p:nvSpPr>
          <p:cNvPr id="5" name="TextBox 4"/>
          <p:cNvSpPr txBox="1"/>
          <p:nvPr/>
        </p:nvSpPr>
        <p:spPr>
          <a:xfrm>
            <a:off x="8795084" y="4114792"/>
            <a:ext cx="2683043" cy="276999"/>
          </a:xfrm>
          <a:prstGeom prst="rect">
            <a:avLst/>
          </a:prstGeom>
          <a:noFill/>
        </p:spPr>
        <p:txBody>
          <a:bodyPr wrap="square" rtlCol="0">
            <a:spAutoFit/>
          </a:bodyPr>
          <a:lstStyle/>
          <a:p>
            <a:pPr algn="r"/>
            <a:r>
              <a:rPr lang="en-IN" sz="1200" i="1" dirty="0">
                <a:latin typeface="Arial" panose="020B0604020202020204" pitchFamily="34" charset="0"/>
                <a:cs typeface="Arial" panose="020B0604020202020204" pitchFamily="34" charset="0"/>
              </a:rPr>
              <a:t>Source: PFC and IMaCS estimates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latin typeface="Arial" panose="020B0604020202020204" pitchFamily="34" charset="0"/>
                <a:cs typeface="Arial" panose="020B0604020202020204" pitchFamily="34" charset="0"/>
              </a:rPr>
              <a:t>Robust transmission and distribution infrastructure are imperative to support the growth</a:t>
            </a:r>
            <a:endParaRPr lang="en-IN"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278886"/>
            <a:ext cx="10972800" cy="5230198"/>
          </a:xfrm>
        </p:spPr>
        <p:txBody>
          <a:bodyPr>
            <a:normAutofit lnSpcReduction="10000"/>
          </a:bodyPr>
          <a:lstStyle/>
          <a:p>
            <a:r>
              <a:rPr lang="en-IN" sz="1600" dirty="0">
                <a:latin typeface="Arial" panose="020B0604020202020204" pitchFamily="34" charset="0"/>
                <a:cs typeface="Arial" panose="020B0604020202020204" pitchFamily="34" charset="0"/>
              </a:rPr>
              <a:t>Significant leaps have been taken between </a:t>
            </a:r>
            <a:r>
              <a:rPr lang="en-GB" sz="1600" dirty="0">
                <a:latin typeface="Arial" pitchFamily="34" charset="0"/>
                <a:cs typeface="Arial" pitchFamily="34" charset="0"/>
              </a:rPr>
              <a:t>6</a:t>
            </a:r>
            <a:r>
              <a:rPr lang="en-GB" sz="1600" baseline="30000" dirty="0">
                <a:latin typeface="Arial" pitchFamily="34" charset="0"/>
                <a:cs typeface="Arial" pitchFamily="34" charset="0"/>
              </a:rPr>
              <a:t>th</a:t>
            </a:r>
            <a:r>
              <a:rPr lang="en-GB" sz="1600" dirty="0">
                <a:latin typeface="Arial" pitchFamily="34" charset="0"/>
                <a:cs typeface="Arial" pitchFamily="34" charset="0"/>
              </a:rPr>
              <a:t> and 12</a:t>
            </a:r>
            <a:r>
              <a:rPr lang="en-GB" sz="1600" baseline="30000" dirty="0">
                <a:latin typeface="Arial" pitchFamily="34" charset="0"/>
                <a:cs typeface="Arial" pitchFamily="34" charset="0"/>
              </a:rPr>
              <a:t>th</a:t>
            </a:r>
            <a:r>
              <a:rPr lang="en-GB" sz="1600" dirty="0">
                <a:latin typeface="Arial" pitchFamily="34" charset="0"/>
                <a:cs typeface="Arial" pitchFamily="34" charset="0"/>
              </a:rPr>
              <a:t> plans to augment the transmission network, which currently stands at 3,80,402 ckt.km.  </a:t>
            </a:r>
          </a:p>
          <a:p>
            <a:endParaRPr lang="en-IN"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T&amp;D losses are projected to</a:t>
            </a:r>
            <a:r>
              <a:rPr lang="en-US" sz="1600" b="1" dirty="0">
                <a:latin typeface="Arial" panose="020B0604020202020204" pitchFamily="34" charset="0"/>
                <a:cs typeface="Arial" panose="020B0604020202020204" pitchFamily="34" charset="0"/>
              </a:rPr>
              <a:t> decline to 16.96% </a:t>
            </a:r>
            <a:r>
              <a:rPr lang="en-US" sz="1600" dirty="0">
                <a:latin typeface="Arial" panose="020B0604020202020204" pitchFamily="34" charset="0"/>
                <a:cs typeface="Arial" panose="020B0604020202020204" pitchFamily="34" charset="0"/>
              </a:rPr>
              <a:t>by FY 2021-22 from 20.65% currently (CEA)</a:t>
            </a:r>
          </a:p>
          <a:p>
            <a:endParaRPr lang="en-US" sz="1600" dirty="0">
              <a:latin typeface="Arial" panose="020B0604020202020204" pitchFamily="34" charset="0"/>
              <a:cs typeface="Arial" panose="020B0604020202020204" pitchFamily="34" charset="0"/>
            </a:endParaRPr>
          </a:p>
          <a:p>
            <a:r>
              <a:rPr lang="en-IN" sz="1600" dirty="0">
                <a:latin typeface="Arial" panose="020B0604020202020204" pitchFamily="34" charset="0"/>
                <a:cs typeface="Arial" panose="020B0604020202020204" pitchFamily="34" charset="0"/>
              </a:rPr>
              <a:t>Momentum of growth in transmission infrastructure and open access policy implementation needs to be continued to further facilitate inter-state power evacuation and optimum utilisation of available generation.</a:t>
            </a:r>
          </a:p>
          <a:p>
            <a:endParaRPr lang="en-GB" sz="1600" dirty="0">
              <a:latin typeface="Arial" pitchFamily="34" charset="0"/>
              <a:cs typeface="Arial" pitchFamily="34" charset="0"/>
            </a:endParaRPr>
          </a:p>
          <a:p>
            <a:r>
              <a:rPr lang="en-GB" sz="1600" dirty="0">
                <a:latin typeface="Arial" pitchFamily="34" charset="0"/>
                <a:cs typeface="Arial" pitchFamily="34" charset="0"/>
              </a:rPr>
              <a:t>Government has undertaken several initiatives and schemes such as R-APDRP, IPDS, RGGVY, FRP, DDUGJY, UDAY, </a:t>
            </a:r>
            <a:r>
              <a:rPr lang="en-GB" sz="1600" dirty="0" err="1">
                <a:latin typeface="Arial" pitchFamily="34" charset="0"/>
                <a:cs typeface="Arial" pitchFamily="34" charset="0"/>
              </a:rPr>
              <a:t>Saubhagya</a:t>
            </a:r>
            <a:r>
              <a:rPr lang="en-GB" sz="1600" dirty="0">
                <a:latin typeface="Arial" pitchFamily="34" charset="0"/>
                <a:cs typeface="Arial" pitchFamily="34" charset="0"/>
              </a:rPr>
              <a:t>, </a:t>
            </a:r>
            <a:r>
              <a:rPr lang="en-GB" sz="1600" dirty="0" err="1">
                <a:latin typeface="Arial" pitchFamily="34" charset="0"/>
                <a:cs typeface="Arial" pitchFamily="34" charset="0"/>
              </a:rPr>
              <a:t>etc</a:t>
            </a:r>
            <a:r>
              <a:rPr lang="en-GB" sz="1600" dirty="0">
                <a:latin typeface="Arial" pitchFamily="34" charset="0"/>
                <a:cs typeface="Arial" pitchFamily="34" charset="0"/>
              </a:rPr>
              <a:t> to ensure sustainability of power sector.</a:t>
            </a:r>
          </a:p>
          <a:p>
            <a:endParaRPr lang="en-GB" sz="1600" dirty="0">
              <a:latin typeface="Arial" pitchFamily="34" charset="0"/>
              <a:cs typeface="Arial" pitchFamily="34" charset="0"/>
            </a:endParaRPr>
          </a:p>
          <a:p>
            <a:r>
              <a:rPr lang="en-GB" sz="1600" dirty="0">
                <a:latin typeface="Arial" pitchFamily="34" charset="0"/>
                <a:cs typeface="Arial" pitchFamily="34" charset="0"/>
              </a:rPr>
              <a:t>Success of these initiatives largely depend upon improvement in operational efficiency of </a:t>
            </a:r>
            <a:r>
              <a:rPr lang="en-GB" sz="1600" dirty="0" err="1">
                <a:latin typeface="Arial" pitchFamily="34" charset="0"/>
                <a:cs typeface="Arial" pitchFamily="34" charset="0"/>
              </a:rPr>
              <a:t>Discoms</a:t>
            </a:r>
            <a:r>
              <a:rPr lang="en-GB" sz="1600" dirty="0">
                <a:latin typeface="Arial" pitchFamily="34" charset="0"/>
                <a:cs typeface="Arial" pitchFamily="34" charset="0"/>
              </a:rPr>
              <a:t>, which is yet to reach desired level</a:t>
            </a:r>
          </a:p>
          <a:p>
            <a:endParaRPr lang="en-IN"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a:p>
            <a:pPr marL="0" indent="0" algn="r">
              <a:buNone/>
            </a:pPr>
            <a:endParaRPr lang="en-IN" sz="1600" dirty="0">
              <a:latin typeface="Arial" panose="020B0604020202020204" pitchFamily="34" charset="0"/>
              <a:cs typeface="Arial" panose="020B0604020202020204" pitchFamily="34" charset="0"/>
            </a:endParaRPr>
          </a:p>
          <a:p>
            <a:pPr marL="0" indent="0" algn="ctr">
              <a:buNone/>
            </a:pPr>
            <a:r>
              <a:rPr lang="en-IN" sz="1600" i="1" dirty="0">
                <a:latin typeface="Arial" panose="020B0604020202020204" pitchFamily="34" charset="0"/>
                <a:cs typeface="Arial" panose="020B0604020202020204" pitchFamily="34" charset="0"/>
              </a:rPr>
              <a:t>						</a:t>
            </a:r>
            <a:r>
              <a:rPr lang="en-IN" sz="1200" i="1" dirty="0">
                <a:latin typeface="Arial" panose="020B0604020202020204" pitchFamily="34" charset="0"/>
                <a:cs typeface="Arial" panose="020B0604020202020204" pitchFamily="34" charset="0"/>
              </a:rPr>
              <a:t>Source: UDAY Portal</a:t>
            </a:r>
          </a:p>
        </p:txBody>
      </p:sp>
      <p:sp>
        <p:nvSpPr>
          <p:cNvPr id="4" name="Slide Number Placeholder 3"/>
          <p:cNvSpPr>
            <a:spLocks noGrp="1"/>
          </p:cNvSpPr>
          <p:nvPr>
            <p:ph type="sldNum" sz="quarter" idx="11"/>
          </p:nvPr>
        </p:nvSpPr>
        <p:spPr/>
        <p:txBody>
          <a:bodyPr/>
          <a:lstStyle/>
          <a:p>
            <a:r>
              <a:rPr lang="en-US"/>
              <a:t>| </a:t>
            </a:r>
            <a:fld id="{F58FC76E-7B69-48B2-93CD-DBCA44E43D63}" type="slidenum">
              <a:rPr lang="en-US" smtClean="0"/>
              <a:pPr/>
              <a:t>12</a:t>
            </a:fld>
            <a:r>
              <a:rPr lang="en-US"/>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43551275"/>
              </p:ext>
            </p:extLst>
          </p:nvPr>
        </p:nvGraphicFramePr>
        <p:xfrm>
          <a:off x="982579" y="4342611"/>
          <a:ext cx="8450179" cy="1481464"/>
        </p:xfrm>
        <a:graphic>
          <a:graphicData uri="http://schemas.openxmlformats.org/drawingml/2006/table">
            <a:tbl>
              <a:tblPr firstRow="1" firstCol="1" bandRow="1">
                <a:tableStyleId>{5C22544A-7EE6-4342-B048-85BDC9FD1C3A}</a:tableStyleId>
              </a:tblPr>
              <a:tblGrid>
                <a:gridCol w="3011905">
                  <a:extLst>
                    <a:ext uri="{9D8B030D-6E8A-4147-A177-3AD203B41FA5}">
                      <a16:colId xmlns:a16="http://schemas.microsoft.com/office/drawing/2014/main" val="2711366569"/>
                    </a:ext>
                  </a:extLst>
                </a:gridCol>
                <a:gridCol w="5438274">
                  <a:extLst>
                    <a:ext uri="{9D8B030D-6E8A-4147-A177-3AD203B41FA5}">
                      <a16:colId xmlns:a16="http://schemas.microsoft.com/office/drawing/2014/main" val="3351338722"/>
                    </a:ext>
                  </a:extLst>
                </a:gridCol>
              </a:tblGrid>
              <a:tr h="301578">
                <a:tc>
                  <a:txBody>
                    <a:bodyPr/>
                    <a:lstStyle/>
                    <a:p>
                      <a:pPr algn="l">
                        <a:lnSpc>
                          <a:spcPct val="115000"/>
                        </a:lnSpc>
                        <a:spcAft>
                          <a:spcPts val="0"/>
                        </a:spcAft>
                      </a:pPr>
                      <a:r>
                        <a:rPr lang="en-IN" sz="1400" dirty="0">
                          <a:effectLst/>
                          <a:latin typeface="Arial" panose="020B0604020202020204" pitchFamily="34" charset="0"/>
                          <a:cs typeface="Arial" panose="020B0604020202020204" pitchFamily="34" charset="0"/>
                        </a:rPr>
                        <a:t>Particulars</a:t>
                      </a:r>
                      <a:endParaRPr lang="en-IN"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IN" sz="1400" dirty="0">
                          <a:effectLst/>
                          <a:latin typeface="Arial" panose="020B0604020202020204" pitchFamily="34" charset="0"/>
                          <a:cs typeface="Arial" panose="020B0604020202020204" pitchFamily="34" charset="0"/>
                        </a:rPr>
                        <a:t>Status</a:t>
                      </a:r>
                      <a:endParaRPr lang="en-IN"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49434212"/>
                  </a:ext>
                </a:extLst>
              </a:tr>
              <a:tr h="280064">
                <a:tc>
                  <a:txBody>
                    <a:bodyPr/>
                    <a:lstStyle/>
                    <a:p>
                      <a:pPr>
                        <a:lnSpc>
                          <a:spcPct val="115000"/>
                        </a:lnSpc>
                        <a:spcAft>
                          <a:spcPts val="0"/>
                        </a:spcAft>
                      </a:pPr>
                      <a:r>
                        <a:rPr lang="en-IN" sz="1400" dirty="0">
                          <a:effectLst/>
                          <a:latin typeface="Arial" panose="020B0604020202020204" pitchFamily="34" charset="0"/>
                          <a:cs typeface="Arial" panose="020B0604020202020204" pitchFamily="34" charset="0"/>
                        </a:rPr>
                        <a:t>Bond issuance under</a:t>
                      </a:r>
                      <a:r>
                        <a:rPr lang="en-IN" sz="1400" baseline="0" dirty="0">
                          <a:effectLst/>
                          <a:latin typeface="Arial" panose="020B0604020202020204" pitchFamily="34" charset="0"/>
                          <a:cs typeface="Arial" panose="020B0604020202020204" pitchFamily="34" charset="0"/>
                        </a:rPr>
                        <a:t> UDAY</a:t>
                      </a:r>
                      <a:endParaRPr lang="en-IN"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IN" sz="1400" dirty="0">
                          <a:effectLst/>
                          <a:latin typeface="Arial" panose="020B0604020202020204" pitchFamily="34" charset="0"/>
                          <a:cs typeface="Arial" panose="020B0604020202020204" pitchFamily="34" charset="0"/>
                        </a:rPr>
                        <a:t>Planned: </a:t>
                      </a:r>
                      <a:r>
                        <a:rPr lang="en-IN" sz="1400" dirty="0" err="1">
                          <a:effectLst/>
                          <a:latin typeface="Arial" panose="020B0604020202020204" pitchFamily="34" charset="0"/>
                          <a:cs typeface="Arial" panose="020B0604020202020204" pitchFamily="34" charset="0"/>
                        </a:rPr>
                        <a:t>Rs</a:t>
                      </a:r>
                      <a:r>
                        <a:rPr lang="en-IN" sz="1400" dirty="0">
                          <a:effectLst/>
                          <a:latin typeface="Arial" panose="020B0604020202020204" pitchFamily="34" charset="0"/>
                          <a:cs typeface="Arial" panose="020B0604020202020204" pitchFamily="34" charset="0"/>
                        </a:rPr>
                        <a:t>. 2.69</a:t>
                      </a:r>
                      <a:r>
                        <a:rPr lang="en-IN" sz="1400" baseline="0" dirty="0">
                          <a:effectLst/>
                          <a:latin typeface="Arial" panose="020B0604020202020204" pitchFamily="34" charset="0"/>
                          <a:cs typeface="Arial" panose="020B0604020202020204" pitchFamily="34" charset="0"/>
                        </a:rPr>
                        <a:t> lakh crore; </a:t>
                      </a:r>
                      <a:r>
                        <a:rPr lang="en-IN" sz="1400" dirty="0">
                          <a:effectLst/>
                          <a:latin typeface="Arial" panose="020B0604020202020204" pitchFamily="34" charset="0"/>
                          <a:cs typeface="Arial" panose="020B0604020202020204" pitchFamily="34" charset="0"/>
                        </a:rPr>
                        <a:t>Issued till date:</a:t>
                      </a:r>
                      <a:r>
                        <a:rPr lang="en-IN" sz="1400" baseline="0" dirty="0">
                          <a:effectLst/>
                          <a:latin typeface="Arial" panose="020B0604020202020204" pitchFamily="34" charset="0"/>
                          <a:cs typeface="Arial" panose="020B0604020202020204" pitchFamily="34" charset="0"/>
                        </a:rPr>
                        <a:t> </a:t>
                      </a:r>
                      <a:r>
                        <a:rPr lang="en-IN" sz="1400" baseline="0" dirty="0" err="1">
                          <a:effectLst/>
                          <a:latin typeface="Arial" panose="020B0604020202020204" pitchFamily="34" charset="0"/>
                          <a:cs typeface="Arial" panose="020B0604020202020204" pitchFamily="34" charset="0"/>
                        </a:rPr>
                        <a:t>Rs</a:t>
                      </a:r>
                      <a:r>
                        <a:rPr lang="en-IN" sz="1400" baseline="0" dirty="0">
                          <a:effectLst/>
                          <a:latin typeface="Arial" panose="020B0604020202020204" pitchFamily="34" charset="0"/>
                          <a:cs typeface="Arial" panose="020B0604020202020204" pitchFamily="34" charset="0"/>
                        </a:rPr>
                        <a:t>. 2.32 lakh crore</a:t>
                      </a:r>
                      <a:endParaRPr lang="en-IN"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04062798"/>
                  </a:ext>
                </a:extLst>
              </a:tr>
              <a:tr h="253540">
                <a:tc>
                  <a:txBody>
                    <a:bodyPr/>
                    <a:lstStyle/>
                    <a:p>
                      <a:pPr>
                        <a:lnSpc>
                          <a:spcPct val="115000"/>
                        </a:lnSpc>
                        <a:spcAft>
                          <a:spcPts val="0"/>
                        </a:spcAft>
                      </a:pPr>
                      <a:r>
                        <a:rPr lang="en-IN" sz="1400" dirty="0">
                          <a:effectLst/>
                          <a:latin typeface="Arial" panose="020B0604020202020204" pitchFamily="34" charset="0"/>
                          <a:cs typeface="Arial" panose="020B0604020202020204" pitchFamily="34" charset="0"/>
                        </a:rPr>
                        <a:t>AT&amp;C loss </a:t>
                      </a:r>
                      <a:endParaRPr lang="en-IN"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75000"/>
                      </a:schemeClr>
                    </a:solidFill>
                  </a:tcPr>
                </a:tc>
                <a:tc>
                  <a:txBody>
                    <a:bodyPr/>
                    <a:lstStyle/>
                    <a:p>
                      <a:pPr algn="l">
                        <a:lnSpc>
                          <a:spcPct val="115000"/>
                        </a:lnSpc>
                        <a:spcAft>
                          <a:spcPts val="0"/>
                        </a:spcAft>
                      </a:pPr>
                      <a:r>
                        <a:rPr lang="en-IN" sz="1400" dirty="0">
                          <a:effectLst/>
                          <a:latin typeface="Arial" panose="020B0604020202020204" pitchFamily="34" charset="0"/>
                          <a:ea typeface="Times New Roman" panose="02020603050405020304" pitchFamily="18" charset="0"/>
                          <a:cs typeface="Arial" panose="020B0604020202020204" pitchFamily="34" charset="0"/>
                        </a:rPr>
                        <a:t>24%</a:t>
                      </a:r>
                    </a:p>
                  </a:txBody>
                  <a:tcPr marL="68580" marR="68580" marT="0" marB="0">
                    <a:solidFill>
                      <a:schemeClr val="accent6">
                        <a:lumMod val="60000"/>
                        <a:lumOff val="40000"/>
                      </a:schemeClr>
                    </a:solidFill>
                  </a:tcPr>
                </a:tc>
                <a:extLst>
                  <a:ext uri="{0D108BD9-81ED-4DB2-BD59-A6C34878D82A}">
                    <a16:rowId xmlns:a16="http://schemas.microsoft.com/office/drawing/2014/main" val="1100779492"/>
                  </a:ext>
                </a:extLst>
              </a:tr>
              <a:tr h="299912">
                <a:tc>
                  <a:txBody>
                    <a:bodyPr/>
                    <a:lstStyle/>
                    <a:p>
                      <a:pPr>
                        <a:lnSpc>
                          <a:spcPct val="115000"/>
                        </a:lnSpc>
                        <a:spcAft>
                          <a:spcPts val="0"/>
                        </a:spcAft>
                      </a:pPr>
                      <a:r>
                        <a:rPr lang="en-IN" sz="1400" dirty="0">
                          <a:effectLst/>
                          <a:latin typeface="Arial" panose="020B0604020202020204" pitchFamily="34" charset="0"/>
                          <a:cs typeface="Arial" panose="020B0604020202020204" pitchFamily="34" charset="0"/>
                        </a:rPr>
                        <a:t>ACS-ARR gap</a:t>
                      </a:r>
                      <a:endParaRPr lang="en-IN"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75000"/>
                      </a:schemeClr>
                    </a:solidFill>
                  </a:tcPr>
                </a:tc>
                <a:tc>
                  <a:txBody>
                    <a:bodyPr/>
                    <a:lstStyle/>
                    <a:p>
                      <a:pPr>
                        <a:lnSpc>
                          <a:spcPct val="115000"/>
                        </a:lnSpc>
                        <a:spcAft>
                          <a:spcPts val="0"/>
                        </a:spcAft>
                      </a:pPr>
                      <a:r>
                        <a:rPr lang="en-IN" sz="1400" dirty="0" err="1">
                          <a:effectLst/>
                          <a:latin typeface="Arial" panose="020B0604020202020204" pitchFamily="34" charset="0"/>
                          <a:cs typeface="Arial" panose="020B0604020202020204" pitchFamily="34" charset="0"/>
                        </a:rPr>
                        <a:t>Rs</a:t>
                      </a:r>
                      <a:r>
                        <a:rPr lang="en-IN" sz="1400" dirty="0">
                          <a:effectLst/>
                          <a:latin typeface="Arial" panose="020B0604020202020204" pitchFamily="34" charset="0"/>
                          <a:cs typeface="Arial" panose="020B0604020202020204" pitchFamily="34" charset="0"/>
                        </a:rPr>
                        <a:t>. 0.28 per unit</a:t>
                      </a:r>
                      <a:endParaRPr lang="en-IN"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855476167"/>
                  </a:ext>
                </a:extLst>
              </a:tr>
              <a:tr h="346370">
                <a:tc>
                  <a:txBody>
                    <a:bodyPr/>
                    <a:lstStyle/>
                    <a:p>
                      <a:pPr>
                        <a:lnSpc>
                          <a:spcPct val="115000"/>
                        </a:lnSpc>
                        <a:spcAft>
                          <a:spcPts val="0"/>
                        </a:spcAft>
                      </a:pPr>
                      <a:r>
                        <a:rPr lang="en-IN" sz="1400">
                          <a:effectLst/>
                          <a:latin typeface="Arial" panose="020B0604020202020204" pitchFamily="34" charset="0"/>
                          <a:cs typeface="Arial" panose="020B0604020202020204" pitchFamily="34" charset="0"/>
                        </a:rPr>
                        <a:t>Tariff Revision</a:t>
                      </a:r>
                      <a:endParaRPr lang="en-IN"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IN" sz="1400" dirty="0">
                          <a:effectLst/>
                          <a:latin typeface="Arial" panose="020B0604020202020204" pitchFamily="34" charset="0"/>
                          <a:cs typeface="Arial" panose="020B0604020202020204" pitchFamily="34" charset="0"/>
                        </a:rPr>
                        <a:t>Undertaken for 25 out of 27 states</a:t>
                      </a:r>
                      <a:endParaRPr lang="en-IN"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56191482"/>
                  </a:ext>
                </a:extLst>
              </a:tr>
            </a:tbl>
          </a:graphicData>
        </a:graphic>
      </p:graphicFrame>
    </p:spTree>
    <p:extLst>
      <p:ext uri="{BB962C8B-B14F-4D97-AF65-F5344CB8AC3E}">
        <p14:creationId xmlns:p14="http://schemas.microsoft.com/office/powerpoint/2010/main" val="2752668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a:latin typeface="Arial" panose="020B0604020202020204" pitchFamily="34" charset="0"/>
                <a:cs typeface="Arial" panose="020B0604020202020204" pitchFamily="34" charset="0"/>
              </a:rPr>
              <a:t>Efficiently designed tariffs ensure parity</a:t>
            </a:r>
          </a:p>
        </p:txBody>
      </p:sp>
      <p:sp>
        <p:nvSpPr>
          <p:cNvPr id="3" name="Content Placeholder 2"/>
          <p:cNvSpPr>
            <a:spLocks noGrp="1"/>
          </p:cNvSpPr>
          <p:nvPr>
            <p:ph idx="1"/>
          </p:nvPr>
        </p:nvSpPr>
        <p:spPr>
          <a:xfrm>
            <a:off x="609600" y="1278886"/>
            <a:ext cx="5970814" cy="5405453"/>
          </a:xfrm>
        </p:spPr>
        <p:txBody>
          <a:bodyPr>
            <a:normAutofit lnSpcReduction="10000"/>
          </a:bodyPr>
          <a:lstStyle/>
          <a:p>
            <a:pPr marL="342900" lvl="1" indent="-342900"/>
            <a:r>
              <a:rPr lang="en-US" sz="1600" dirty="0">
                <a:latin typeface="Arial" pitchFamily="34" charset="0"/>
                <a:cs typeface="Arial" pitchFamily="34" charset="0"/>
              </a:rPr>
              <a:t>Incentives and subsidy element in tariff’s should be optimally designed so as to benefit economically weak consumers</a:t>
            </a:r>
          </a:p>
          <a:p>
            <a:pPr marL="342900" lvl="1" indent="-342900"/>
            <a:endParaRPr lang="en-US" sz="1600" dirty="0">
              <a:latin typeface="Arial" pitchFamily="34" charset="0"/>
              <a:cs typeface="Arial" pitchFamily="34" charset="0"/>
            </a:endParaRPr>
          </a:p>
          <a:p>
            <a:pPr marL="342900" lvl="1" indent="-342900"/>
            <a:r>
              <a:rPr lang="en-US" sz="1600" dirty="0">
                <a:latin typeface="Arial" pitchFamily="34" charset="0"/>
                <a:cs typeface="Arial" pitchFamily="34" charset="0"/>
              </a:rPr>
              <a:t>Presently, tariffs benefit economically better-off consumers also, for example MSEDCL has 67% LT residential consumers paying tariff 25% lower than ABR of category as a whole.</a:t>
            </a:r>
          </a:p>
          <a:p>
            <a:pPr marL="342900" lvl="1" indent="-342900"/>
            <a:endParaRPr lang="en-US" sz="1600" dirty="0">
              <a:latin typeface="Arial" pitchFamily="34" charset="0"/>
              <a:cs typeface="Arial" pitchFamily="34" charset="0"/>
            </a:endParaRPr>
          </a:p>
          <a:p>
            <a:pPr marL="342900" lvl="1" indent="-342900"/>
            <a:r>
              <a:rPr lang="en-US" sz="1600" dirty="0">
                <a:latin typeface="Arial" pitchFamily="34" charset="0"/>
                <a:cs typeface="Arial" pitchFamily="34" charset="0"/>
              </a:rPr>
              <a:t>The ICE 360 Consumer Survey shows more than 60% of India’s population have sufficient income for paying electricity bills and only 20% of the consumers (Quintile 1) require subsidy</a:t>
            </a:r>
          </a:p>
          <a:p>
            <a:pPr marL="342900" lvl="1" indent="-342900"/>
            <a:endParaRPr lang="en-US" sz="1600" dirty="0">
              <a:latin typeface="Arial" pitchFamily="34" charset="0"/>
              <a:cs typeface="Arial" pitchFamily="34" charset="0"/>
            </a:endParaRPr>
          </a:p>
          <a:p>
            <a:pPr marL="342900" lvl="1" indent="-342900"/>
            <a:r>
              <a:rPr lang="en-US" sz="1600" dirty="0">
                <a:latin typeface="Arial" pitchFamily="34" charset="0"/>
                <a:cs typeface="Arial" pitchFamily="34" charset="0"/>
              </a:rPr>
              <a:t>Due to this high element of cross-subsidy exists in Industrial &amp; Commercial Consumers effecting their competitiveness.</a:t>
            </a:r>
          </a:p>
          <a:p>
            <a:pPr marL="342900" lvl="1" indent="-342900"/>
            <a:endParaRPr lang="en-US" sz="1600" dirty="0">
              <a:latin typeface="Arial" pitchFamily="34" charset="0"/>
              <a:cs typeface="Arial" pitchFamily="34" charset="0"/>
            </a:endParaRPr>
          </a:p>
          <a:p>
            <a:pPr marL="342900" lvl="1" indent="-342900"/>
            <a:r>
              <a:rPr lang="en-US" sz="1600" dirty="0">
                <a:latin typeface="Arial" pitchFamily="34" charset="0"/>
                <a:cs typeface="Arial" pitchFamily="34" charset="0"/>
              </a:rPr>
              <a:t>Cost of electricity forms a major portion of their cost of production in the power intensive industries. This leads to consumer migrating to alternate supply of power/open access/captive.</a:t>
            </a:r>
          </a:p>
          <a:p>
            <a:pPr marL="342900" lvl="1" indent="-342900"/>
            <a:endParaRPr lang="en-US" sz="1600" dirty="0">
              <a:latin typeface="Arial" pitchFamily="34" charset="0"/>
              <a:cs typeface="Arial" pitchFamily="34" charset="0"/>
            </a:endParaRPr>
          </a:p>
          <a:p>
            <a:pPr marL="342900" lvl="1" indent="-342900"/>
            <a:r>
              <a:rPr lang="en-US" sz="1600" dirty="0">
                <a:latin typeface="Arial" pitchFamily="34" charset="0"/>
                <a:cs typeface="Arial" pitchFamily="34" charset="0"/>
              </a:rPr>
              <a:t>Distorted tariff structure impacts appropriate cost recovery of distribution companies by way of cross-subsiding, making high end </a:t>
            </a:r>
            <a:r>
              <a:rPr lang="en-US" sz="1600">
                <a:latin typeface="Arial" pitchFamily="34" charset="0"/>
                <a:cs typeface="Arial" pitchFamily="34" charset="0"/>
              </a:rPr>
              <a:t>consumers move </a:t>
            </a:r>
            <a:r>
              <a:rPr lang="en-US" sz="1600" dirty="0">
                <a:latin typeface="Arial" pitchFamily="34" charset="0"/>
                <a:cs typeface="Arial" pitchFamily="34" charset="0"/>
              </a:rPr>
              <a:t>away from the </a:t>
            </a:r>
            <a:r>
              <a:rPr lang="en-US" sz="1600" dirty="0" err="1">
                <a:latin typeface="Arial" pitchFamily="34" charset="0"/>
                <a:cs typeface="Arial" pitchFamily="34" charset="0"/>
              </a:rPr>
              <a:t>discoms</a:t>
            </a:r>
            <a:r>
              <a:rPr lang="en-US" sz="1600" dirty="0">
                <a:latin typeface="Arial" pitchFamily="34" charset="0"/>
                <a:cs typeface="Arial" pitchFamily="34" charset="0"/>
              </a:rPr>
              <a:t>.</a:t>
            </a:r>
          </a:p>
          <a:p>
            <a:pPr marL="342900" lvl="1" indent="-342900"/>
            <a:endParaRPr lang="en-US" sz="1600" dirty="0">
              <a:latin typeface="Arial" pitchFamily="34" charset="0"/>
              <a:cs typeface="Arial" pitchFamily="34" charset="0"/>
            </a:endParaRPr>
          </a:p>
          <a:p>
            <a:endParaRPr lang="en-IN" sz="1600" dirty="0"/>
          </a:p>
        </p:txBody>
      </p:sp>
      <p:sp>
        <p:nvSpPr>
          <p:cNvPr id="4" name="Slide Number Placeholder 3"/>
          <p:cNvSpPr>
            <a:spLocks noGrp="1"/>
          </p:cNvSpPr>
          <p:nvPr>
            <p:ph type="sldNum" sz="quarter" idx="11"/>
          </p:nvPr>
        </p:nvSpPr>
        <p:spPr/>
        <p:txBody>
          <a:bodyPr/>
          <a:lstStyle/>
          <a:p>
            <a:r>
              <a:rPr lang="en-US"/>
              <a:t>| </a:t>
            </a:r>
            <a:fld id="{F58FC76E-7B69-48B2-93CD-DBCA44E43D63}" type="slidenum">
              <a:rPr lang="en-US" smtClean="0"/>
              <a:pPr/>
              <a:t>13</a:t>
            </a:fld>
            <a:r>
              <a:rPr lang="en-US"/>
              <a:t> |</a:t>
            </a:r>
            <a:endParaRPr lang="en-US" dirty="0"/>
          </a:p>
        </p:txBody>
      </p:sp>
      <p:pic>
        <p:nvPicPr>
          <p:cNvPr id="14" name="Picture 13"/>
          <p:cNvPicPr>
            <a:picLocks noChangeAspect="1"/>
          </p:cNvPicPr>
          <p:nvPr/>
        </p:nvPicPr>
        <p:blipFill>
          <a:blip r:embed="rId2"/>
          <a:stretch>
            <a:fillRect/>
          </a:stretch>
        </p:blipFill>
        <p:spPr>
          <a:xfrm>
            <a:off x="6776357" y="1316368"/>
            <a:ext cx="5029199" cy="3212198"/>
          </a:xfrm>
          <a:prstGeom prst="rect">
            <a:avLst/>
          </a:prstGeom>
        </p:spPr>
      </p:pic>
      <p:graphicFrame>
        <p:nvGraphicFramePr>
          <p:cNvPr id="15" name="Chart 14"/>
          <p:cNvGraphicFramePr/>
          <p:nvPr>
            <p:extLst>
              <p:ext uri="{D42A27DB-BD31-4B8C-83A1-F6EECF244321}">
                <p14:modId xmlns:p14="http://schemas.microsoft.com/office/powerpoint/2010/main" val="2910941005"/>
              </p:ext>
            </p:extLst>
          </p:nvPr>
        </p:nvGraphicFramePr>
        <p:xfrm>
          <a:off x="6776357" y="4773758"/>
          <a:ext cx="5029199" cy="165728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6738544" y="4491459"/>
            <a:ext cx="5262956" cy="276999"/>
          </a:xfrm>
          <a:prstGeom prst="rect">
            <a:avLst/>
          </a:prstGeom>
          <a:noFill/>
        </p:spPr>
        <p:txBody>
          <a:bodyPr wrap="square" rtlCol="0">
            <a:spAutoFit/>
          </a:bodyPr>
          <a:lstStyle/>
          <a:p>
            <a:r>
              <a:rPr lang="en-IN" sz="1200" i="1" dirty="0">
                <a:latin typeface="Arial" panose="020B0604020202020204" pitchFamily="34" charset="0"/>
                <a:cs typeface="Arial" panose="020B0604020202020204" pitchFamily="34" charset="0"/>
              </a:rPr>
              <a:t>Source: ICE 360 Consumer economy Survey covering 60,000 households</a:t>
            </a:r>
          </a:p>
        </p:txBody>
      </p:sp>
      <p:sp>
        <p:nvSpPr>
          <p:cNvPr id="17" name="TextBox 16"/>
          <p:cNvSpPr txBox="1"/>
          <p:nvPr/>
        </p:nvSpPr>
        <p:spPr>
          <a:xfrm>
            <a:off x="6743987" y="6407340"/>
            <a:ext cx="5262956" cy="276999"/>
          </a:xfrm>
          <a:prstGeom prst="rect">
            <a:avLst/>
          </a:prstGeom>
          <a:noFill/>
        </p:spPr>
        <p:txBody>
          <a:bodyPr wrap="square" rtlCol="0">
            <a:spAutoFit/>
          </a:bodyPr>
          <a:lstStyle/>
          <a:p>
            <a:r>
              <a:rPr lang="en-IN" sz="1200" i="1" dirty="0">
                <a:latin typeface="Arial" panose="020B0604020202020204" pitchFamily="34" charset="0"/>
                <a:cs typeface="Arial" panose="020B0604020202020204" pitchFamily="34" charset="0"/>
              </a:rPr>
              <a:t>Source: BEE &amp; </a:t>
            </a:r>
            <a:r>
              <a:rPr lang="en-IN" sz="1200" i="1" dirty="0" err="1">
                <a:latin typeface="Arial" panose="020B0604020202020204" pitchFamily="34" charset="0"/>
                <a:cs typeface="Arial" panose="020B0604020202020204" pitchFamily="34" charset="0"/>
              </a:rPr>
              <a:t>IMaCS</a:t>
            </a:r>
            <a:r>
              <a:rPr lang="en-IN" sz="1200" i="1" dirty="0">
                <a:latin typeface="Arial" panose="020B0604020202020204" pitchFamily="34" charset="0"/>
                <a:cs typeface="Arial" panose="020B0604020202020204" pitchFamily="34" charset="0"/>
              </a:rPr>
              <a:t> Analysis</a:t>
            </a:r>
          </a:p>
        </p:txBody>
      </p:sp>
    </p:spTree>
    <p:extLst>
      <p:ext uri="{BB962C8B-B14F-4D97-AF65-F5344CB8AC3E}">
        <p14:creationId xmlns:p14="http://schemas.microsoft.com/office/powerpoint/2010/main" val="137204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Timely completion of projects is necessary to meet growing demand</a:t>
            </a:r>
            <a:endParaRPr lang="en-IN"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algn="just">
              <a:lnSpc>
                <a:spcPct val="150000"/>
              </a:lnSpc>
            </a:pPr>
            <a:r>
              <a:rPr lang="en-US" sz="1800" dirty="0">
                <a:latin typeface="Arial" pitchFamily="34" charset="0"/>
                <a:cs typeface="Arial" pitchFamily="34" charset="0"/>
              </a:rPr>
              <a:t>Thermal and Hydro projects prone to delays.</a:t>
            </a:r>
          </a:p>
          <a:p>
            <a:pPr algn="just">
              <a:lnSpc>
                <a:spcPct val="150000"/>
              </a:lnSpc>
            </a:pPr>
            <a:endParaRPr lang="en-US" sz="1800" dirty="0">
              <a:latin typeface="Arial" pitchFamily="34" charset="0"/>
              <a:cs typeface="Arial" pitchFamily="34" charset="0"/>
            </a:endParaRPr>
          </a:p>
          <a:p>
            <a:pPr algn="just">
              <a:lnSpc>
                <a:spcPct val="150000"/>
              </a:lnSpc>
            </a:pPr>
            <a:r>
              <a:rPr lang="en-US" sz="1800" dirty="0">
                <a:latin typeface="Arial" pitchFamily="34" charset="0"/>
                <a:cs typeface="Arial" pitchFamily="34" charset="0"/>
              </a:rPr>
              <a:t>Government needs to provide for necessary facilitations to ensure timely completion of power projects </a:t>
            </a:r>
          </a:p>
          <a:p>
            <a:pPr algn="just">
              <a:lnSpc>
                <a:spcPct val="150000"/>
              </a:lnSpc>
            </a:pPr>
            <a:endParaRPr lang="en-US" sz="1800" dirty="0">
              <a:latin typeface="Arial" pitchFamily="34" charset="0"/>
              <a:cs typeface="Arial" pitchFamily="34" charset="0"/>
            </a:endParaRPr>
          </a:p>
          <a:p>
            <a:pPr algn="just">
              <a:lnSpc>
                <a:spcPct val="150000"/>
              </a:lnSpc>
            </a:pPr>
            <a:endParaRPr lang="en-US" sz="1800" dirty="0">
              <a:latin typeface="Arial" pitchFamily="34" charset="0"/>
              <a:cs typeface="Arial" pitchFamily="34" charset="0"/>
            </a:endParaRPr>
          </a:p>
          <a:p>
            <a:pPr algn="just">
              <a:lnSpc>
                <a:spcPct val="150000"/>
              </a:lnSpc>
            </a:pPr>
            <a:endParaRPr lang="en-US" sz="1800" dirty="0">
              <a:latin typeface="Arial" pitchFamily="34" charset="0"/>
              <a:cs typeface="Arial" pitchFamily="34" charset="0"/>
            </a:endParaRPr>
          </a:p>
          <a:p>
            <a:pPr algn="just">
              <a:lnSpc>
                <a:spcPct val="150000"/>
              </a:lnSpc>
            </a:pPr>
            <a:endParaRPr lang="en-US" sz="1800" dirty="0">
              <a:latin typeface="Arial" pitchFamily="34" charset="0"/>
              <a:cs typeface="Arial" pitchFamily="34" charset="0"/>
            </a:endParaRPr>
          </a:p>
          <a:p>
            <a:pPr algn="just">
              <a:lnSpc>
                <a:spcPct val="150000"/>
              </a:lnSpc>
            </a:pPr>
            <a:endParaRPr lang="en-US" sz="1800" dirty="0">
              <a:latin typeface="Arial" pitchFamily="34" charset="0"/>
              <a:cs typeface="Arial" pitchFamily="34" charset="0"/>
            </a:endParaRPr>
          </a:p>
          <a:p>
            <a:pPr algn="just">
              <a:lnSpc>
                <a:spcPct val="150000"/>
              </a:lnSpc>
            </a:pPr>
            <a:endParaRPr lang="en-US" sz="1800" dirty="0">
              <a:latin typeface="Arial" pitchFamily="34" charset="0"/>
              <a:cs typeface="Arial" pitchFamily="34" charset="0"/>
            </a:endParaRPr>
          </a:p>
          <a:p>
            <a:pPr algn="just">
              <a:lnSpc>
                <a:spcPct val="150000"/>
              </a:lnSpc>
            </a:pPr>
            <a:endParaRPr lang="en-US" sz="1800" dirty="0">
              <a:latin typeface="Arial" pitchFamily="34" charset="0"/>
              <a:cs typeface="Arial" pitchFamily="34" charset="0"/>
            </a:endParaRPr>
          </a:p>
          <a:p>
            <a:pPr algn="just">
              <a:lnSpc>
                <a:spcPct val="150000"/>
              </a:lnSpc>
            </a:pPr>
            <a:endParaRPr lang="en-US" sz="1800" dirty="0">
              <a:latin typeface="Arial" pitchFamily="34" charset="0"/>
              <a:cs typeface="Arial" pitchFamily="34" charset="0"/>
            </a:endParaRPr>
          </a:p>
          <a:p>
            <a:pPr algn="just">
              <a:lnSpc>
                <a:spcPct val="150000"/>
              </a:lnSpc>
            </a:pPr>
            <a:r>
              <a:rPr lang="en-US" sz="1800" dirty="0">
                <a:latin typeface="Arial" pitchFamily="34" charset="0"/>
                <a:cs typeface="Arial" pitchFamily="34" charset="0"/>
              </a:rPr>
              <a:t>Though demand supply situation appears positive, </a:t>
            </a:r>
            <a:r>
              <a:rPr lang="en-US" sz="1800" b="1" dirty="0">
                <a:latin typeface="Arial" panose="020B0604020202020204" pitchFamily="34" charset="0"/>
                <a:cs typeface="Arial" panose="020B0604020202020204" pitchFamily="34" charset="0"/>
              </a:rPr>
              <a:t>delayed projects may lead to deficit. </a:t>
            </a:r>
            <a:endParaRPr lang="en-IN" sz="1800" b="1" dirty="0">
              <a:latin typeface="Arial" panose="020B0604020202020204" pitchFamily="34" charset="0"/>
              <a:cs typeface="Arial" panose="020B0604020202020204" pitchFamily="34" charset="0"/>
            </a:endParaRPr>
          </a:p>
          <a:p>
            <a:endParaRPr lang="en-IN" dirty="0"/>
          </a:p>
        </p:txBody>
      </p:sp>
      <p:sp>
        <p:nvSpPr>
          <p:cNvPr id="4" name="Slide Number Placeholder 3"/>
          <p:cNvSpPr>
            <a:spLocks noGrp="1"/>
          </p:cNvSpPr>
          <p:nvPr>
            <p:ph type="sldNum" sz="quarter" idx="11"/>
          </p:nvPr>
        </p:nvSpPr>
        <p:spPr/>
        <p:txBody>
          <a:bodyPr/>
          <a:lstStyle/>
          <a:p>
            <a:r>
              <a:rPr lang="en-US" dirty="0"/>
              <a:t>| </a:t>
            </a:r>
            <a:fld id="{F58FC76E-7B69-48B2-93CD-DBCA44E43D63}" type="slidenum">
              <a:rPr lang="en-US" smtClean="0"/>
              <a:pPr/>
              <a:t>14</a:t>
            </a:fld>
            <a:r>
              <a:rPr lang="en-US" dirty="0"/>
              <a:t> |</a:t>
            </a:r>
          </a:p>
        </p:txBody>
      </p:sp>
      <p:graphicFrame>
        <p:nvGraphicFramePr>
          <p:cNvPr id="14" name="Table 13"/>
          <p:cNvGraphicFramePr>
            <a:graphicFrameLocks noGrp="1"/>
          </p:cNvGraphicFramePr>
          <p:nvPr>
            <p:extLst>
              <p:ext uri="{D42A27DB-BD31-4B8C-83A1-F6EECF244321}">
                <p14:modId xmlns:p14="http://schemas.microsoft.com/office/powerpoint/2010/main" val="1629750303"/>
              </p:ext>
            </p:extLst>
          </p:nvPr>
        </p:nvGraphicFramePr>
        <p:xfrm>
          <a:off x="839120" y="2656627"/>
          <a:ext cx="10554423" cy="2120866"/>
        </p:xfrm>
        <a:graphic>
          <a:graphicData uri="http://schemas.openxmlformats.org/drawingml/2006/table">
            <a:tbl>
              <a:tblPr firstRow="1" bandRow="1">
                <a:tableStyleId>{5C22544A-7EE6-4342-B048-85BDC9FD1C3A}</a:tableStyleId>
              </a:tblPr>
              <a:tblGrid>
                <a:gridCol w="769594">
                  <a:extLst>
                    <a:ext uri="{9D8B030D-6E8A-4147-A177-3AD203B41FA5}">
                      <a16:colId xmlns:a16="http://schemas.microsoft.com/office/drawing/2014/main" val="20000"/>
                    </a:ext>
                  </a:extLst>
                </a:gridCol>
                <a:gridCol w="2435899">
                  <a:extLst>
                    <a:ext uri="{9D8B030D-6E8A-4147-A177-3AD203B41FA5}">
                      <a16:colId xmlns:a16="http://schemas.microsoft.com/office/drawing/2014/main" val="20001"/>
                    </a:ext>
                  </a:extLst>
                </a:gridCol>
                <a:gridCol w="1949179">
                  <a:extLst>
                    <a:ext uri="{9D8B030D-6E8A-4147-A177-3AD203B41FA5}">
                      <a16:colId xmlns:a16="http://schemas.microsoft.com/office/drawing/2014/main" val="20002"/>
                    </a:ext>
                  </a:extLst>
                </a:gridCol>
                <a:gridCol w="1799155">
                  <a:extLst>
                    <a:ext uri="{9D8B030D-6E8A-4147-A177-3AD203B41FA5}">
                      <a16:colId xmlns:a16="http://schemas.microsoft.com/office/drawing/2014/main" val="20003"/>
                    </a:ext>
                  </a:extLst>
                </a:gridCol>
                <a:gridCol w="1676262">
                  <a:extLst>
                    <a:ext uri="{9D8B030D-6E8A-4147-A177-3AD203B41FA5}">
                      <a16:colId xmlns:a16="http://schemas.microsoft.com/office/drawing/2014/main" val="20004"/>
                    </a:ext>
                  </a:extLst>
                </a:gridCol>
                <a:gridCol w="1924334">
                  <a:extLst>
                    <a:ext uri="{9D8B030D-6E8A-4147-A177-3AD203B41FA5}">
                      <a16:colId xmlns:a16="http://schemas.microsoft.com/office/drawing/2014/main" val="20005"/>
                    </a:ext>
                  </a:extLst>
                </a:gridCol>
              </a:tblGrid>
              <a:tr h="411421">
                <a:tc>
                  <a:txBody>
                    <a:bodyPr/>
                    <a:lstStyle/>
                    <a:p>
                      <a:pPr>
                        <a:lnSpc>
                          <a:spcPct val="115000"/>
                        </a:lnSpc>
                        <a:spcAft>
                          <a:spcPts val="0"/>
                        </a:spcAft>
                      </a:pPr>
                      <a:r>
                        <a:rPr lang="en-US" sz="1400" dirty="0">
                          <a:effectLst/>
                          <a:latin typeface="Arial" panose="020B0604020202020204" pitchFamily="34" charset="0"/>
                          <a:cs typeface="Arial" panose="020B0604020202020204" pitchFamily="34" charset="0"/>
                        </a:rPr>
                        <a:t>S.N</a:t>
                      </a:r>
                      <a:endParaRPr lang="en-GB" sz="1800" dirty="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nSpc>
                          <a:spcPct val="115000"/>
                        </a:lnSpc>
                        <a:spcAft>
                          <a:spcPts val="0"/>
                        </a:spcAft>
                      </a:pPr>
                      <a:r>
                        <a:rPr lang="en-IN" sz="1400" dirty="0">
                          <a:effectLst/>
                          <a:latin typeface="Arial" panose="020B0604020202020204" pitchFamily="34" charset="0"/>
                          <a:cs typeface="Arial" panose="020B0604020202020204" pitchFamily="34" charset="0"/>
                        </a:rPr>
                        <a:t>Project Name</a:t>
                      </a:r>
                      <a:endParaRPr lang="en-GB" sz="1800" dirty="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nSpc>
                          <a:spcPct val="115000"/>
                        </a:lnSpc>
                        <a:spcAft>
                          <a:spcPts val="0"/>
                        </a:spcAft>
                      </a:pPr>
                      <a:r>
                        <a:rPr lang="en-IN" sz="1400" dirty="0">
                          <a:effectLst/>
                          <a:latin typeface="Arial" panose="020B0604020202020204" pitchFamily="34" charset="0"/>
                          <a:cs typeface="Arial" panose="020B0604020202020204" pitchFamily="34" charset="0"/>
                        </a:rPr>
                        <a:t>Developer</a:t>
                      </a:r>
                      <a:endParaRPr lang="en-GB" sz="1800" dirty="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400" dirty="0">
                          <a:effectLst/>
                          <a:latin typeface="Arial" panose="020B0604020202020204" pitchFamily="34" charset="0"/>
                          <a:cs typeface="Arial" panose="020B0604020202020204" pitchFamily="34" charset="0"/>
                        </a:rPr>
                        <a:t>Capacity (MW)</a:t>
                      </a:r>
                      <a:endParaRPr lang="en-GB" sz="1800" dirty="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400">
                          <a:effectLst/>
                          <a:latin typeface="Arial" panose="020B0604020202020204" pitchFamily="34" charset="0"/>
                          <a:cs typeface="Arial" panose="020B0604020202020204" pitchFamily="34" charset="0"/>
                        </a:rPr>
                        <a:t>Scheduled date</a:t>
                      </a:r>
                      <a:endParaRPr lang="en-GB" sz="180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400" dirty="0">
                          <a:effectLst/>
                          <a:latin typeface="Arial" panose="020B0604020202020204" pitchFamily="34" charset="0"/>
                          <a:cs typeface="Arial" panose="020B0604020202020204" pitchFamily="34" charset="0"/>
                        </a:rPr>
                        <a:t>Actual/Anticipated</a:t>
                      </a:r>
                      <a:endParaRPr lang="en-GB" sz="1800" dirty="0">
                        <a:effectLst/>
                        <a:latin typeface="Arial" panose="020B0604020202020204" pitchFamily="34" charset="0"/>
                        <a:ea typeface="Times New Roman"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341889">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1</a:t>
                      </a:r>
                      <a:endParaRPr lang="en-GB" sz="180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nSpc>
                          <a:spcPct val="115000"/>
                        </a:lnSpc>
                        <a:spcAft>
                          <a:spcPts val="0"/>
                        </a:spcAft>
                      </a:pPr>
                      <a:r>
                        <a:rPr lang="en-IN" sz="1400" dirty="0" err="1">
                          <a:effectLst/>
                          <a:latin typeface="Arial" panose="020B0604020202020204" pitchFamily="34" charset="0"/>
                          <a:cs typeface="Arial" panose="020B0604020202020204" pitchFamily="34" charset="0"/>
                        </a:rPr>
                        <a:t>Neyvelli</a:t>
                      </a:r>
                      <a:r>
                        <a:rPr lang="en-IN" sz="1400" dirty="0">
                          <a:effectLst/>
                          <a:latin typeface="Arial" panose="020B0604020202020204" pitchFamily="34" charset="0"/>
                          <a:cs typeface="Arial" panose="020B0604020202020204" pitchFamily="34" charset="0"/>
                        </a:rPr>
                        <a:t> New TPP</a:t>
                      </a:r>
                      <a:endParaRPr lang="en-GB" sz="1800" dirty="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nSpc>
                          <a:spcPct val="115000"/>
                        </a:lnSpc>
                        <a:spcAft>
                          <a:spcPts val="0"/>
                        </a:spcAft>
                      </a:pPr>
                      <a:r>
                        <a:rPr lang="en-IN" sz="1400" dirty="0">
                          <a:effectLst/>
                          <a:latin typeface="Arial" panose="020B0604020202020204" pitchFamily="34" charset="0"/>
                          <a:cs typeface="Arial" panose="020B0604020202020204" pitchFamily="34" charset="0"/>
                        </a:rPr>
                        <a:t>NLC</a:t>
                      </a:r>
                      <a:endParaRPr lang="en-GB" sz="1800" dirty="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400" dirty="0">
                          <a:effectLst/>
                          <a:latin typeface="Arial" panose="020B0604020202020204" pitchFamily="34" charset="0"/>
                          <a:cs typeface="Arial" panose="020B0604020202020204" pitchFamily="34" charset="0"/>
                        </a:rPr>
                        <a:t>1000</a:t>
                      </a:r>
                      <a:endParaRPr lang="en-GB" sz="1800" dirty="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400" dirty="0">
                          <a:effectLst/>
                          <a:latin typeface="Arial" panose="020B0604020202020204" pitchFamily="34" charset="0"/>
                          <a:cs typeface="Arial" panose="020B0604020202020204" pitchFamily="34" charset="0"/>
                        </a:rPr>
                        <a:t>FY 16</a:t>
                      </a:r>
                      <a:endParaRPr lang="en-GB" sz="1800" dirty="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400" dirty="0">
                          <a:effectLst/>
                          <a:latin typeface="Arial" panose="020B0604020202020204" pitchFamily="34" charset="0"/>
                          <a:cs typeface="Arial" panose="020B0604020202020204" pitchFamily="34" charset="0"/>
                        </a:rPr>
                        <a:t>FY 19</a:t>
                      </a:r>
                      <a:endParaRPr lang="en-GB" sz="1800" dirty="0">
                        <a:effectLst/>
                        <a:latin typeface="Arial" panose="020B0604020202020204" pitchFamily="34" charset="0"/>
                        <a:ea typeface="Times New Roman"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341889">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2</a:t>
                      </a:r>
                      <a:endParaRPr lang="en-GB" sz="180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nSpc>
                          <a:spcPct val="115000"/>
                        </a:lnSpc>
                        <a:spcAft>
                          <a:spcPts val="0"/>
                        </a:spcAft>
                      </a:pPr>
                      <a:r>
                        <a:rPr lang="en-IN" sz="1400" dirty="0">
                          <a:effectLst/>
                          <a:latin typeface="Arial" panose="020B0604020202020204" pitchFamily="34" charset="0"/>
                          <a:cs typeface="Arial" panose="020B0604020202020204" pitchFamily="34" charset="0"/>
                        </a:rPr>
                        <a:t>IL&amp;FS TPP</a:t>
                      </a:r>
                      <a:endParaRPr lang="en-GB" sz="1800" dirty="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nSpc>
                          <a:spcPct val="115000"/>
                        </a:lnSpc>
                        <a:spcAft>
                          <a:spcPts val="0"/>
                        </a:spcAft>
                      </a:pPr>
                      <a:r>
                        <a:rPr lang="en-IN" sz="1400">
                          <a:effectLst/>
                          <a:latin typeface="Arial" panose="020B0604020202020204" pitchFamily="34" charset="0"/>
                          <a:cs typeface="Arial" panose="020B0604020202020204" pitchFamily="34" charset="0"/>
                        </a:rPr>
                        <a:t>IL&amp;FS</a:t>
                      </a:r>
                      <a:endParaRPr lang="en-GB" sz="180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400" dirty="0">
                          <a:effectLst/>
                          <a:latin typeface="Arial" panose="020B0604020202020204" pitchFamily="34" charset="0"/>
                          <a:cs typeface="Arial" panose="020B0604020202020204" pitchFamily="34" charset="0"/>
                        </a:rPr>
                        <a:t>1200</a:t>
                      </a:r>
                      <a:endParaRPr lang="en-GB" sz="1800" dirty="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400" dirty="0">
                          <a:effectLst/>
                          <a:latin typeface="Arial" panose="020B0604020202020204" pitchFamily="34" charset="0"/>
                          <a:cs typeface="Arial" panose="020B0604020202020204" pitchFamily="34" charset="0"/>
                        </a:rPr>
                        <a:t>FY 15</a:t>
                      </a:r>
                      <a:endParaRPr lang="en-GB" sz="1800" dirty="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400" dirty="0">
                          <a:effectLst/>
                          <a:latin typeface="Arial" panose="020B0604020202020204" pitchFamily="34" charset="0"/>
                          <a:cs typeface="Arial" panose="020B0604020202020204" pitchFamily="34" charset="0"/>
                        </a:rPr>
                        <a:t>FY 17</a:t>
                      </a:r>
                      <a:endParaRPr lang="en-GB" sz="1800" dirty="0">
                        <a:effectLst/>
                        <a:latin typeface="Arial" panose="020B0604020202020204" pitchFamily="34" charset="0"/>
                        <a:ea typeface="Times New Roman"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341889">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3</a:t>
                      </a:r>
                      <a:endParaRPr lang="en-GB" sz="1800" dirty="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nSpc>
                          <a:spcPct val="115000"/>
                        </a:lnSpc>
                        <a:spcAft>
                          <a:spcPts val="0"/>
                        </a:spcAft>
                      </a:pPr>
                      <a:r>
                        <a:rPr lang="en-IN" sz="1400" dirty="0" err="1">
                          <a:effectLst/>
                          <a:latin typeface="Arial" panose="020B0604020202020204" pitchFamily="34" charset="0"/>
                          <a:cs typeface="Arial" panose="020B0604020202020204" pitchFamily="34" charset="0"/>
                        </a:rPr>
                        <a:t>Mutiara</a:t>
                      </a:r>
                      <a:r>
                        <a:rPr lang="en-IN" sz="1400" dirty="0">
                          <a:effectLst/>
                          <a:latin typeface="Arial" panose="020B0604020202020204" pitchFamily="34" charset="0"/>
                          <a:cs typeface="Arial" panose="020B0604020202020204" pitchFamily="34" charset="0"/>
                        </a:rPr>
                        <a:t> TPP</a:t>
                      </a:r>
                      <a:endParaRPr lang="en-GB" sz="1800" dirty="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nSpc>
                          <a:spcPct val="115000"/>
                        </a:lnSpc>
                        <a:spcAft>
                          <a:spcPts val="0"/>
                        </a:spcAft>
                      </a:pPr>
                      <a:r>
                        <a:rPr lang="en-IN" sz="1400">
                          <a:effectLst/>
                          <a:latin typeface="Arial" panose="020B0604020202020204" pitchFamily="34" charset="0"/>
                          <a:cs typeface="Arial" panose="020B0604020202020204" pitchFamily="34" charset="0"/>
                        </a:rPr>
                        <a:t>Coastal Energen</a:t>
                      </a:r>
                      <a:endParaRPr lang="en-GB" sz="180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400">
                          <a:effectLst/>
                          <a:latin typeface="Arial" panose="020B0604020202020204" pitchFamily="34" charset="0"/>
                          <a:cs typeface="Arial" panose="020B0604020202020204" pitchFamily="34" charset="0"/>
                        </a:rPr>
                        <a:t>1200</a:t>
                      </a:r>
                      <a:endParaRPr lang="en-GB" sz="180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400">
                          <a:effectLst/>
                          <a:latin typeface="Arial" panose="020B0604020202020204" pitchFamily="34" charset="0"/>
                          <a:cs typeface="Arial" panose="020B0604020202020204" pitchFamily="34" charset="0"/>
                        </a:rPr>
                        <a:t>FY 12</a:t>
                      </a:r>
                      <a:endParaRPr lang="en-GB" sz="180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gn="ctr">
                        <a:lnSpc>
                          <a:spcPct val="115000"/>
                        </a:lnSpc>
                        <a:spcAft>
                          <a:spcPts val="0"/>
                        </a:spcAft>
                      </a:pPr>
                      <a:r>
                        <a:rPr lang="en-IN" sz="1400" dirty="0">
                          <a:effectLst/>
                          <a:latin typeface="Arial" panose="020B0604020202020204" pitchFamily="34" charset="0"/>
                          <a:cs typeface="Arial" panose="020B0604020202020204" pitchFamily="34" charset="0"/>
                        </a:rPr>
                        <a:t>FY 16</a:t>
                      </a:r>
                      <a:endParaRPr lang="en-GB" sz="1800" dirty="0">
                        <a:effectLst/>
                        <a:latin typeface="Arial" panose="020B0604020202020204" pitchFamily="34" charset="0"/>
                        <a:ea typeface="Times New Roman"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341889">
                <a:tc>
                  <a:txBody>
                    <a:bodyPr/>
                    <a:lstStyle/>
                    <a:p>
                      <a:pPr algn="ctr">
                        <a:lnSpc>
                          <a:spcPct val="115000"/>
                        </a:lnSpc>
                        <a:spcAft>
                          <a:spcPts val="0"/>
                        </a:spcAft>
                      </a:pPr>
                      <a:r>
                        <a:rPr lang="en-GB" sz="1400" dirty="0">
                          <a:effectLst/>
                          <a:latin typeface="Arial" panose="020B0604020202020204" pitchFamily="34" charset="0"/>
                          <a:ea typeface="Times New Roman" charset="0"/>
                          <a:cs typeface="Arial" panose="020B0604020202020204" pitchFamily="34" charset="0"/>
                        </a:rPr>
                        <a:t>4</a:t>
                      </a:r>
                    </a:p>
                  </a:txBody>
                  <a:tcPr marL="68580" marR="68580" marT="0" marB="0" anchor="ctr"/>
                </a:tc>
                <a:tc>
                  <a:txBody>
                    <a:bodyPr/>
                    <a:lstStyle/>
                    <a:p>
                      <a:pPr>
                        <a:lnSpc>
                          <a:spcPct val="115000"/>
                        </a:lnSpc>
                        <a:spcAft>
                          <a:spcPts val="0"/>
                        </a:spcAft>
                      </a:pPr>
                      <a:r>
                        <a:rPr lang="en-GB" sz="1400" dirty="0" err="1">
                          <a:effectLst/>
                          <a:latin typeface="Arial" panose="020B0604020202020204" pitchFamily="34" charset="0"/>
                          <a:ea typeface="Times New Roman" charset="0"/>
                          <a:cs typeface="Arial" panose="020B0604020202020204" pitchFamily="34" charset="0"/>
                        </a:rPr>
                        <a:t>Bongaigaon</a:t>
                      </a:r>
                      <a:r>
                        <a:rPr lang="en-GB" sz="1400" baseline="0" dirty="0">
                          <a:effectLst/>
                          <a:latin typeface="Arial" panose="020B0604020202020204" pitchFamily="34" charset="0"/>
                          <a:ea typeface="Times New Roman" charset="0"/>
                          <a:cs typeface="Arial" panose="020B0604020202020204" pitchFamily="34" charset="0"/>
                        </a:rPr>
                        <a:t> TPS</a:t>
                      </a:r>
                      <a:endParaRPr lang="en-GB" sz="1400" dirty="0">
                        <a:effectLst/>
                        <a:latin typeface="Arial" panose="020B0604020202020204" pitchFamily="34" charset="0"/>
                        <a:ea typeface="Times New Roman" charset="0"/>
                        <a:cs typeface="Arial" panose="020B0604020202020204" pitchFamily="34" charset="0"/>
                      </a:endParaRPr>
                    </a:p>
                  </a:txBody>
                  <a:tcPr marL="68580" marR="68580" marT="0" marB="0" anchor="ctr"/>
                </a:tc>
                <a:tc>
                  <a:txBody>
                    <a:bodyPr/>
                    <a:lstStyle/>
                    <a:p>
                      <a:pPr>
                        <a:lnSpc>
                          <a:spcPct val="115000"/>
                        </a:lnSpc>
                        <a:spcAft>
                          <a:spcPts val="0"/>
                        </a:spcAft>
                      </a:pPr>
                      <a:r>
                        <a:rPr lang="en-GB" sz="1400" dirty="0">
                          <a:effectLst/>
                          <a:latin typeface="Arial" panose="020B0604020202020204" pitchFamily="34" charset="0"/>
                          <a:ea typeface="Times New Roman" charset="0"/>
                          <a:cs typeface="Arial" panose="020B0604020202020204" pitchFamily="34" charset="0"/>
                        </a:rPr>
                        <a:t>NTPC</a:t>
                      </a:r>
                    </a:p>
                  </a:txBody>
                  <a:tcPr marL="68580" marR="68580" marT="0" marB="0" anchor="ctr"/>
                </a:tc>
                <a:tc>
                  <a:txBody>
                    <a:bodyPr/>
                    <a:lstStyle/>
                    <a:p>
                      <a:pPr algn="ctr">
                        <a:lnSpc>
                          <a:spcPct val="115000"/>
                        </a:lnSpc>
                        <a:spcAft>
                          <a:spcPts val="0"/>
                        </a:spcAft>
                      </a:pPr>
                      <a:r>
                        <a:rPr lang="en-GB" sz="1400" dirty="0">
                          <a:effectLst/>
                          <a:latin typeface="Arial" panose="020B0604020202020204" pitchFamily="34" charset="0"/>
                          <a:ea typeface="Times New Roman" charset="0"/>
                          <a:cs typeface="Arial" panose="020B0604020202020204" pitchFamily="34" charset="0"/>
                        </a:rPr>
                        <a:t>750</a:t>
                      </a:r>
                    </a:p>
                  </a:txBody>
                  <a:tcPr marL="68580" marR="68580" marT="0" marB="0" anchor="ctr"/>
                </a:tc>
                <a:tc>
                  <a:txBody>
                    <a:bodyPr/>
                    <a:lstStyle/>
                    <a:p>
                      <a:pPr algn="ctr">
                        <a:lnSpc>
                          <a:spcPct val="115000"/>
                        </a:lnSpc>
                        <a:spcAft>
                          <a:spcPts val="0"/>
                        </a:spcAft>
                      </a:pPr>
                      <a:r>
                        <a:rPr lang="en-GB" sz="1400" dirty="0">
                          <a:effectLst/>
                          <a:latin typeface="Arial" panose="020B0604020202020204" pitchFamily="34" charset="0"/>
                          <a:ea typeface="Times New Roman" charset="0"/>
                          <a:cs typeface="Arial" panose="020B0604020202020204" pitchFamily="34" charset="0"/>
                        </a:rPr>
                        <a:t>FY 12</a:t>
                      </a:r>
                    </a:p>
                  </a:txBody>
                  <a:tcPr marL="68580" marR="68580" marT="0" marB="0" anchor="ctr"/>
                </a:tc>
                <a:tc>
                  <a:txBody>
                    <a:bodyPr/>
                    <a:lstStyle/>
                    <a:p>
                      <a:pPr algn="ctr">
                        <a:lnSpc>
                          <a:spcPct val="115000"/>
                        </a:lnSpc>
                        <a:spcAft>
                          <a:spcPts val="0"/>
                        </a:spcAft>
                      </a:pPr>
                      <a:r>
                        <a:rPr lang="en-GB" sz="1400" dirty="0">
                          <a:effectLst/>
                          <a:latin typeface="Arial" panose="020B0604020202020204" pitchFamily="34" charset="0"/>
                          <a:ea typeface="Times New Roman" charset="0"/>
                          <a:cs typeface="Arial" panose="020B0604020202020204" pitchFamily="34" charset="0"/>
                        </a:rPr>
                        <a:t>FY 16</a:t>
                      </a:r>
                    </a:p>
                  </a:txBody>
                  <a:tcPr marL="68580" marR="68580" marT="0" marB="0" anchor="ctr"/>
                </a:tc>
                <a:extLst>
                  <a:ext uri="{0D108BD9-81ED-4DB2-BD59-A6C34878D82A}">
                    <a16:rowId xmlns:a16="http://schemas.microsoft.com/office/drawing/2014/main" val="763165044"/>
                  </a:ext>
                </a:extLst>
              </a:tr>
              <a:tr h="341889">
                <a:tc>
                  <a:txBody>
                    <a:bodyPr/>
                    <a:lstStyle/>
                    <a:p>
                      <a:pPr algn="ctr">
                        <a:lnSpc>
                          <a:spcPct val="115000"/>
                        </a:lnSpc>
                        <a:spcAft>
                          <a:spcPts val="0"/>
                        </a:spcAft>
                      </a:pPr>
                      <a:r>
                        <a:rPr lang="en-GB" sz="1400" dirty="0">
                          <a:effectLst/>
                          <a:latin typeface="Arial" panose="020B0604020202020204" pitchFamily="34" charset="0"/>
                          <a:ea typeface="Times New Roman" charset="0"/>
                          <a:cs typeface="Arial" panose="020B0604020202020204" pitchFamily="34" charset="0"/>
                        </a:rPr>
                        <a:t>5</a:t>
                      </a:r>
                    </a:p>
                  </a:txBody>
                  <a:tcPr marL="68580" marR="68580" marT="0" marB="0" anchor="ctr"/>
                </a:tc>
                <a:tc>
                  <a:txBody>
                    <a:bodyPr/>
                    <a:lstStyle/>
                    <a:p>
                      <a:pPr>
                        <a:lnSpc>
                          <a:spcPct val="115000"/>
                        </a:lnSpc>
                        <a:spcAft>
                          <a:spcPts val="0"/>
                        </a:spcAft>
                      </a:pPr>
                      <a:r>
                        <a:rPr lang="en-GB" sz="1400" dirty="0" err="1">
                          <a:effectLst/>
                          <a:latin typeface="Arial" panose="020B0604020202020204" pitchFamily="34" charset="0"/>
                          <a:ea typeface="Times New Roman" charset="0"/>
                          <a:cs typeface="Arial" panose="020B0604020202020204" pitchFamily="34" charset="0"/>
                        </a:rPr>
                        <a:t>Kanti</a:t>
                      </a:r>
                      <a:r>
                        <a:rPr lang="en-GB" sz="1400" dirty="0">
                          <a:effectLst/>
                          <a:latin typeface="Arial" panose="020B0604020202020204" pitchFamily="34" charset="0"/>
                          <a:ea typeface="Times New Roman" charset="0"/>
                          <a:cs typeface="Arial" panose="020B0604020202020204" pitchFamily="34" charset="0"/>
                        </a:rPr>
                        <a:t> TPS Stage II</a:t>
                      </a:r>
                    </a:p>
                  </a:txBody>
                  <a:tcPr marL="68580" marR="68580" marT="0" marB="0" anchor="ctr"/>
                </a:tc>
                <a:tc>
                  <a:txBody>
                    <a:bodyPr/>
                    <a:lstStyle/>
                    <a:p>
                      <a:pPr>
                        <a:lnSpc>
                          <a:spcPct val="115000"/>
                        </a:lnSpc>
                        <a:spcAft>
                          <a:spcPts val="0"/>
                        </a:spcAft>
                      </a:pPr>
                      <a:r>
                        <a:rPr lang="en-GB" sz="1400" dirty="0">
                          <a:effectLst/>
                          <a:latin typeface="Arial" panose="020B0604020202020204" pitchFamily="34" charset="0"/>
                          <a:ea typeface="Times New Roman" charset="0"/>
                          <a:cs typeface="Arial" panose="020B0604020202020204" pitchFamily="34" charset="0"/>
                        </a:rPr>
                        <a:t>NTPC &amp; BSEB</a:t>
                      </a:r>
                    </a:p>
                  </a:txBody>
                  <a:tcPr marL="68580" marR="68580" marT="0" marB="0" anchor="ctr"/>
                </a:tc>
                <a:tc>
                  <a:txBody>
                    <a:bodyPr/>
                    <a:lstStyle/>
                    <a:p>
                      <a:pPr algn="ctr">
                        <a:lnSpc>
                          <a:spcPct val="115000"/>
                        </a:lnSpc>
                        <a:spcAft>
                          <a:spcPts val="0"/>
                        </a:spcAft>
                      </a:pPr>
                      <a:r>
                        <a:rPr lang="en-GB" sz="1400" dirty="0">
                          <a:effectLst/>
                          <a:latin typeface="Arial" panose="020B0604020202020204" pitchFamily="34" charset="0"/>
                          <a:ea typeface="Times New Roman" charset="0"/>
                          <a:cs typeface="Arial" panose="020B0604020202020204" pitchFamily="34" charset="0"/>
                        </a:rPr>
                        <a:t>390</a:t>
                      </a:r>
                    </a:p>
                  </a:txBody>
                  <a:tcPr marL="68580" marR="68580" marT="0" marB="0" anchor="ctr"/>
                </a:tc>
                <a:tc>
                  <a:txBody>
                    <a:bodyPr/>
                    <a:lstStyle/>
                    <a:p>
                      <a:pPr algn="ctr">
                        <a:lnSpc>
                          <a:spcPct val="115000"/>
                        </a:lnSpc>
                        <a:spcAft>
                          <a:spcPts val="0"/>
                        </a:spcAft>
                      </a:pPr>
                      <a:r>
                        <a:rPr lang="en-GB" sz="1400" dirty="0">
                          <a:effectLst/>
                          <a:latin typeface="Arial" panose="020B0604020202020204" pitchFamily="34" charset="0"/>
                          <a:ea typeface="Times New Roman" charset="0"/>
                          <a:cs typeface="Arial" panose="020B0604020202020204" pitchFamily="34" charset="0"/>
                        </a:rPr>
                        <a:t>FY 13</a:t>
                      </a:r>
                    </a:p>
                  </a:txBody>
                  <a:tcPr marL="68580" marR="68580" marT="0" marB="0" anchor="ctr"/>
                </a:tc>
                <a:tc>
                  <a:txBody>
                    <a:bodyPr/>
                    <a:lstStyle/>
                    <a:p>
                      <a:pPr algn="ctr">
                        <a:lnSpc>
                          <a:spcPct val="115000"/>
                        </a:lnSpc>
                        <a:spcAft>
                          <a:spcPts val="0"/>
                        </a:spcAft>
                      </a:pPr>
                      <a:r>
                        <a:rPr lang="en-GB" sz="1400" dirty="0">
                          <a:effectLst/>
                          <a:latin typeface="Arial" panose="020B0604020202020204" pitchFamily="34" charset="0"/>
                          <a:ea typeface="Times New Roman" charset="0"/>
                          <a:cs typeface="Arial" panose="020B0604020202020204" pitchFamily="34" charset="0"/>
                        </a:rPr>
                        <a:t>FY 17</a:t>
                      </a:r>
                    </a:p>
                  </a:txBody>
                  <a:tcPr marL="68580" marR="68580" marT="0" marB="0" anchor="ctr"/>
                </a:tc>
                <a:extLst>
                  <a:ext uri="{0D108BD9-81ED-4DB2-BD59-A6C34878D82A}">
                    <a16:rowId xmlns:a16="http://schemas.microsoft.com/office/drawing/2014/main" val="231108797"/>
                  </a:ext>
                </a:extLst>
              </a:tr>
            </a:tbl>
          </a:graphicData>
        </a:graphic>
      </p:graphicFrame>
      <p:sp>
        <p:nvSpPr>
          <p:cNvPr id="5" name="TextBox 4"/>
          <p:cNvSpPr txBox="1"/>
          <p:nvPr/>
        </p:nvSpPr>
        <p:spPr>
          <a:xfrm>
            <a:off x="7074568" y="4944979"/>
            <a:ext cx="4318975" cy="276999"/>
          </a:xfrm>
          <a:prstGeom prst="rect">
            <a:avLst/>
          </a:prstGeom>
          <a:noFill/>
        </p:spPr>
        <p:txBody>
          <a:bodyPr wrap="square" rtlCol="0">
            <a:spAutoFit/>
          </a:bodyPr>
          <a:lstStyle/>
          <a:p>
            <a:pPr algn="r"/>
            <a:r>
              <a:rPr lang="en-IN" sz="1200" i="1" dirty="0">
                <a:latin typeface="Arial" panose="020B0604020202020204" pitchFamily="34" charset="0"/>
                <a:cs typeface="Arial" panose="020B0604020202020204" pitchFamily="34" charset="0"/>
              </a:rPr>
              <a:t>Source: Illustration Projects from CEA Broad Status Report</a:t>
            </a:r>
          </a:p>
        </p:txBody>
      </p:sp>
    </p:spTree>
    <p:extLst>
      <p:ext uri="{BB962C8B-B14F-4D97-AF65-F5344CB8AC3E}">
        <p14:creationId xmlns:p14="http://schemas.microsoft.com/office/powerpoint/2010/main" val="300430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itchFamily="34" charset="0"/>
                <a:cs typeface="Arial" pitchFamily="34" charset="0"/>
              </a:rPr>
              <a:t>Enforceability of contracts is paramount to garner investor confidence</a:t>
            </a:r>
            <a:endParaRPr lang="en-IN" sz="2400" dirty="0"/>
          </a:p>
        </p:txBody>
      </p:sp>
      <p:sp>
        <p:nvSpPr>
          <p:cNvPr id="3" name="Content Placeholder 2"/>
          <p:cNvSpPr>
            <a:spLocks noGrp="1"/>
          </p:cNvSpPr>
          <p:nvPr>
            <p:ph idx="1"/>
          </p:nvPr>
        </p:nvSpPr>
        <p:spPr/>
        <p:txBody>
          <a:bodyPr>
            <a:noAutofit/>
          </a:bodyPr>
          <a:lstStyle/>
          <a:p>
            <a:pPr algn="just"/>
            <a:r>
              <a:rPr lang="en-IN" sz="1600" dirty="0">
                <a:latin typeface="Arial" pitchFamily="34" charset="0"/>
                <a:cs typeface="Arial" pitchFamily="34" charset="0"/>
              </a:rPr>
              <a:t>Successful solar and wind bids have discovered tariffs significantly lower than existing feed-in tariffs. </a:t>
            </a:r>
          </a:p>
          <a:p>
            <a:pPr marL="0" indent="0" algn="just">
              <a:buNone/>
            </a:pPr>
            <a:r>
              <a:rPr lang="en-IN" sz="1600" dirty="0">
                <a:latin typeface="Arial" pitchFamily="34" charset="0"/>
                <a:cs typeface="Arial" pitchFamily="34" charset="0"/>
              </a:rPr>
              <a:t>      (Solar @ </a:t>
            </a:r>
            <a:r>
              <a:rPr lang="en-IN" sz="1600" dirty="0" err="1">
                <a:latin typeface="Arial" pitchFamily="34" charset="0"/>
                <a:cs typeface="Arial" pitchFamily="34" charset="0"/>
              </a:rPr>
              <a:t>Rs</a:t>
            </a:r>
            <a:r>
              <a:rPr lang="en-IN" sz="1600" dirty="0">
                <a:latin typeface="Arial" pitchFamily="34" charset="0"/>
                <a:cs typeface="Arial" pitchFamily="34" charset="0"/>
              </a:rPr>
              <a:t>. 2.44, Wind @ 2.64)</a:t>
            </a:r>
          </a:p>
          <a:p>
            <a:pPr algn="just">
              <a:lnSpc>
                <a:spcPct val="170000"/>
              </a:lnSpc>
            </a:pPr>
            <a:endParaRPr lang="en-IN" sz="1600" dirty="0">
              <a:latin typeface="Arial" pitchFamily="34" charset="0"/>
              <a:cs typeface="Arial" pitchFamily="34" charset="0"/>
            </a:endParaRPr>
          </a:p>
          <a:p>
            <a:pPr algn="just"/>
            <a:r>
              <a:rPr lang="en-IN" sz="1600" dirty="0">
                <a:latin typeface="Arial" pitchFamily="34" charset="0"/>
                <a:cs typeface="Arial" pitchFamily="34" charset="0"/>
              </a:rPr>
              <a:t>While low tariffs are favourable for </a:t>
            </a:r>
            <a:r>
              <a:rPr lang="en-IN" sz="1600" dirty="0" err="1">
                <a:latin typeface="Arial" pitchFamily="34" charset="0"/>
                <a:cs typeface="Arial" pitchFamily="34" charset="0"/>
              </a:rPr>
              <a:t>Discoms</a:t>
            </a:r>
            <a:r>
              <a:rPr lang="en-IN" sz="1600" dirty="0">
                <a:latin typeface="Arial" pitchFamily="34" charset="0"/>
                <a:cs typeface="Arial" pitchFamily="34" charset="0"/>
              </a:rPr>
              <a:t>, maintaining investor confidence is paramount for the sustainability of the sector</a:t>
            </a:r>
          </a:p>
          <a:p>
            <a:pPr marL="742950" lvl="2" indent="-342900" algn="just">
              <a:lnSpc>
                <a:spcPct val="150000"/>
              </a:lnSpc>
            </a:pPr>
            <a:r>
              <a:rPr lang="en-GB" sz="1600" dirty="0">
                <a:latin typeface="Arial" pitchFamily="34" charset="0"/>
                <a:cs typeface="Arial" pitchFamily="34" charset="0"/>
              </a:rPr>
              <a:t>Tamil Nadu had cancelled award of 500 MW solar projects stating high tariff @ </a:t>
            </a:r>
            <a:r>
              <a:rPr lang="en-GB" sz="1600" dirty="0" err="1">
                <a:latin typeface="Arial" pitchFamily="34" charset="0"/>
                <a:cs typeface="Arial" pitchFamily="34" charset="0"/>
              </a:rPr>
              <a:t>Rs</a:t>
            </a:r>
            <a:r>
              <a:rPr lang="en-GB" sz="1600" dirty="0">
                <a:latin typeface="Arial" pitchFamily="34" charset="0"/>
                <a:cs typeface="Arial" pitchFamily="34" charset="0"/>
              </a:rPr>
              <a:t> 4.40 per unit.</a:t>
            </a:r>
          </a:p>
          <a:p>
            <a:pPr marL="742950" lvl="2" indent="-342900" algn="just">
              <a:lnSpc>
                <a:spcPct val="150000"/>
              </a:lnSpc>
            </a:pPr>
            <a:r>
              <a:rPr lang="en-GB" sz="1600" dirty="0">
                <a:latin typeface="Arial" pitchFamily="34" charset="0"/>
                <a:cs typeface="Arial" pitchFamily="34" charset="0"/>
              </a:rPr>
              <a:t>Uttar Pradesh had cancelled PPAs with thermal plants citing high tariffs</a:t>
            </a:r>
          </a:p>
          <a:p>
            <a:pPr marL="742950" lvl="2" indent="-342900" algn="just">
              <a:lnSpc>
                <a:spcPct val="150000"/>
              </a:lnSpc>
            </a:pPr>
            <a:r>
              <a:rPr lang="en-GB" sz="1600" dirty="0">
                <a:latin typeface="Arial" pitchFamily="34" charset="0"/>
                <a:cs typeface="Arial" pitchFamily="34" charset="0"/>
              </a:rPr>
              <a:t>Karnataka </a:t>
            </a:r>
            <a:r>
              <a:rPr lang="en-GB" sz="1600" dirty="0" err="1">
                <a:latin typeface="Arial" pitchFamily="34" charset="0"/>
                <a:cs typeface="Arial" pitchFamily="34" charset="0"/>
              </a:rPr>
              <a:t>Discoms</a:t>
            </a:r>
            <a:r>
              <a:rPr lang="en-GB" sz="1600" dirty="0">
                <a:latin typeface="Arial" pitchFamily="34" charset="0"/>
                <a:cs typeface="Arial" pitchFamily="34" charset="0"/>
              </a:rPr>
              <a:t> had dishonoured wind PPAs citing change of regulations</a:t>
            </a:r>
          </a:p>
          <a:p>
            <a:pPr marL="742950" lvl="2" indent="-342900" algn="just">
              <a:lnSpc>
                <a:spcPct val="150000"/>
              </a:lnSpc>
            </a:pPr>
            <a:r>
              <a:rPr lang="en-US" sz="1600" dirty="0">
                <a:latin typeface="Arial" pitchFamily="34" charset="0"/>
                <a:cs typeface="Arial" pitchFamily="34" charset="0"/>
              </a:rPr>
              <a:t>Andhra Pradesh’s </a:t>
            </a:r>
            <a:r>
              <a:rPr lang="en-US" sz="1600" dirty="0" err="1">
                <a:latin typeface="Arial" pitchFamily="34" charset="0"/>
                <a:cs typeface="Arial" pitchFamily="34" charset="0"/>
              </a:rPr>
              <a:t>Discoms</a:t>
            </a:r>
            <a:r>
              <a:rPr lang="en-US" sz="1600" dirty="0">
                <a:latin typeface="Arial" pitchFamily="34" charset="0"/>
                <a:cs typeface="Arial" pitchFamily="34" charset="0"/>
              </a:rPr>
              <a:t> approached the state regulator to change the terms of PPAs for wind projects.</a:t>
            </a:r>
          </a:p>
          <a:p>
            <a:pPr marL="742950" lvl="2" indent="-342900" algn="just">
              <a:lnSpc>
                <a:spcPct val="150000"/>
              </a:lnSpc>
            </a:pPr>
            <a:endParaRPr lang="en-GB" sz="1600" dirty="0">
              <a:latin typeface="Arial" pitchFamily="34" charset="0"/>
              <a:cs typeface="Arial" pitchFamily="34" charset="0"/>
            </a:endParaRPr>
          </a:p>
          <a:p>
            <a:pPr marL="342900" lvl="1" indent="-342900" algn="just"/>
            <a:r>
              <a:rPr lang="en-GB" sz="1600" dirty="0">
                <a:latin typeface="Arial" pitchFamily="34" charset="0"/>
                <a:cs typeface="Arial" pitchFamily="34" charset="0"/>
              </a:rPr>
              <a:t>Solar curtailment has increased significantly. Availability of cheaper short term power appears to be a probable reason.</a:t>
            </a:r>
          </a:p>
          <a:p>
            <a:pPr algn="just"/>
            <a:endParaRPr lang="en-US" sz="1600" b="1" dirty="0">
              <a:latin typeface="Arial" pitchFamily="34" charset="0"/>
              <a:cs typeface="Arial" pitchFamily="34" charset="0"/>
            </a:endParaRPr>
          </a:p>
          <a:p>
            <a:pPr lvl="1"/>
            <a:endParaRPr lang="en-GB" sz="1600" dirty="0">
              <a:latin typeface="Arial" panose="020B0604020202020204" pitchFamily="34" charset="0"/>
              <a:cs typeface="Arial" panose="020B0604020202020204" pitchFamily="34" charset="0"/>
            </a:endParaRPr>
          </a:p>
          <a:p>
            <a:pPr marL="0" indent="0">
              <a:buNone/>
            </a:pPr>
            <a:endParaRPr lang="en-IN"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r>
              <a:rPr lang="en-US"/>
              <a:t>| </a:t>
            </a:r>
            <a:fld id="{F58FC76E-7B69-48B2-93CD-DBCA44E43D63}" type="slidenum">
              <a:rPr lang="en-US" smtClean="0"/>
              <a:pPr/>
              <a:t>15</a:t>
            </a:fld>
            <a:r>
              <a:rPr lang="en-US"/>
              <a:t> |</a:t>
            </a:r>
            <a:endParaRPr lang="en-US" dirty="0"/>
          </a:p>
        </p:txBody>
      </p:sp>
    </p:spTree>
    <p:extLst>
      <p:ext uri="{BB962C8B-B14F-4D97-AF65-F5344CB8AC3E}">
        <p14:creationId xmlns:p14="http://schemas.microsoft.com/office/powerpoint/2010/main" val="2478217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Electric vehicles have the potential to increase the electricity demand many-folds</a:t>
            </a:r>
            <a:endParaRPr lang="en-IN"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just">
              <a:lnSpc>
                <a:spcPct val="150000"/>
              </a:lnSpc>
            </a:pPr>
            <a:r>
              <a:rPr lang="en-US" sz="1800" dirty="0" err="1">
                <a:latin typeface="Arial" pitchFamily="34" charset="0"/>
                <a:cs typeface="Arial" pitchFamily="34" charset="0"/>
              </a:rPr>
              <a:t>GoI</a:t>
            </a:r>
            <a:r>
              <a:rPr lang="en-US" sz="1800" dirty="0">
                <a:latin typeface="Arial" pitchFamily="34" charset="0"/>
                <a:cs typeface="Arial" pitchFamily="34" charset="0"/>
              </a:rPr>
              <a:t> plans to make India 100% electric vehicles nation by 2030, current market share - 0.02%</a:t>
            </a:r>
          </a:p>
          <a:p>
            <a:pPr algn="just">
              <a:lnSpc>
                <a:spcPct val="150000"/>
              </a:lnSpc>
            </a:pPr>
            <a:r>
              <a:rPr lang="en-US" sz="1800" dirty="0">
                <a:latin typeface="Arial" pitchFamily="34" charset="0"/>
                <a:cs typeface="Arial" pitchFamily="34" charset="0"/>
              </a:rPr>
              <a:t>Investments need to be made in developing charging infrastructure to make India an attractive proposition for investors.</a:t>
            </a:r>
          </a:p>
          <a:p>
            <a:pPr algn="just">
              <a:lnSpc>
                <a:spcPct val="150000"/>
              </a:lnSpc>
            </a:pPr>
            <a:r>
              <a:rPr lang="en-US" sz="1800" dirty="0">
                <a:latin typeface="Arial" pitchFamily="34" charset="0"/>
                <a:cs typeface="Arial" pitchFamily="34" charset="0"/>
              </a:rPr>
              <a:t>Developments in EV market will also open the market for battery manufacturing</a:t>
            </a:r>
          </a:p>
          <a:p>
            <a:pPr algn="just">
              <a:lnSpc>
                <a:spcPct val="150000"/>
              </a:lnSpc>
            </a:pPr>
            <a:endParaRPr lang="en-US" sz="1800" dirty="0">
              <a:latin typeface="Arial" pitchFamily="34" charset="0"/>
              <a:cs typeface="Arial" pitchFamily="34" charset="0"/>
            </a:endParaRPr>
          </a:p>
          <a:p>
            <a:pPr algn="just">
              <a:lnSpc>
                <a:spcPct val="150000"/>
              </a:lnSpc>
            </a:pPr>
            <a:endParaRPr lang="en-US" sz="1800" dirty="0">
              <a:latin typeface="Arial" pitchFamily="34" charset="0"/>
              <a:cs typeface="Arial" pitchFamily="34" charset="0"/>
            </a:endParaRPr>
          </a:p>
          <a:p>
            <a:pPr algn="just">
              <a:lnSpc>
                <a:spcPct val="150000"/>
              </a:lnSpc>
            </a:pPr>
            <a:endParaRPr lang="en-US" sz="1800" dirty="0">
              <a:latin typeface="Arial" pitchFamily="34" charset="0"/>
              <a:cs typeface="Arial" pitchFamily="34" charset="0"/>
            </a:endParaRPr>
          </a:p>
          <a:p>
            <a:pPr algn="just">
              <a:lnSpc>
                <a:spcPct val="150000"/>
              </a:lnSpc>
            </a:pPr>
            <a:endParaRPr lang="en-US" sz="1800" dirty="0">
              <a:latin typeface="Arial" pitchFamily="34" charset="0"/>
              <a:cs typeface="Arial" pitchFamily="34" charset="0"/>
            </a:endParaRPr>
          </a:p>
          <a:p>
            <a:pPr algn="just">
              <a:lnSpc>
                <a:spcPct val="150000"/>
              </a:lnSpc>
            </a:pPr>
            <a:endParaRPr lang="en-US" sz="1800" dirty="0">
              <a:latin typeface="Arial" pitchFamily="34" charset="0"/>
              <a:cs typeface="Arial" pitchFamily="34" charset="0"/>
            </a:endParaRPr>
          </a:p>
          <a:p>
            <a:pPr algn="just">
              <a:lnSpc>
                <a:spcPct val="150000"/>
              </a:lnSpc>
            </a:pPr>
            <a:endParaRPr lang="en-US" sz="1800" dirty="0">
              <a:latin typeface="Arial" pitchFamily="34" charset="0"/>
              <a:cs typeface="Arial" pitchFamily="34" charset="0"/>
            </a:endParaRPr>
          </a:p>
          <a:p>
            <a:pPr algn="just">
              <a:lnSpc>
                <a:spcPct val="150000"/>
              </a:lnSpc>
            </a:pPr>
            <a:r>
              <a:rPr lang="en-US" sz="1800" b="1" dirty="0">
                <a:latin typeface="Arial" pitchFamily="34" charset="0"/>
                <a:cs typeface="Arial" pitchFamily="34" charset="0"/>
              </a:rPr>
              <a:t>Environmental benefits of electric vehicles will be immense </a:t>
            </a:r>
          </a:p>
          <a:p>
            <a:pPr algn="just">
              <a:lnSpc>
                <a:spcPct val="150000"/>
              </a:lnSpc>
            </a:pPr>
            <a:endParaRPr lang="en-US" sz="1800" dirty="0">
              <a:latin typeface="Arial" pitchFamily="34" charset="0"/>
              <a:cs typeface="Arial" pitchFamily="34" charset="0"/>
            </a:endParaRPr>
          </a:p>
          <a:p>
            <a:pPr algn="just">
              <a:lnSpc>
                <a:spcPct val="150000"/>
              </a:lnSpc>
            </a:pPr>
            <a:endParaRPr lang="en-US" sz="1800" dirty="0">
              <a:latin typeface="Arial" pitchFamily="34" charset="0"/>
              <a:cs typeface="Arial" pitchFamily="34" charset="0"/>
            </a:endParaRPr>
          </a:p>
          <a:p>
            <a:pPr algn="just">
              <a:lnSpc>
                <a:spcPct val="150000"/>
              </a:lnSpc>
            </a:pPr>
            <a:endParaRPr lang="en-US" sz="1800" dirty="0">
              <a:latin typeface="Arial" pitchFamily="34" charset="0"/>
              <a:cs typeface="Arial" pitchFamily="34" charset="0"/>
            </a:endParaRPr>
          </a:p>
          <a:p>
            <a:pPr algn="just">
              <a:lnSpc>
                <a:spcPct val="150000"/>
              </a:lnSpc>
            </a:pPr>
            <a:endParaRPr lang="en-US" sz="1800" dirty="0">
              <a:latin typeface="Arial" pitchFamily="34" charset="0"/>
              <a:cs typeface="Arial" pitchFamily="34" charset="0"/>
            </a:endParaRPr>
          </a:p>
          <a:p>
            <a:pPr algn="just">
              <a:lnSpc>
                <a:spcPct val="150000"/>
              </a:lnSpc>
            </a:pPr>
            <a:endParaRPr lang="en-US" sz="1800" dirty="0">
              <a:latin typeface="Arial" pitchFamily="34" charset="0"/>
              <a:cs typeface="Arial" pitchFamily="34" charset="0"/>
            </a:endParaRPr>
          </a:p>
          <a:p>
            <a:pPr algn="just">
              <a:lnSpc>
                <a:spcPct val="150000"/>
              </a:lnSpc>
            </a:pPr>
            <a:endParaRPr lang="en-US" sz="1800" dirty="0">
              <a:latin typeface="Arial" pitchFamily="34" charset="0"/>
              <a:cs typeface="Arial" pitchFamily="34" charset="0"/>
            </a:endParaRPr>
          </a:p>
          <a:p>
            <a:pPr algn="just">
              <a:lnSpc>
                <a:spcPct val="150000"/>
              </a:lnSpc>
            </a:pPr>
            <a:endParaRPr lang="en-US" sz="1800" dirty="0">
              <a:latin typeface="Arial" pitchFamily="34" charset="0"/>
              <a:cs typeface="Arial" pitchFamily="34" charset="0"/>
            </a:endParaRPr>
          </a:p>
          <a:p>
            <a:pPr marL="0" indent="0" algn="just">
              <a:lnSpc>
                <a:spcPct val="150000"/>
              </a:lnSpc>
              <a:buNone/>
            </a:pPr>
            <a:endParaRPr lang="en-US" sz="1800" dirty="0">
              <a:latin typeface="Arial" pitchFamily="34" charset="0"/>
              <a:cs typeface="Arial" pitchFamily="34" charset="0"/>
            </a:endParaRPr>
          </a:p>
        </p:txBody>
      </p:sp>
      <p:sp>
        <p:nvSpPr>
          <p:cNvPr id="4" name="Slide Number Placeholder 3"/>
          <p:cNvSpPr>
            <a:spLocks noGrp="1"/>
          </p:cNvSpPr>
          <p:nvPr>
            <p:ph type="sldNum" sz="quarter" idx="11"/>
          </p:nvPr>
        </p:nvSpPr>
        <p:spPr/>
        <p:txBody>
          <a:bodyPr/>
          <a:lstStyle/>
          <a:p>
            <a:r>
              <a:rPr lang="en-US"/>
              <a:t>| </a:t>
            </a:r>
            <a:fld id="{F58FC76E-7B69-48B2-93CD-DBCA44E43D63}" type="slidenum">
              <a:rPr lang="en-US" smtClean="0"/>
              <a:pPr/>
              <a:t>16</a:t>
            </a:fld>
            <a:r>
              <a:rPr lang="en-US"/>
              <a:t> |</a:t>
            </a:r>
            <a:endParaRPr lang="en-US" dirty="0"/>
          </a:p>
        </p:txBody>
      </p:sp>
      <p:sp>
        <p:nvSpPr>
          <p:cNvPr id="5" name="Content Placeholder 2"/>
          <p:cNvSpPr txBox="1">
            <a:spLocks/>
          </p:cNvSpPr>
          <p:nvPr/>
        </p:nvSpPr>
        <p:spPr>
          <a:xfrm>
            <a:off x="1431758" y="3439514"/>
            <a:ext cx="9071810" cy="1701930"/>
          </a:xfrm>
          <a:prstGeom prst="rect">
            <a:avLst/>
          </a:prstGeom>
          <a:ln>
            <a:solidFill>
              <a:schemeClr val="accent1">
                <a:lumMod val="75000"/>
              </a:schemeClr>
            </a:solidFill>
            <a:prstDash val="dash"/>
          </a:ln>
        </p:spPr>
        <p:txBody>
          <a:bodyPr vert="horz" lIns="91440" tIns="45720" rIns="91440" bIns="45720" rtlCol="0">
            <a:noAutofit/>
          </a:bodyPr>
          <a:lstStyle>
            <a:lvl1pPr marL="342900" indent="-342900" algn="l" defTabSz="914400" rtl="0" eaLnBrk="1" latinLnBrk="0" hangingPunct="1">
              <a:lnSpc>
                <a:spcPct val="150000"/>
              </a:lnSpc>
              <a:spcBef>
                <a:spcPts val="0"/>
              </a:spcBef>
              <a:buClr>
                <a:schemeClr val="tx2">
                  <a:lumMod val="50000"/>
                </a:schemeClr>
              </a:buClr>
              <a:buSzPct val="75000"/>
              <a:buFont typeface="Wingdings" pitchFamily="2" charset="2"/>
              <a:buChar char="q"/>
              <a:defRPr sz="2000" b="0" kern="1200">
                <a:solidFill>
                  <a:srgbClr val="00206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50000"/>
              </a:lnSpc>
              <a:spcBef>
                <a:spcPts val="0"/>
              </a:spcBef>
              <a:buClr>
                <a:schemeClr val="tx2">
                  <a:lumMod val="50000"/>
                </a:schemeClr>
              </a:buClr>
              <a:buSzPct val="100000"/>
              <a:buFont typeface="Wingdings" pitchFamily="2" charset="2"/>
              <a:buChar char="§"/>
              <a:defRPr sz="1600" b="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0"/>
              </a:spcBef>
              <a:buClr>
                <a:schemeClr val="tx2">
                  <a:lumMod val="50000"/>
                </a:schemeClr>
              </a:buClr>
              <a:buSzPct val="100000"/>
              <a:buFont typeface="Wingdings" pitchFamily="2" charset="2"/>
              <a:buChar char="§"/>
              <a:defRPr sz="1400" b="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0"/>
              </a:spcBef>
              <a:buClr>
                <a:schemeClr val="tx2">
                  <a:lumMod val="50000"/>
                </a:schemeClr>
              </a:buClr>
              <a:buSzPct val="100000"/>
              <a:buFont typeface="Wingdings" pitchFamily="2" charset="2"/>
              <a:buChar char="§"/>
              <a:defRPr sz="1400" b="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0"/>
              </a:spcBef>
              <a:buClr>
                <a:schemeClr val="tx2">
                  <a:lumMod val="50000"/>
                </a:schemeClr>
              </a:buClr>
              <a:buSzPct val="100000"/>
              <a:buFont typeface="Wingdings" pitchFamily="2" charset="2"/>
              <a:buChar char="§"/>
              <a:defRPr sz="1400" b="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800" dirty="0"/>
              <a:t>Investments in EV will harness significant benefits for the power sector</a:t>
            </a:r>
          </a:p>
          <a:p>
            <a:pPr lvl="1"/>
            <a:r>
              <a:rPr lang="en-IN" dirty="0"/>
              <a:t>Off-grid renewable energy can be used for charging, without impacting the grid</a:t>
            </a:r>
          </a:p>
          <a:p>
            <a:pPr lvl="1"/>
            <a:r>
              <a:rPr lang="en-IN" dirty="0"/>
              <a:t>Reduction in storage requirements</a:t>
            </a:r>
          </a:p>
          <a:p>
            <a:pPr lvl="1"/>
            <a:r>
              <a:rPr lang="en-IN" dirty="0"/>
              <a:t>May help in reducing AT&amp;C losses on account of addition of assured sources of revenue</a:t>
            </a:r>
          </a:p>
          <a:p>
            <a:endParaRPr lang="en-IN" sz="1800" dirty="0"/>
          </a:p>
          <a:p>
            <a:pPr marL="457200" lvl="1" indent="0">
              <a:buNone/>
            </a:pPr>
            <a:endParaRPr lang="en-IN" dirty="0"/>
          </a:p>
        </p:txBody>
      </p:sp>
    </p:spTree>
    <p:extLst>
      <p:ext uri="{BB962C8B-B14F-4D97-AF65-F5344CB8AC3E}">
        <p14:creationId xmlns:p14="http://schemas.microsoft.com/office/powerpoint/2010/main" val="3799331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0FF958-B954-4410-827B-B107DA666254}" type="slidenum">
              <a:rPr lang="en-US" smtClean="0"/>
              <a:pPr/>
              <a:t>17</a:t>
            </a:fld>
            <a:endParaRPr lang="en-US" dirty="0"/>
          </a:p>
        </p:txBody>
      </p:sp>
      <p:sp>
        <p:nvSpPr>
          <p:cNvPr id="3" name="Title 2"/>
          <p:cNvSpPr>
            <a:spLocks noGrp="1"/>
          </p:cNvSpPr>
          <p:nvPr>
            <p:ph type="title"/>
          </p:nvPr>
        </p:nvSpPr>
        <p:spPr>
          <a:xfrm>
            <a:off x="371257" y="475310"/>
            <a:ext cx="6487440" cy="1600200"/>
          </a:xfrm>
        </p:spPr>
        <p:txBody>
          <a:bodyPr/>
          <a:lstStyle/>
          <a:p>
            <a:pPr algn="ctr"/>
            <a:r>
              <a:rPr lang="en-IN">
                <a:latin typeface="Arial" panose="020B0604020202020204" pitchFamily="34" charset="0"/>
                <a:cs typeface="Arial" panose="020B0604020202020204" pitchFamily="34" charset="0"/>
              </a:rPr>
              <a:t>Thank you</a:t>
            </a:r>
            <a:endParaRPr lang="en-IN" dirty="0">
              <a:latin typeface="Arial" panose="020B0604020202020204" pitchFamily="34" charset="0"/>
              <a:cs typeface="Arial" panose="020B0604020202020204" pitchFamily="34" charset="0"/>
            </a:endParaRPr>
          </a:p>
        </p:txBody>
      </p:sp>
      <p:sp>
        <p:nvSpPr>
          <p:cNvPr id="4" name="Rectangle 3"/>
          <p:cNvSpPr/>
          <p:nvPr/>
        </p:nvSpPr>
        <p:spPr>
          <a:xfrm>
            <a:off x="264576" y="3027888"/>
            <a:ext cx="7218264" cy="2492990"/>
          </a:xfrm>
          <a:prstGeom prst="rect">
            <a:avLst/>
          </a:prstGeom>
        </p:spPr>
        <p:txBody>
          <a:bodyPr wrap="square">
            <a:spAutoFit/>
          </a:bodyPr>
          <a:lstStyle/>
          <a:p>
            <a:r>
              <a:rPr lang="en-US" sz="2000" kern="0" dirty="0">
                <a:solidFill>
                  <a:schemeClr val="bg1"/>
                </a:solidFill>
                <a:latin typeface="Arial" pitchFamily="34" charset="0"/>
                <a:cs typeface="Arial" pitchFamily="34" charset="0"/>
              </a:rPr>
              <a:t>For any clarifications on this presentation, please contact:</a:t>
            </a:r>
            <a:br>
              <a:rPr lang="en-US" sz="2000" kern="0" dirty="0">
                <a:solidFill>
                  <a:schemeClr val="bg1"/>
                </a:solidFill>
                <a:latin typeface="Arial" pitchFamily="34" charset="0"/>
                <a:cs typeface="Arial" pitchFamily="34" charset="0"/>
              </a:rPr>
            </a:br>
            <a:r>
              <a:rPr lang="en-US" sz="2000" kern="0" dirty="0">
                <a:solidFill>
                  <a:schemeClr val="bg1"/>
                </a:solidFill>
                <a:latin typeface="Arial" pitchFamily="34" charset="0"/>
                <a:cs typeface="Arial" pitchFamily="34" charset="0"/>
              </a:rPr>
              <a:t>	</a:t>
            </a:r>
          </a:p>
          <a:p>
            <a:br>
              <a:rPr lang="en-US" sz="2000" kern="0" dirty="0">
                <a:solidFill>
                  <a:schemeClr val="bg1"/>
                </a:solidFill>
                <a:latin typeface="Arial" pitchFamily="34" charset="0"/>
                <a:cs typeface="Arial" pitchFamily="34" charset="0"/>
              </a:rPr>
            </a:br>
            <a:r>
              <a:rPr lang="en-US" sz="1600" kern="0" dirty="0">
                <a:solidFill>
                  <a:schemeClr val="bg1"/>
                </a:solidFill>
                <a:latin typeface="Arial" pitchFamily="34" charset="0"/>
                <a:cs typeface="Arial" pitchFamily="34" charset="0"/>
              </a:rPr>
              <a:t>Sanjeev Sinha, CEO &amp; MD, IMaCS and Head Non Rating Business, ICRA</a:t>
            </a:r>
            <a:br>
              <a:rPr lang="en-US" sz="1600" kern="0" dirty="0">
                <a:solidFill>
                  <a:schemeClr val="bg1"/>
                </a:solidFill>
                <a:latin typeface="Arial" pitchFamily="34" charset="0"/>
                <a:cs typeface="Arial" pitchFamily="34" charset="0"/>
              </a:rPr>
            </a:br>
            <a:r>
              <a:rPr lang="en-US" sz="1600" kern="0" dirty="0">
                <a:solidFill>
                  <a:schemeClr val="bg1"/>
                </a:solidFill>
                <a:latin typeface="Arial" pitchFamily="34" charset="0"/>
                <a:cs typeface="Arial" pitchFamily="34" charset="0"/>
              </a:rPr>
              <a:t>sanjeev.sinha@imacs.in</a:t>
            </a:r>
          </a:p>
          <a:p>
            <a:endParaRPr lang="en-US" sz="1600" kern="0" dirty="0">
              <a:solidFill>
                <a:schemeClr val="bg1"/>
              </a:solidFill>
              <a:latin typeface="Arial" pitchFamily="34" charset="0"/>
              <a:cs typeface="Arial" pitchFamily="34" charset="0"/>
            </a:endParaRPr>
          </a:p>
          <a:p>
            <a:r>
              <a:rPr lang="en-US" sz="1600" kern="0" dirty="0">
                <a:solidFill>
                  <a:schemeClr val="bg1"/>
                </a:solidFill>
                <a:latin typeface="Arial" pitchFamily="34" charset="0"/>
                <a:cs typeface="Arial" pitchFamily="34" charset="0"/>
              </a:rPr>
              <a:t>Rachit Verma, Principal – Business Development, IMaCS</a:t>
            </a:r>
          </a:p>
          <a:p>
            <a:r>
              <a:rPr lang="en-US" sz="1600" kern="0" dirty="0">
                <a:solidFill>
                  <a:schemeClr val="bg1"/>
                </a:solidFill>
                <a:latin typeface="Arial" pitchFamily="34" charset="0"/>
                <a:cs typeface="Arial" pitchFamily="34" charset="0"/>
              </a:rPr>
              <a:t>rachit.verma@imacs.in</a:t>
            </a:r>
            <a:br>
              <a:rPr lang="en-US" sz="1600" kern="0" dirty="0">
                <a:solidFill>
                  <a:schemeClr val="bg1"/>
                </a:solidFill>
                <a:latin typeface="Arial" pitchFamily="34" charset="0"/>
                <a:cs typeface="Arial" pitchFamily="34" charset="0"/>
              </a:rPr>
            </a:br>
            <a:endParaRPr lang="en-IN" sz="1600" dirty="0">
              <a:solidFill>
                <a:schemeClr val="bg1"/>
              </a:solidFill>
            </a:endParaRPr>
          </a:p>
        </p:txBody>
      </p:sp>
    </p:spTree>
    <p:extLst>
      <p:ext uri="{BB962C8B-B14F-4D97-AF65-F5344CB8AC3E}">
        <p14:creationId xmlns:p14="http://schemas.microsoft.com/office/powerpoint/2010/main" val="1282587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077200" y="6340476"/>
            <a:ext cx="2133600" cy="365125"/>
          </a:xfrm>
        </p:spPr>
        <p:txBody>
          <a:bodyPr/>
          <a:lstStyle/>
          <a:p>
            <a:r>
              <a:rPr lang="en-US" dirty="0"/>
              <a:t>| </a:t>
            </a:r>
            <a:fld id="{F58FC76E-7B69-48B2-93CD-DBCA44E43D63}" type="slidenum">
              <a:rPr lang="en-US" smtClean="0"/>
              <a:pPr/>
              <a:t>18</a:t>
            </a:fld>
            <a:r>
              <a:rPr lang="en-US" dirty="0"/>
              <a:t> |</a:t>
            </a:r>
          </a:p>
        </p:txBody>
      </p:sp>
      <p:sp>
        <p:nvSpPr>
          <p:cNvPr id="6" name="Title 5"/>
          <p:cNvSpPr>
            <a:spLocks noGrp="1"/>
          </p:cNvSpPr>
          <p:nvPr>
            <p:ph type="title"/>
          </p:nvPr>
        </p:nvSpPr>
        <p:spPr>
          <a:xfrm>
            <a:off x="-45497" y="180470"/>
            <a:ext cx="7415287" cy="3736437"/>
          </a:xfrm>
        </p:spPr>
        <p:txBody>
          <a:bodyPr>
            <a:normAutofit fontScale="90000"/>
          </a:bodyPr>
          <a:lstStyle/>
          <a:p>
            <a:pPr marL="457200" indent="-457200" eaLnBrk="0" fontAlgn="base" hangingPunct="0">
              <a:lnSpc>
                <a:spcPct val="120000"/>
              </a:lnSpc>
              <a:spcBef>
                <a:spcPct val="20000"/>
              </a:spcBef>
              <a:spcAft>
                <a:spcPct val="0"/>
              </a:spcAft>
              <a:defRPr/>
            </a:pPr>
            <a:r>
              <a:rPr lang="en-US" sz="2400" kern="0" dirty="0">
                <a:latin typeface="Arial" pitchFamily="34" charset="0"/>
                <a:ea typeface="+mn-ea"/>
                <a:cs typeface="Arial" pitchFamily="34" charset="0"/>
              </a:rPr>
              <a:t>	Disclaimer</a:t>
            </a:r>
            <a:br>
              <a:rPr lang="en-US" sz="2400" kern="0" dirty="0">
                <a:latin typeface="Arial" pitchFamily="34" charset="0"/>
                <a:ea typeface="+mn-ea"/>
                <a:cs typeface="Arial" pitchFamily="34" charset="0"/>
              </a:rPr>
            </a:br>
            <a:r>
              <a:rPr lang="en-US" sz="1400" kern="0" dirty="0">
                <a:latin typeface="Arial" pitchFamily="34" charset="0"/>
                <a:ea typeface="+mn-ea"/>
                <a:cs typeface="Arial" pitchFamily="34" charset="0"/>
              </a:rPr>
              <a:t>All information contained in this document has been obtained by IMaCS from public sources and believed to be accurate and reliable. Although reasonable care has been taken to ensure that the information herein is true, such information is provided ‘as is’ without any warranty of any kind, and IMaCS in particular, makes no representation or warranty, express or implied, as to the accuracy, timeliness or completeness of any such information. All information contained herein must be construed solely as statements of opinion, and IMaCS shall not be liable for any losses incurred by users from any use of this document or its contents in any manner. Opinions expressed in this document are not the opinions of our holding company, ICRA Limited (ICRA), and should not be construed as any indication of credit rating or grading of ICRA for any instruments that have been issued or are to be issued by any entity. 	</a:t>
            </a:r>
            <a:br>
              <a:rPr lang="en-US" sz="1400" kern="0" dirty="0">
                <a:latin typeface="Arial" pitchFamily="34" charset="0"/>
                <a:ea typeface="+mn-ea"/>
                <a:cs typeface="Arial" pitchFamily="34" charset="0"/>
              </a:rPr>
            </a:br>
            <a:br>
              <a:rPr lang="en-US" sz="1200" kern="0" dirty="0">
                <a:latin typeface="Arial" pitchFamily="34" charset="0"/>
                <a:ea typeface="+mn-ea"/>
                <a:cs typeface="Arial" pitchFamily="34" charset="0"/>
              </a:rPr>
            </a:br>
            <a:endParaRPr lang="en-US" sz="1200" kern="0" dirty="0">
              <a:latin typeface="Arial" pitchFamily="34" charset="0"/>
              <a:ea typeface="+mn-ea"/>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349" y="225248"/>
            <a:ext cx="8365524" cy="639765"/>
          </a:xfrm>
        </p:spPr>
        <p:txBody>
          <a:bodyPr>
            <a:normAutofit/>
          </a:bodyPr>
          <a:lstStyle/>
          <a:p>
            <a:r>
              <a:rPr lang="en-IN" sz="2400" dirty="0" err="1">
                <a:latin typeface="Arial" panose="020B0604020202020204" pitchFamily="34" charset="0"/>
                <a:cs typeface="Arial" panose="020B0604020202020204" pitchFamily="34" charset="0"/>
              </a:rPr>
              <a:t>IMaCS</a:t>
            </a:r>
            <a:r>
              <a:rPr lang="en-IN" sz="2400" dirty="0">
                <a:latin typeface="Arial" panose="020B0604020202020204" pitchFamily="34" charset="0"/>
                <a:cs typeface="Arial" panose="020B0604020202020204" pitchFamily="34" charset="0"/>
              </a:rPr>
              <a:t> is amongst India’s most influential advisory firms</a:t>
            </a:r>
          </a:p>
        </p:txBody>
      </p:sp>
      <p:sp>
        <p:nvSpPr>
          <p:cNvPr id="4" name="Slide Number Placeholder 3"/>
          <p:cNvSpPr>
            <a:spLocks noGrp="1"/>
          </p:cNvSpPr>
          <p:nvPr>
            <p:ph type="sldNum" sz="quarter" idx="11"/>
          </p:nvPr>
        </p:nvSpPr>
        <p:spPr/>
        <p:txBody>
          <a:bodyPr/>
          <a:lstStyle/>
          <a:p>
            <a:r>
              <a:rPr lang="en-US"/>
              <a:t>| </a:t>
            </a:r>
            <a:fld id="{F58FC76E-7B69-48B2-93CD-DBCA44E43D63}" type="slidenum">
              <a:rPr lang="en-US" smtClean="0"/>
              <a:pPr/>
              <a:t>2</a:t>
            </a:fld>
            <a:r>
              <a:rPr lang="en-US"/>
              <a:t> |</a:t>
            </a:r>
            <a:endParaRPr lang="en-US" dirty="0"/>
          </a:p>
        </p:txBody>
      </p:sp>
      <p:sp>
        <p:nvSpPr>
          <p:cNvPr id="6" name="TextBox 5"/>
          <p:cNvSpPr txBox="1"/>
          <p:nvPr/>
        </p:nvSpPr>
        <p:spPr>
          <a:xfrm>
            <a:off x="3101537" y="1233699"/>
            <a:ext cx="8572303" cy="5213735"/>
          </a:xfrm>
          <a:prstGeom prst="rect">
            <a:avLst/>
          </a:prstGeom>
          <a:noFill/>
        </p:spPr>
        <p:txBody>
          <a:bodyPr wrap="square" rtlCol="0">
            <a:spAutoFit/>
          </a:bodyPr>
          <a:lstStyle/>
          <a:p>
            <a:pPr>
              <a:lnSpc>
                <a:spcPct val="130000"/>
              </a:lnSpc>
              <a:buFont typeface="Wingdings" pitchFamily="2" charset="2"/>
              <a:buChar char="q"/>
            </a:pPr>
            <a:r>
              <a:rPr lang="en-IN" sz="1600" b="1" dirty="0">
                <a:solidFill>
                  <a:srgbClr val="000099"/>
                </a:solidFill>
                <a:latin typeface="Arial" panose="020B0604020202020204" pitchFamily="34" charset="0"/>
                <a:cs typeface="Arial" panose="020B0604020202020204" pitchFamily="34" charset="0"/>
              </a:rPr>
              <a:t> ICRA Management Consulting Services Limited (IMaCS) </a:t>
            </a:r>
          </a:p>
          <a:p>
            <a:pPr lvl="1">
              <a:lnSpc>
                <a:spcPct val="130000"/>
              </a:lnSpc>
              <a:buFont typeface="Arial" pitchFamily="34" charset="0"/>
              <a:buChar char="•"/>
            </a:pPr>
            <a:r>
              <a:rPr lang="en-IN" sz="1600" dirty="0">
                <a:latin typeface="Arial" panose="020B0604020202020204" pitchFamily="34" charset="0"/>
                <a:cs typeface="Arial" panose="020B0604020202020204" pitchFamily="34" charset="0"/>
              </a:rPr>
              <a:t>India head-quartered Advisory and Analytics firm </a:t>
            </a:r>
          </a:p>
          <a:p>
            <a:pPr lvl="1">
              <a:lnSpc>
                <a:spcPct val="130000"/>
              </a:lnSpc>
              <a:buFont typeface="Arial" pitchFamily="34" charset="0"/>
              <a:buChar char="•"/>
            </a:pPr>
            <a:r>
              <a:rPr lang="en-IN" sz="1600" dirty="0">
                <a:latin typeface="Arial" panose="020B0604020202020204" pitchFamily="34" charset="0"/>
                <a:cs typeface="Arial" panose="020B0604020202020204" pitchFamily="34" charset="0"/>
              </a:rPr>
              <a:t>20 years, 700 clients and over 2000 engagements</a:t>
            </a:r>
          </a:p>
          <a:p>
            <a:pPr lvl="1">
              <a:lnSpc>
                <a:spcPct val="130000"/>
              </a:lnSpc>
              <a:buFont typeface="Arial" pitchFamily="34" charset="0"/>
              <a:buChar char="•"/>
            </a:pPr>
            <a:r>
              <a:rPr lang="en-IN" sz="1600" dirty="0">
                <a:latin typeface="Arial" panose="020B0604020202020204" pitchFamily="34" charset="0"/>
                <a:cs typeface="Arial" panose="020B0604020202020204" pitchFamily="34" charset="0"/>
              </a:rPr>
              <a:t>Work/clients in over 45 countries</a:t>
            </a:r>
          </a:p>
          <a:p>
            <a:pPr lvl="1">
              <a:lnSpc>
                <a:spcPct val="130000"/>
              </a:lnSpc>
              <a:buFont typeface="Arial" pitchFamily="34" charset="0"/>
              <a:buChar char="•"/>
            </a:pPr>
            <a:endParaRPr lang="en-IN" sz="1600" dirty="0">
              <a:latin typeface="Arial" panose="020B0604020202020204" pitchFamily="34" charset="0"/>
              <a:cs typeface="Arial" panose="020B0604020202020204" pitchFamily="34" charset="0"/>
            </a:endParaRPr>
          </a:p>
          <a:p>
            <a:pPr lvl="1">
              <a:lnSpc>
                <a:spcPct val="130000"/>
              </a:lnSpc>
            </a:pPr>
            <a:endParaRPr lang="en-IN" sz="1600" dirty="0">
              <a:latin typeface="Arial" panose="020B0604020202020204" pitchFamily="34" charset="0"/>
              <a:cs typeface="Arial" panose="020B0604020202020204" pitchFamily="34" charset="0"/>
            </a:endParaRPr>
          </a:p>
          <a:p>
            <a:pPr marL="0" lvl="1">
              <a:lnSpc>
                <a:spcPct val="130000"/>
              </a:lnSpc>
              <a:buFont typeface="Wingdings" pitchFamily="2" charset="2"/>
              <a:buChar char="q"/>
            </a:pPr>
            <a:r>
              <a:rPr lang="en-IN" sz="1600" b="1" dirty="0">
                <a:solidFill>
                  <a:srgbClr val="000099"/>
                </a:solidFill>
                <a:latin typeface="Arial" panose="020B0604020202020204" pitchFamily="34" charset="0"/>
                <a:cs typeface="Arial" panose="020B0604020202020204" pitchFamily="34" charset="0"/>
              </a:rPr>
              <a:t> IMaCS is a subsidiary of ICRA Limited</a:t>
            </a:r>
          </a:p>
          <a:p>
            <a:pPr lvl="1">
              <a:lnSpc>
                <a:spcPct val="130000"/>
              </a:lnSpc>
              <a:buFont typeface="Arial" pitchFamily="34" charset="0"/>
              <a:buChar char="•"/>
            </a:pPr>
            <a:r>
              <a:rPr lang="en-IN" sz="1600" dirty="0">
                <a:latin typeface="Arial" panose="020B0604020202020204" pitchFamily="34" charset="0"/>
                <a:cs typeface="Arial" panose="020B0604020202020204" pitchFamily="34" charset="0"/>
              </a:rPr>
              <a:t>ICRA Limited  is one of India’s premier credit rating agencies </a:t>
            </a:r>
          </a:p>
          <a:p>
            <a:pPr lvl="1">
              <a:lnSpc>
                <a:spcPct val="130000"/>
              </a:lnSpc>
              <a:buFont typeface="Arial" pitchFamily="34" charset="0"/>
              <a:buChar char="•"/>
            </a:pPr>
            <a:r>
              <a:rPr lang="en-IN" sz="1600" dirty="0">
                <a:latin typeface="Arial" panose="020B0604020202020204" pitchFamily="34" charset="0"/>
                <a:cs typeface="Arial" panose="020B0604020202020204" pitchFamily="34" charset="0"/>
              </a:rPr>
              <a:t>Has diversified interests in Ratings, Analytics and Research </a:t>
            </a:r>
          </a:p>
          <a:p>
            <a:pPr lvl="1">
              <a:lnSpc>
                <a:spcPct val="130000"/>
              </a:lnSpc>
              <a:buFont typeface="Arial" pitchFamily="34" charset="0"/>
              <a:buChar char="•"/>
            </a:pPr>
            <a:endParaRPr lang="en-IN" sz="1600" dirty="0">
              <a:latin typeface="Arial" panose="020B0604020202020204" pitchFamily="34" charset="0"/>
              <a:cs typeface="Arial" panose="020B0604020202020204" pitchFamily="34" charset="0"/>
            </a:endParaRPr>
          </a:p>
          <a:p>
            <a:pPr lvl="1">
              <a:lnSpc>
                <a:spcPct val="130000"/>
              </a:lnSpc>
            </a:pPr>
            <a:endParaRPr lang="en-IN" sz="1600" dirty="0">
              <a:latin typeface="Arial" panose="020B0604020202020204" pitchFamily="34" charset="0"/>
              <a:cs typeface="Arial" panose="020B0604020202020204" pitchFamily="34" charset="0"/>
            </a:endParaRPr>
          </a:p>
          <a:p>
            <a:pPr>
              <a:lnSpc>
                <a:spcPct val="130000"/>
              </a:lnSpc>
              <a:buFont typeface="Wingdings" pitchFamily="2" charset="2"/>
              <a:buChar char="q"/>
            </a:pPr>
            <a:r>
              <a:rPr lang="en-IN" sz="1600" b="1" dirty="0">
                <a:solidFill>
                  <a:srgbClr val="000099"/>
                </a:solidFill>
                <a:latin typeface="Arial" panose="020B0604020202020204" pitchFamily="34" charset="0"/>
                <a:cs typeface="Arial" panose="020B0604020202020204" pitchFamily="34" charset="0"/>
              </a:rPr>
              <a:t> Moody’s Investors Services holds 51% in ICRA Limited</a:t>
            </a:r>
          </a:p>
          <a:p>
            <a:pPr lvl="1">
              <a:lnSpc>
                <a:spcPct val="130000"/>
              </a:lnSpc>
              <a:buFont typeface="Arial" pitchFamily="34" charset="0"/>
              <a:buChar char="•"/>
            </a:pPr>
            <a:r>
              <a:rPr lang="en-IN" sz="1600" dirty="0">
                <a:latin typeface="Arial" panose="020B0604020202020204" pitchFamily="34" charset="0"/>
                <a:cs typeface="Arial" panose="020B0604020202020204" pitchFamily="34" charset="0"/>
              </a:rPr>
              <a:t>Leading global provider of credit ratings, research, and risk analysis.  </a:t>
            </a:r>
          </a:p>
          <a:p>
            <a:pPr lvl="1">
              <a:lnSpc>
                <a:spcPct val="130000"/>
              </a:lnSpc>
              <a:buFont typeface="Arial" pitchFamily="34" charset="0"/>
              <a:buChar char="•"/>
            </a:pPr>
            <a:r>
              <a:rPr lang="en-IN" sz="1600" dirty="0">
                <a:latin typeface="Arial" panose="020B0604020202020204" pitchFamily="34" charset="0"/>
                <a:cs typeface="Arial" panose="020B0604020202020204" pitchFamily="34" charset="0"/>
              </a:rPr>
              <a:t>Firm's ratings and analysis track debt across 120 sovereign nations, approximately 11,000 corporate issuers, 21,000 public finance issuers, and 72,000 structured finance obligations</a:t>
            </a:r>
            <a:endParaRPr lang="en-GB" sz="1600" b="1" dirty="0">
              <a:latin typeface="Arial" panose="020B0604020202020204" pitchFamily="34" charset="0"/>
              <a:cs typeface="Arial" panose="020B0604020202020204" pitchFamily="34" charset="0"/>
            </a:endParaRPr>
          </a:p>
        </p:txBody>
      </p:sp>
      <p:pic>
        <p:nvPicPr>
          <p:cNvPr id="7"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85734" y="1391204"/>
            <a:ext cx="1506392" cy="886690"/>
          </a:xfrm>
          <a:prstGeom prst="rect">
            <a:avLst/>
          </a:prstGeom>
          <a:noFill/>
          <a:ln>
            <a:noFill/>
          </a:ln>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171" y="3044814"/>
            <a:ext cx="1070644" cy="96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852" y="4896403"/>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3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349" y="282132"/>
            <a:ext cx="8365524" cy="639765"/>
          </a:xfrm>
        </p:spPr>
        <p:txBody>
          <a:bodyPr>
            <a:normAutofit/>
          </a:bodyPr>
          <a:lstStyle/>
          <a:p>
            <a:r>
              <a:rPr lang="en-IN" sz="2400" dirty="0">
                <a:latin typeface="Arial" panose="020B0604020202020204" pitchFamily="34" charset="0"/>
                <a:cs typeface="Arial" panose="020B0604020202020204" pitchFamily="34" charset="0"/>
              </a:rPr>
              <a:t>Our service domains</a:t>
            </a:r>
          </a:p>
        </p:txBody>
      </p:sp>
      <p:sp>
        <p:nvSpPr>
          <p:cNvPr id="4" name="Slide Number Placeholder 3"/>
          <p:cNvSpPr>
            <a:spLocks noGrp="1"/>
          </p:cNvSpPr>
          <p:nvPr>
            <p:ph type="sldNum" sz="quarter" idx="11"/>
          </p:nvPr>
        </p:nvSpPr>
        <p:spPr/>
        <p:txBody>
          <a:bodyPr/>
          <a:lstStyle/>
          <a:p>
            <a:r>
              <a:rPr lang="en-US"/>
              <a:t>| </a:t>
            </a:r>
            <a:fld id="{F58FC76E-7B69-48B2-93CD-DBCA44E43D63}" type="slidenum">
              <a:rPr lang="en-US" smtClean="0"/>
              <a:pPr/>
              <a:t>3</a:t>
            </a:fld>
            <a:r>
              <a:rPr lang="en-US"/>
              <a:t> |</a:t>
            </a:r>
            <a:endParaRPr lang="en-US" dirty="0"/>
          </a:p>
        </p:txBody>
      </p:sp>
      <p:graphicFrame>
        <p:nvGraphicFramePr>
          <p:cNvPr id="5" name="Diagram 4"/>
          <p:cNvGraphicFramePr/>
          <p:nvPr>
            <p:extLst/>
          </p:nvPr>
        </p:nvGraphicFramePr>
        <p:xfrm>
          <a:off x="1781949" y="962793"/>
          <a:ext cx="8432800" cy="5717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743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417" y="199679"/>
            <a:ext cx="8365524" cy="639765"/>
          </a:xfrm>
        </p:spPr>
        <p:txBody>
          <a:bodyPr>
            <a:normAutofit/>
          </a:bodyPr>
          <a:lstStyle/>
          <a:p>
            <a:r>
              <a:rPr lang="en-IN" sz="2400" dirty="0">
                <a:latin typeface="Arial" panose="020B0604020202020204" pitchFamily="34" charset="0"/>
                <a:cs typeface="Arial" panose="020B0604020202020204" pitchFamily="34" charset="0"/>
              </a:rPr>
              <a:t>Service Spectrum in Energy Sector</a:t>
            </a:r>
          </a:p>
        </p:txBody>
      </p:sp>
      <p:sp>
        <p:nvSpPr>
          <p:cNvPr id="4" name="Slide Number Placeholder 3"/>
          <p:cNvSpPr>
            <a:spLocks noGrp="1"/>
          </p:cNvSpPr>
          <p:nvPr>
            <p:ph type="sldNum" sz="quarter" idx="11"/>
          </p:nvPr>
        </p:nvSpPr>
        <p:spPr/>
        <p:txBody>
          <a:bodyPr/>
          <a:lstStyle/>
          <a:p>
            <a:r>
              <a:rPr lang="en-US"/>
              <a:t>| </a:t>
            </a:r>
            <a:fld id="{F58FC76E-7B69-48B2-93CD-DBCA44E43D63}" type="slidenum">
              <a:rPr lang="en-US" smtClean="0"/>
              <a:pPr/>
              <a:t>4</a:t>
            </a:fld>
            <a:r>
              <a:rPr lang="en-US"/>
              <a:t> |</a:t>
            </a:r>
            <a:endParaRPr lang="en-US" dirty="0"/>
          </a:p>
        </p:txBody>
      </p:sp>
      <p:graphicFrame>
        <p:nvGraphicFramePr>
          <p:cNvPr id="5" name="Diagram 4"/>
          <p:cNvGraphicFramePr/>
          <p:nvPr>
            <p:extLst/>
          </p:nvPr>
        </p:nvGraphicFramePr>
        <p:xfrm>
          <a:off x="-625066" y="1187414"/>
          <a:ext cx="8481622" cy="772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899098" y="1132823"/>
            <a:ext cx="3575713" cy="5295274"/>
          </a:xfrm>
          <a:prstGeom prst="rect">
            <a:avLst/>
          </a:prstGeom>
          <a:ln/>
        </p:spPr>
        <p:style>
          <a:lnRef idx="2">
            <a:schemeClr val="accent1"/>
          </a:lnRef>
          <a:fillRef idx="1">
            <a:schemeClr val="lt1"/>
          </a:fillRef>
          <a:effectRef idx="0">
            <a:schemeClr val="accent1"/>
          </a:effectRef>
          <a:fontRef idx="minor">
            <a:schemeClr val="dk1"/>
          </a:fontRef>
        </p:style>
        <p:txBody>
          <a:bodyPr wrap="square" lIns="91422" tIns="45711" rIns="91422" bIns="0" rtlCol="0">
            <a:normAutofit/>
          </a:bodyPr>
          <a:lstStyle/>
          <a:p>
            <a:pPr algn="ctr"/>
            <a:r>
              <a:rPr lang="en-IN" sz="2400" b="1" dirty="0" err="1">
                <a:solidFill>
                  <a:srgbClr val="003366"/>
                </a:solidFill>
                <a:latin typeface="Arial" panose="020B0604020202020204" pitchFamily="34" charset="0"/>
                <a:cs typeface="Arial" panose="020B0604020202020204" pitchFamily="34" charset="0"/>
              </a:rPr>
              <a:t>Discom</a:t>
            </a:r>
            <a:r>
              <a:rPr lang="en-IN" sz="2400" b="1" dirty="0">
                <a:solidFill>
                  <a:srgbClr val="003366"/>
                </a:solidFill>
                <a:latin typeface="Arial" panose="020B0604020202020204" pitchFamily="34" charset="0"/>
                <a:cs typeface="Arial" panose="020B0604020202020204" pitchFamily="34" charset="0"/>
              </a:rPr>
              <a:t> Risk Scorer</a:t>
            </a:r>
          </a:p>
          <a:p>
            <a:pPr algn="just"/>
            <a:endParaRPr lang="en-IN" sz="1600" dirty="0">
              <a:solidFill>
                <a:schemeClr val="accent2">
                  <a:lumMod val="75000"/>
                </a:schemeClr>
              </a:solidFill>
              <a:latin typeface="Arial" panose="020B0604020202020204" pitchFamily="34" charset="0"/>
              <a:cs typeface="Arial" panose="020B0604020202020204" pitchFamily="34" charset="0"/>
            </a:endParaRPr>
          </a:p>
          <a:p>
            <a:pPr marL="177800" indent="-177800" algn="just">
              <a:buFont typeface="Arial" panose="020B0604020202020204" pitchFamily="34" charset="0"/>
              <a:buChar char="•"/>
            </a:pPr>
            <a:r>
              <a:rPr lang="en-IN" sz="1600" dirty="0">
                <a:solidFill>
                  <a:schemeClr val="tx1">
                    <a:lumMod val="85000"/>
                    <a:lumOff val="15000"/>
                  </a:schemeClr>
                </a:solidFill>
                <a:latin typeface="Arial" panose="020B0604020202020204" pitchFamily="34" charset="0"/>
                <a:cs typeface="Arial" panose="020B0604020202020204" pitchFamily="34" charset="0"/>
              </a:rPr>
              <a:t>Online web-based  platform to independently assess </a:t>
            </a:r>
            <a:r>
              <a:rPr lang="en-IN" sz="1600" dirty="0" err="1">
                <a:solidFill>
                  <a:schemeClr val="tx1">
                    <a:lumMod val="85000"/>
                    <a:lumOff val="15000"/>
                  </a:schemeClr>
                </a:solidFill>
                <a:latin typeface="Arial" panose="020B0604020202020204" pitchFamily="34" charset="0"/>
                <a:cs typeface="Arial" panose="020B0604020202020204" pitchFamily="34" charset="0"/>
              </a:rPr>
              <a:t>Discom</a:t>
            </a:r>
            <a:r>
              <a:rPr lang="en-IN" sz="1600" dirty="0">
                <a:solidFill>
                  <a:schemeClr val="tx1">
                    <a:lumMod val="85000"/>
                    <a:lumOff val="15000"/>
                  </a:schemeClr>
                </a:solidFill>
                <a:latin typeface="Arial" panose="020B0604020202020204" pitchFamily="34" charset="0"/>
                <a:cs typeface="Arial" panose="020B0604020202020204" pitchFamily="34" charset="0"/>
              </a:rPr>
              <a:t> performance on:</a:t>
            </a:r>
          </a:p>
          <a:p>
            <a:pPr marL="360363" lvl="1" indent="-182563" algn="just">
              <a:buFont typeface="Arial" panose="020B0604020202020204" pitchFamily="34" charset="0"/>
              <a:buChar char="•"/>
            </a:pPr>
            <a:r>
              <a:rPr lang="en-IN" sz="1600" dirty="0">
                <a:solidFill>
                  <a:schemeClr val="tx1">
                    <a:lumMod val="85000"/>
                    <a:lumOff val="15000"/>
                  </a:schemeClr>
                </a:solidFill>
                <a:latin typeface="Arial" panose="020B0604020202020204" pitchFamily="34" charset="0"/>
                <a:cs typeface="Arial" panose="020B0604020202020204" pitchFamily="34" charset="0"/>
              </a:rPr>
              <a:t>Financial performance;</a:t>
            </a:r>
          </a:p>
          <a:p>
            <a:pPr marL="360363" lvl="1" indent="-182563" algn="just">
              <a:buFont typeface="Arial" panose="020B0604020202020204" pitchFamily="34" charset="0"/>
              <a:buChar char="•"/>
            </a:pPr>
            <a:r>
              <a:rPr lang="en-IN" sz="1600" dirty="0">
                <a:solidFill>
                  <a:schemeClr val="tx1">
                    <a:lumMod val="85000"/>
                    <a:lumOff val="15000"/>
                  </a:schemeClr>
                </a:solidFill>
                <a:latin typeface="Arial" panose="020B0604020202020204" pitchFamily="34" charset="0"/>
                <a:cs typeface="Arial" panose="020B0604020202020204" pitchFamily="34" charset="0"/>
              </a:rPr>
              <a:t>Operating performance;</a:t>
            </a:r>
          </a:p>
          <a:p>
            <a:pPr marL="360363" lvl="1" indent="-182563" algn="just">
              <a:buFont typeface="Arial" panose="020B0604020202020204" pitchFamily="34" charset="0"/>
              <a:buChar char="•"/>
            </a:pPr>
            <a:r>
              <a:rPr lang="en-IN" sz="1600" dirty="0">
                <a:solidFill>
                  <a:schemeClr val="tx1">
                    <a:lumMod val="85000"/>
                    <a:lumOff val="15000"/>
                  </a:schemeClr>
                </a:solidFill>
                <a:latin typeface="Arial" panose="020B0604020202020204" pitchFamily="34" charset="0"/>
                <a:cs typeface="Arial" panose="020B0604020202020204" pitchFamily="34" charset="0"/>
              </a:rPr>
              <a:t>Regulatory and policy environment;</a:t>
            </a:r>
          </a:p>
          <a:p>
            <a:pPr marL="360363" lvl="1" indent="-182563" algn="just">
              <a:buFont typeface="Arial" panose="020B0604020202020204" pitchFamily="34" charset="0"/>
              <a:buChar char="•"/>
            </a:pPr>
            <a:r>
              <a:rPr lang="en-IN" sz="1600" dirty="0">
                <a:solidFill>
                  <a:schemeClr val="tx1">
                    <a:lumMod val="85000"/>
                    <a:lumOff val="15000"/>
                  </a:schemeClr>
                </a:solidFill>
                <a:latin typeface="Arial" panose="020B0604020202020204" pitchFamily="34" charset="0"/>
                <a:cs typeface="Arial" panose="020B0604020202020204" pitchFamily="34" charset="0"/>
              </a:rPr>
              <a:t>State government fiscal position.</a:t>
            </a:r>
          </a:p>
          <a:p>
            <a:pPr marL="285750" indent="-285750" algn="just">
              <a:buFont typeface="Arial" panose="020B0604020202020204" pitchFamily="34" charset="0"/>
              <a:buChar char="•"/>
            </a:pPr>
            <a:endParaRPr lang="en-IN" sz="1600" dirty="0">
              <a:solidFill>
                <a:schemeClr val="tx1">
                  <a:lumMod val="85000"/>
                  <a:lumOff val="1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IN" sz="1600" dirty="0">
                <a:solidFill>
                  <a:schemeClr val="tx1">
                    <a:lumMod val="85000"/>
                    <a:lumOff val="15000"/>
                  </a:schemeClr>
                </a:solidFill>
                <a:latin typeface="Arial" panose="020B0604020202020204" pitchFamily="34" charset="0"/>
                <a:cs typeface="Arial" panose="020B0604020202020204" pitchFamily="34" charset="0"/>
              </a:rPr>
              <a:t>Based on </a:t>
            </a:r>
            <a:r>
              <a:rPr lang="en-IN" sz="1600" dirty="0" err="1">
                <a:solidFill>
                  <a:schemeClr val="tx1">
                    <a:lumMod val="85000"/>
                    <a:lumOff val="15000"/>
                  </a:schemeClr>
                </a:solidFill>
                <a:latin typeface="Arial" panose="020B0604020202020204" pitchFamily="34" charset="0"/>
                <a:cs typeface="Arial" panose="020B0604020202020204" pitchFamily="34" charset="0"/>
              </a:rPr>
              <a:t>IMaCS’</a:t>
            </a:r>
            <a:r>
              <a:rPr lang="en-IN" sz="1600" dirty="0">
                <a:solidFill>
                  <a:schemeClr val="tx1">
                    <a:lumMod val="85000"/>
                    <a:lumOff val="15000"/>
                  </a:schemeClr>
                </a:solidFill>
                <a:latin typeface="Arial" panose="020B0604020202020204" pitchFamily="34" charset="0"/>
                <a:cs typeface="Arial" panose="020B0604020202020204" pitchFamily="34" charset="0"/>
              </a:rPr>
              <a:t> proprietary framework accepted by international investors;</a:t>
            </a:r>
          </a:p>
          <a:p>
            <a:pPr marL="285750" indent="-285750" algn="just">
              <a:buFont typeface="Arial" panose="020B0604020202020204" pitchFamily="34" charset="0"/>
              <a:buChar char="•"/>
            </a:pPr>
            <a:endParaRPr lang="en-IN" sz="1600" dirty="0">
              <a:solidFill>
                <a:schemeClr val="tx1">
                  <a:lumMod val="85000"/>
                  <a:lumOff val="1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IN" sz="1600" dirty="0">
                <a:solidFill>
                  <a:schemeClr val="tx1">
                    <a:lumMod val="85000"/>
                    <a:lumOff val="15000"/>
                  </a:schemeClr>
                </a:solidFill>
                <a:latin typeface="Arial" panose="020B0604020202020204" pitchFamily="34" charset="0"/>
                <a:cs typeface="Arial" panose="020B0604020202020204" pitchFamily="34" charset="0"/>
              </a:rPr>
              <a:t>Provides one stop and timely </a:t>
            </a:r>
            <a:r>
              <a:rPr lang="en-US" sz="1600" dirty="0">
                <a:solidFill>
                  <a:schemeClr val="tx1">
                    <a:lumMod val="85000"/>
                    <a:lumOff val="15000"/>
                  </a:schemeClr>
                </a:solidFill>
                <a:latin typeface="Arial" panose="020B0604020202020204" pitchFamily="34" charset="0"/>
                <a:cs typeface="Arial" panose="020B0604020202020204" pitchFamily="34" charset="0"/>
              </a:rPr>
              <a:t>access to historic, current and projected </a:t>
            </a:r>
            <a:r>
              <a:rPr lang="en-US" sz="1600" dirty="0" err="1">
                <a:solidFill>
                  <a:schemeClr val="tx1">
                    <a:lumMod val="85000"/>
                    <a:lumOff val="15000"/>
                  </a:schemeClr>
                </a:solidFill>
                <a:latin typeface="Arial" panose="020B0604020202020204" pitchFamily="34" charset="0"/>
                <a:cs typeface="Arial" panose="020B0604020202020204" pitchFamily="34" charset="0"/>
              </a:rPr>
              <a:t>Discom</a:t>
            </a:r>
            <a:r>
              <a:rPr lang="en-US" sz="1600" dirty="0">
                <a:solidFill>
                  <a:schemeClr val="tx1">
                    <a:lumMod val="85000"/>
                    <a:lumOff val="15000"/>
                  </a:schemeClr>
                </a:solidFill>
                <a:latin typeface="Arial" panose="020B0604020202020204" pitchFamily="34" charset="0"/>
                <a:cs typeface="Arial" panose="020B0604020202020204" pitchFamily="34" charset="0"/>
              </a:rPr>
              <a:t> data;</a:t>
            </a:r>
          </a:p>
          <a:p>
            <a:pPr marL="285750" indent="-285750" algn="just">
              <a:buFont typeface="Arial" panose="020B0604020202020204" pitchFamily="34" charset="0"/>
              <a:buChar char="•"/>
            </a:pPr>
            <a:endParaRPr lang="en-IN" sz="1600" dirty="0">
              <a:solidFill>
                <a:schemeClr val="tx1">
                  <a:lumMod val="85000"/>
                  <a:lumOff val="1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IN" sz="1600" dirty="0">
                <a:solidFill>
                  <a:schemeClr val="tx1">
                    <a:lumMod val="85000"/>
                    <a:lumOff val="15000"/>
                  </a:schemeClr>
                </a:solidFill>
                <a:latin typeface="Arial" panose="020B0604020202020204" pitchFamily="34" charset="0"/>
                <a:cs typeface="Arial" panose="020B0604020202020204" pitchFamily="34" charset="0"/>
              </a:rPr>
              <a:t>Available on yearly subscription basis</a:t>
            </a:r>
          </a:p>
        </p:txBody>
      </p:sp>
    </p:spTree>
    <p:extLst>
      <p:ext uri="{BB962C8B-B14F-4D97-AF65-F5344CB8AC3E}">
        <p14:creationId xmlns:p14="http://schemas.microsoft.com/office/powerpoint/2010/main" val="382770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a:latin typeface="Arial" panose="020B0604020202020204" pitchFamily="34" charset="0"/>
                <a:cs typeface="Arial" panose="020B0604020202020204" pitchFamily="34" charset="0"/>
              </a:rPr>
              <a:t>Last two decades have witnessed several changes in power sector</a:t>
            </a:r>
          </a:p>
        </p:txBody>
      </p:sp>
      <p:sp>
        <p:nvSpPr>
          <p:cNvPr id="3" name="Content Placeholder 2"/>
          <p:cNvSpPr>
            <a:spLocks noGrp="1"/>
          </p:cNvSpPr>
          <p:nvPr>
            <p:ph idx="1"/>
          </p:nvPr>
        </p:nvSpPr>
        <p:spPr/>
        <p:txBody>
          <a:bodyPr>
            <a:normAutofit/>
          </a:bodyPr>
          <a:lstStyle/>
          <a:p>
            <a:r>
              <a:rPr lang="en-US" sz="1800" dirty="0">
                <a:latin typeface="Arial" panose="020B0604020202020204" pitchFamily="34" charset="0"/>
                <a:cs typeface="Arial" panose="020B0604020202020204" pitchFamily="34" charset="0"/>
              </a:rPr>
              <a:t>India has welcomed the near power surplus situation from the days of grid failures</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Transmission bottlenecks have been cleared and impressive growths are seen in transmission networks across the country</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Renewable energy generation mix has seen inspiring changes achieving over 17% share in generation capacity</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Financially distressed </a:t>
            </a:r>
            <a:r>
              <a:rPr lang="en-US" sz="1800" dirty="0" err="1">
                <a:latin typeface="Arial" panose="020B0604020202020204" pitchFamily="34" charset="0"/>
                <a:cs typeface="Arial" panose="020B0604020202020204" pitchFamily="34" charset="0"/>
              </a:rPr>
              <a:t>Discoms</a:t>
            </a:r>
            <a:r>
              <a:rPr lang="en-US" sz="1800" dirty="0">
                <a:latin typeface="Arial" panose="020B0604020202020204" pitchFamily="34" charset="0"/>
                <a:cs typeface="Arial" panose="020B0604020202020204" pitchFamily="34" charset="0"/>
              </a:rPr>
              <a:t> are looking forward to aspirational UDAY scheme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At this same time, several unique challenges have appeared – demand stagnation, alarmingly low PLFs, PPA reneging</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Building upon recent developments, </a:t>
            </a:r>
            <a:r>
              <a:rPr lang="en-IN" sz="1800" dirty="0">
                <a:latin typeface="Arial" panose="020B0604020202020204" pitchFamily="34" charset="0"/>
                <a:cs typeface="Arial" panose="020B0604020202020204" pitchFamily="34" charset="0"/>
              </a:rPr>
              <a:t>focussed</a:t>
            </a:r>
            <a:r>
              <a:rPr lang="en-US" sz="1800" dirty="0">
                <a:latin typeface="Arial" panose="020B0604020202020204" pitchFamily="34" charset="0"/>
                <a:cs typeface="Arial" panose="020B0604020202020204" pitchFamily="34" charset="0"/>
              </a:rPr>
              <a:t> efforts are needed to drive the sector towards financial and operational sustainability</a:t>
            </a:r>
          </a:p>
        </p:txBody>
      </p:sp>
      <p:sp>
        <p:nvSpPr>
          <p:cNvPr id="4" name="Slide Number Placeholder 3"/>
          <p:cNvSpPr>
            <a:spLocks noGrp="1"/>
          </p:cNvSpPr>
          <p:nvPr>
            <p:ph type="sldNum" sz="quarter" idx="11"/>
          </p:nvPr>
        </p:nvSpPr>
        <p:spPr/>
        <p:txBody>
          <a:bodyPr/>
          <a:lstStyle/>
          <a:p>
            <a:r>
              <a:rPr lang="en-US"/>
              <a:t>| </a:t>
            </a:r>
            <a:fld id="{F58FC76E-7B69-48B2-93CD-DBCA44E43D63}" type="slidenum">
              <a:rPr lang="en-US" smtClean="0"/>
              <a:pPr/>
              <a:t>5</a:t>
            </a:fld>
            <a:r>
              <a:rPr lang="en-US"/>
              <a:t> |</a:t>
            </a:r>
            <a:endParaRPr lang="en-US" dirty="0"/>
          </a:p>
        </p:txBody>
      </p:sp>
    </p:spTree>
    <p:extLst>
      <p:ext uri="{BB962C8B-B14F-4D97-AF65-F5344CB8AC3E}">
        <p14:creationId xmlns:p14="http://schemas.microsoft.com/office/powerpoint/2010/main" val="230694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565"/>
            <a:ext cx="11154032" cy="1008621"/>
          </a:xfrm>
        </p:spPr>
        <p:txBody>
          <a:bodyPr>
            <a:normAutofit/>
          </a:bodyPr>
          <a:lstStyle/>
          <a:p>
            <a:r>
              <a:rPr lang="en-US" sz="2400" dirty="0">
                <a:latin typeface="Arial" pitchFamily="34" charset="0"/>
                <a:cs typeface="Arial" pitchFamily="34" charset="0"/>
              </a:rPr>
              <a:t>Significant improvements have been observed in the power sector during the past few years</a:t>
            </a:r>
          </a:p>
        </p:txBody>
      </p:sp>
      <p:graphicFrame>
        <p:nvGraphicFramePr>
          <p:cNvPr id="11" name="Chart 10"/>
          <p:cNvGraphicFramePr/>
          <p:nvPr>
            <p:extLst>
              <p:ext uri="{D42A27DB-BD31-4B8C-83A1-F6EECF244321}">
                <p14:modId xmlns:p14="http://schemas.microsoft.com/office/powerpoint/2010/main" val="3890103660"/>
              </p:ext>
            </p:extLst>
          </p:nvPr>
        </p:nvGraphicFramePr>
        <p:xfrm>
          <a:off x="6727389" y="1150765"/>
          <a:ext cx="4751696" cy="24669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2951648551"/>
              </p:ext>
            </p:extLst>
          </p:nvPr>
        </p:nvGraphicFramePr>
        <p:xfrm>
          <a:off x="114317" y="4008595"/>
          <a:ext cx="5722886" cy="2367951"/>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897117" y="6353504"/>
            <a:ext cx="3578352" cy="276999"/>
          </a:xfrm>
          <a:prstGeom prst="rect">
            <a:avLst/>
          </a:prstGeom>
          <a:noFill/>
        </p:spPr>
        <p:txBody>
          <a:bodyPr wrap="none" rtlCol="0">
            <a:spAutoFit/>
          </a:bodyPr>
          <a:lstStyle/>
          <a:p>
            <a:pPr algn="ctr"/>
            <a:r>
              <a:rPr lang="en-US" sz="1200" i="1" dirty="0"/>
              <a:t>Source: Retrieved from CEA as on 30</a:t>
            </a:r>
            <a:r>
              <a:rPr lang="en-US" sz="1200" i="1" baseline="30000" dirty="0"/>
              <a:t>th</a:t>
            </a:r>
            <a:r>
              <a:rPr lang="en-US" sz="1200" i="1" dirty="0"/>
              <a:t> September 2017</a:t>
            </a:r>
          </a:p>
        </p:txBody>
      </p:sp>
      <p:sp>
        <p:nvSpPr>
          <p:cNvPr id="12" name="Rectangle 11"/>
          <p:cNvSpPr/>
          <p:nvPr/>
        </p:nvSpPr>
        <p:spPr>
          <a:xfrm>
            <a:off x="9471018" y="3156469"/>
            <a:ext cx="2601995" cy="261610"/>
          </a:xfrm>
          <a:prstGeom prst="rect">
            <a:avLst/>
          </a:prstGeom>
        </p:spPr>
        <p:txBody>
          <a:bodyPr wrap="none">
            <a:spAutoFit/>
          </a:bodyPr>
          <a:lstStyle/>
          <a:p>
            <a:pPr algn="ctr">
              <a:defRPr sz="1100" b="1" i="0" u="none" strike="noStrike" kern="1200" baseline="0">
                <a:solidFill>
                  <a:prstClr val="black"/>
                </a:solidFill>
                <a:latin typeface="+mn-lt"/>
                <a:ea typeface="+mn-ea"/>
                <a:cs typeface="+mn-cs"/>
              </a:defRPr>
            </a:pPr>
            <a:r>
              <a:rPr lang="en-US" sz="1100" dirty="0">
                <a:latin typeface="Arial" pitchFamily="34" charset="0"/>
                <a:cs typeface="Arial" pitchFamily="34" charset="0"/>
              </a:rPr>
              <a:t>Installed Capacity: 329 GW (Sep’17)</a:t>
            </a:r>
          </a:p>
        </p:txBody>
      </p:sp>
      <p:sp>
        <p:nvSpPr>
          <p:cNvPr id="10" name="Slide Number Placeholder 9"/>
          <p:cNvSpPr>
            <a:spLocks noGrp="1"/>
          </p:cNvSpPr>
          <p:nvPr>
            <p:ph type="sldNum" sz="quarter" idx="11"/>
          </p:nvPr>
        </p:nvSpPr>
        <p:spPr/>
        <p:txBody>
          <a:bodyPr/>
          <a:lstStyle/>
          <a:p>
            <a:r>
              <a:rPr lang="en-US" dirty="0"/>
              <a:t>| </a:t>
            </a:r>
            <a:fld id="{F58FC76E-7B69-48B2-93CD-DBCA44E43D63}" type="slidenum">
              <a:rPr lang="en-US" smtClean="0"/>
              <a:pPr/>
              <a:t>6</a:t>
            </a:fld>
            <a:r>
              <a:rPr lang="en-US" dirty="0"/>
              <a:t> |</a:t>
            </a:r>
          </a:p>
        </p:txBody>
      </p:sp>
      <p:graphicFrame>
        <p:nvGraphicFramePr>
          <p:cNvPr id="19" name="Chart 18"/>
          <p:cNvGraphicFramePr/>
          <p:nvPr>
            <p:extLst>
              <p:ext uri="{D42A27DB-BD31-4B8C-83A1-F6EECF244321}">
                <p14:modId xmlns:p14="http://schemas.microsoft.com/office/powerpoint/2010/main" val="685279017"/>
              </p:ext>
            </p:extLst>
          </p:nvPr>
        </p:nvGraphicFramePr>
        <p:xfrm>
          <a:off x="0" y="1087821"/>
          <a:ext cx="5951521" cy="28710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extLst>
              <p:ext uri="{D42A27DB-BD31-4B8C-83A1-F6EECF244321}">
                <p14:modId xmlns:p14="http://schemas.microsoft.com/office/powerpoint/2010/main" val="3497273535"/>
              </p:ext>
            </p:extLst>
          </p:nvPr>
        </p:nvGraphicFramePr>
        <p:xfrm>
          <a:off x="6296025" y="3748803"/>
          <a:ext cx="5895975" cy="27432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a:latin typeface="Arial" panose="020B0604020202020204" pitchFamily="34" charset="0"/>
                <a:cs typeface="Arial" panose="020B0604020202020204" pitchFamily="34" charset="0"/>
              </a:rPr>
              <a:t>Despite growing demand, per capita consumption remains low</a:t>
            </a:r>
          </a:p>
        </p:txBody>
      </p:sp>
      <p:sp>
        <p:nvSpPr>
          <p:cNvPr id="3" name="Content Placeholder 2"/>
          <p:cNvSpPr>
            <a:spLocks noGrp="1"/>
          </p:cNvSpPr>
          <p:nvPr>
            <p:ph idx="1"/>
          </p:nvPr>
        </p:nvSpPr>
        <p:spPr>
          <a:xfrm>
            <a:off x="609600" y="1278886"/>
            <a:ext cx="10972800" cy="3211227"/>
          </a:xfrm>
        </p:spPr>
        <p:txBody>
          <a:bodyPr>
            <a:normAutofit/>
          </a:bodyPr>
          <a:lstStyle/>
          <a:p>
            <a:pPr algn="just"/>
            <a:r>
              <a:rPr lang="en-GB" sz="1600" dirty="0">
                <a:latin typeface="Arial" panose="020B0604020202020204" pitchFamily="34" charset="0"/>
                <a:cs typeface="Arial" panose="020B0604020202020204" pitchFamily="34" charset="0"/>
              </a:rPr>
              <a:t>India’s energy requirement has grown at an average of 4.1% and peak demand at 4.2% in the period FY 2011-12 to FY 2016-17</a:t>
            </a:r>
          </a:p>
          <a:p>
            <a:pPr algn="just"/>
            <a:endParaRPr lang="en-GB" sz="1600" dirty="0">
              <a:latin typeface="Arial" panose="020B0604020202020204" pitchFamily="34" charset="0"/>
              <a:cs typeface="Arial" panose="020B0604020202020204" pitchFamily="34" charset="0"/>
            </a:endParaRPr>
          </a:p>
          <a:p>
            <a:pPr algn="just"/>
            <a:r>
              <a:rPr lang="en-IN" sz="1600" dirty="0">
                <a:latin typeface="Arial" panose="020B0604020202020204" pitchFamily="34" charset="0"/>
                <a:cs typeface="Arial" panose="020B0604020202020204" pitchFamily="34" charset="0"/>
              </a:rPr>
              <a:t>E</a:t>
            </a:r>
            <a:r>
              <a:rPr lang="en-US" sz="1600" dirty="0" err="1">
                <a:latin typeface="Arial" panose="020B0604020202020204" pitchFamily="34" charset="0"/>
                <a:cs typeface="Arial" panose="020B0604020202020204" pitchFamily="34" charset="0"/>
              </a:rPr>
              <a:t>lectricity</a:t>
            </a:r>
            <a:r>
              <a:rPr lang="en-US" sz="1600" dirty="0">
                <a:latin typeface="Arial" panose="020B0604020202020204" pitchFamily="34" charset="0"/>
                <a:cs typeface="Arial" panose="020B0604020202020204" pitchFamily="34" charset="0"/>
              </a:rPr>
              <a:t> consumption is estimated to grow at a CAGR of 7.15%, and energy requirement at a CAGR 6.18% during the period in FY 2016-17 to FY 2021-22. (CEA estimates)</a:t>
            </a:r>
          </a:p>
          <a:p>
            <a:pPr algn="just"/>
            <a:endParaRPr lang="en-US" sz="1600"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High </a:t>
            </a:r>
            <a:r>
              <a:rPr lang="en-US" sz="1600" b="1" dirty="0">
                <a:latin typeface="Arial" panose="020B0604020202020204" pitchFamily="34" charset="0"/>
                <a:cs typeface="Arial" panose="020B0604020202020204" pitchFamily="34" charset="0"/>
              </a:rPr>
              <a:t>latent demand </a:t>
            </a:r>
            <a:r>
              <a:rPr lang="en-US" sz="1600" dirty="0">
                <a:latin typeface="Arial" panose="020B0604020202020204" pitchFamily="34" charset="0"/>
                <a:cs typeface="Arial" panose="020B0604020202020204" pitchFamily="34" charset="0"/>
              </a:rPr>
              <a:t>in rural segment is yet to be tapped. Per capita electricity consumption of India is relatively at significantly low levels.</a:t>
            </a:r>
            <a:endParaRPr lang="en-IN"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r>
              <a:rPr lang="en-US"/>
              <a:t>| </a:t>
            </a:r>
            <a:fld id="{F58FC76E-7B69-48B2-93CD-DBCA44E43D63}" type="slidenum">
              <a:rPr lang="en-US" smtClean="0"/>
              <a:pPr/>
              <a:t>7</a:t>
            </a:fld>
            <a:r>
              <a:rPr lang="en-US"/>
              <a:t> |</a:t>
            </a:r>
            <a:endParaRPr lang="en-US" dirty="0"/>
          </a:p>
        </p:txBody>
      </p:sp>
      <p:graphicFrame>
        <p:nvGraphicFramePr>
          <p:cNvPr id="5" name="Chart 4"/>
          <p:cNvGraphicFramePr/>
          <p:nvPr>
            <p:extLst>
              <p:ext uri="{D42A27DB-BD31-4B8C-83A1-F6EECF244321}">
                <p14:modId xmlns:p14="http://schemas.microsoft.com/office/powerpoint/2010/main" val="1482010094"/>
              </p:ext>
            </p:extLst>
          </p:nvPr>
        </p:nvGraphicFramePr>
        <p:xfrm>
          <a:off x="609600" y="3912781"/>
          <a:ext cx="11154032" cy="25835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4223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400" dirty="0">
                <a:latin typeface="Arial" panose="020B0604020202020204" pitchFamily="34" charset="0"/>
                <a:cs typeface="Arial" panose="020B0604020202020204" pitchFamily="34" charset="0"/>
              </a:rPr>
              <a:t>Careful planning is needed to ensure effective utilisation of renewable power, given its infirm nature</a:t>
            </a:r>
          </a:p>
        </p:txBody>
      </p:sp>
      <p:sp>
        <p:nvSpPr>
          <p:cNvPr id="3" name="Content Placeholder 2"/>
          <p:cNvSpPr>
            <a:spLocks noGrp="1"/>
          </p:cNvSpPr>
          <p:nvPr>
            <p:ph idx="1"/>
          </p:nvPr>
        </p:nvSpPr>
        <p:spPr/>
        <p:txBody>
          <a:bodyPr>
            <a:normAutofit/>
          </a:bodyPr>
          <a:lstStyle/>
          <a:p>
            <a:pPr algn="just"/>
            <a:r>
              <a:rPr lang="en-US" sz="1600" dirty="0">
                <a:latin typeface="Arial" panose="020B0604020202020204" pitchFamily="34" charset="0"/>
                <a:cs typeface="Arial" panose="020B0604020202020204" pitchFamily="34" charset="0"/>
              </a:rPr>
              <a:t>India is expected to remain </a:t>
            </a:r>
            <a:r>
              <a:rPr lang="en-US" sz="1600" b="1" dirty="0">
                <a:latin typeface="Arial" panose="020B0604020202020204" pitchFamily="34" charset="0"/>
                <a:cs typeface="Arial" panose="020B0604020202020204" pitchFamily="34" charset="0"/>
              </a:rPr>
              <a:t>power surplus in FY 2017-18 both in energy demand as well as peak demand </a:t>
            </a:r>
            <a:r>
              <a:rPr lang="en-US" sz="1600" dirty="0">
                <a:latin typeface="Arial" panose="020B0604020202020204" pitchFamily="34" charset="0"/>
                <a:cs typeface="Arial" panose="020B0604020202020204" pitchFamily="34" charset="0"/>
              </a:rPr>
              <a:t>(CEA)</a:t>
            </a:r>
          </a:p>
          <a:p>
            <a:pPr algn="just"/>
            <a:endParaRPr lang="en-US" sz="1600" dirty="0">
              <a:latin typeface="Arial" panose="020B0604020202020204" pitchFamily="34" charset="0"/>
              <a:cs typeface="Arial" panose="020B0604020202020204" pitchFamily="34" charset="0"/>
            </a:endParaRPr>
          </a:p>
          <a:p>
            <a:r>
              <a:rPr lang="en-IN" sz="1600" dirty="0">
                <a:latin typeface="Arial" panose="020B0604020202020204" pitchFamily="34" charset="0"/>
                <a:cs typeface="Arial" panose="020B0604020202020204" pitchFamily="34" charset="0"/>
              </a:rPr>
              <a:t>Declining trend has been observed in thermal PLFs. This </a:t>
            </a:r>
            <a:r>
              <a:rPr lang="en-IN" sz="1600" dirty="0">
                <a:solidFill>
                  <a:schemeClr val="tx1"/>
                </a:solidFill>
                <a:latin typeface="Arial" panose="020B0604020202020204" pitchFamily="34" charset="0"/>
                <a:cs typeface="Arial" panose="020B0604020202020204" pitchFamily="34" charset="0"/>
              </a:rPr>
              <a:t>can </a:t>
            </a:r>
            <a:r>
              <a:rPr lang="en-IN" sz="1600" b="1" dirty="0">
                <a:solidFill>
                  <a:schemeClr val="tx1"/>
                </a:solidFill>
                <a:latin typeface="Arial" panose="020B0604020202020204" pitchFamily="34" charset="0"/>
                <a:cs typeface="Arial" panose="020B0604020202020204" pitchFamily="34" charset="0"/>
              </a:rPr>
              <a:t>increase fixed cost burden and create stressed assets</a:t>
            </a:r>
          </a:p>
          <a:p>
            <a:endParaRPr lang="en-IN" sz="1600" b="1" dirty="0">
              <a:latin typeface="Arial" panose="020B0604020202020204" pitchFamily="34" charset="0"/>
              <a:cs typeface="Arial" panose="020B0604020202020204" pitchFamily="34" charset="0"/>
            </a:endParaRPr>
          </a:p>
          <a:p>
            <a:r>
              <a:rPr lang="en-IN" sz="1600" dirty="0">
                <a:latin typeface="Arial" panose="020B0604020202020204" pitchFamily="34" charset="0"/>
                <a:cs typeface="Arial" panose="020B0604020202020204" pitchFamily="34" charset="0"/>
              </a:rPr>
              <a:t>High proportion of renewable capacity is being added and is envisaged to reach over 35% by 2022 from the current 17</a:t>
            </a:r>
            <a:r>
              <a:rPr lang="en-IN" sz="1600" dirty="0">
                <a:solidFill>
                  <a:schemeClr val="tx1"/>
                </a:solidFill>
                <a:latin typeface="Arial" panose="020B0604020202020204" pitchFamily="34" charset="0"/>
                <a:cs typeface="Arial" panose="020B0604020202020204" pitchFamily="34" charset="0"/>
              </a:rPr>
              <a:t>%. </a:t>
            </a:r>
            <a:r>
              <a:rPr lang="en-IN" sz="1600" b="1" dirty="0">
                <a:solidFill>
                  <a:schemeClr val="tx1"/>
                </a:solidFill>
                <a:latin typeface="Arial" panose="020B0604020202020204" pitchFamily="34" charset="0"/>
                <a:cs typeface="Arial" panose="020B0604020202020204" pitchFamily="34" charset="0"/>
              </a:rPr>
              <a:t>More RE = More Infirm Power = More Grid Management</a:t>
            </a:r>
          </a:p>
          <a:p>
            <a:endParaRPr lang="en-GB" sz="1600" dirty="0">
              <a:solidFill>
                <a:schemeClr val="tx1"/>
              </a:solidFill>
              <a:latin typeface="Arial" pitchFamily="34" charset="0"/>
              <a:cs typeface="Arial" pitchFamily="34" charset="0"/>
            </a:endParaRPr>
          </a:p>
          <a:p>
            <a:r>
              <a:rPr lang="en-IN" sz="1600" dirty="0">
                <a:latin typeface="Arial" panose="020B0604020202020204" pitchFamily="34" charset="0"/>
                <a:cs typeface="Arial" panose="020B0604020202020204" pitchFamily="34" charset="0"/>
              </a:rPr>
              <a:t>Effective planning is needed to ensure flexibility in generation.</a:t>
            </a:r>
          </a:p>
        </p:txBody>
      </p:sp>
      <p:sp>
        <p:nvSpPr>
          <p:cNvPr id="4" name="Slide Number Placeholder 3"/>
          <p:cNvSpPr>
            <a:spLocks noGrp="1"/>
          </p:cNvSpPr>
          <p:nvPr>
            <p:ph type="sldNum" sz="quarter" idx="11"/>
          </p:nvPr>
        </p:nvSpPr>
        <p:spPr/>
        <p:txBody>
          <a:bodyPr/>
          <a:lstStyle/>
          <a:p>
            <a:r>
              <a:rPr lang="en-US"/>
              <a:t>| </a:t>
            </a:r>
            <a:fld id="{F58FC76E-7B69-48B2-93CD-DBCA44E43D63}" type="slidenum">
              <a:rPr lang="en-US" smtClean="0"/>
              <a:pPr/>
              <a:t>8</a:t>
            </a:fld>
            <a:r>
              <a:rPr lang="en-US"/>
              <a:t> |</a:t>
            </a:r>
            <a:endParaRPr lang="en-US" dirty="0"/>
          </a:p>
        </p:txBody>
      </p:sp>
      <p:graphicFrame>
        <p:nvGraphicFramePr>
          <p:cNvPr id="6" name="Chart 5"/>
          <p:cNvGraphicFramePr/>
          <p:nvPr>
            <p:extLst>
              <p:ext uri="{D42A27DB-BD31-4B8C-83A1-F6EECF244321}">
                <p14:modId xmlns:p14="http://schemas.microsoft.com/office/powerpoint/2010/main" val="2691250328"/>
              </p:ext>
            </p:extLst>
          </p:nvPr>
        </p:nvGraphicFramePr>
        <p:xfrm>
          <a:off x="845965" y="3996558"/>
          <a:ext cx="10500070" cy="2861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941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50000"/>
              </a:lnSpc>
            </a:pPr>
            <a:r>
              <a:rPr lang="en-IN" sz="2400" dirty="0">
                <a:latin typeface="Arial" pitchFamily="34" charset="0"/>
                <a:cs typeface="Arial" pitchFamily="34" charset="0"/>
              </a:rPr>
              <a:t>Building upon recent developments, focussed efforts are needed to drive the sector towards sustainability</a:t>
            </a:r>
          </a:p>
        </p:txBody>
      </p:sp>
      <p:sp>
        <p:nvSpPr>
          <p:cNvPr id="3" name="Content Placeholder 2"/>
          <p:cNvSpPr>
            <a:spLocks noGrp="1"/>
          </p:cNvSpPr>
          <p:nvPr>
            <p:ph idx="1"/>
          </p:nvPr>
        </p:nvSpPr>
        <p:spPr>
          <a:xfrm>
            <a:off x="609600" y="1310185"/>
            <a:ext cx="10950054" cy="5287563"/>
          </a:xfrm>
          <a:ln>
            <a:noFill/>
            <a:prstDash val="dash"/>
          </a:ln>
        </p:spPr>
        <p:txBody>
          <a:bodyPr>
            <a:normAutofit/>
          </a:bodyPr>
          <a:lstStyle/>
          <a:p>
            <a:pPr algn="just">
              <a:lnSpc>
                <a:spcPct val="150000"/>
              </a:lnSpc>
            </a:pPr>
            <a:r>
              <a:rPr lang="en-US" sz="2000" dirty="0">
                <a:latin typeface="Arial" pitchFamily="34" charset="0"/>
                <a:cs typeface="Arial" pitchFamily="34" charset="0"/>
              </a:rPr>
              <a:t>Enhanced economic activities especially from rural sector </a:t>
            </a:r>
          </a:p>
          <a:p>
            <a:pPr algn="just">
              <a:lnSpc>
                <a:spcPct val="150000"/>
              </a:lnSpc>
            </a:pPr>
            <a:endParaRPr lang="en-US" sz="2000" dirty="0">
              <a:latin typeface="Arial" pitchFamily="34" charset="0"/>
              <a:cs typeface="Arial" pitchFamily="34" charset="0"/>
            </a:endParaRPr>
          </a:p>
          <a:p>
            <a:pPr algn="just">
              <a:lnSpc>
                <a:spcPct val="150000"/>
              </a:lnSpc>
            </a:pPr>
            <a:r>
              <a:rPr lang="en-US" sz="2000" dirty="0">
                <a:latin typeface="Arial" pitchFamily="34" charset="0"/>
                <a:cs typeface="Arial" pitchFamily="34" charset="0"/>
              </a:rPr>
              <a:t>Robust transmission and distribution infrastructure</a:t>
            </a:r>
          </a:p>
          <a:p>
            <a:pPr algn="just">
              <a:lnSpc>
                <a:spcPct val="150000"/>
              </a:lnSpc>
            </a:pPr>
            <a:endParaRPr lang="en-US" sz="2000" dirty="0">
              <a:latin typeface="Arial" pitchFamily="34" charset="0"/>
              <a:cs typeface="Arial" pitchFamily="34" charset="0"/>
            </a:endParaRPr>
          </a:p>
          <a:p>
            <a:pPr algn="just">
              <a:lnSpc>
                <a:spcPct val="150000"/>
              </a:lnSpc>
            </a:pPr>
            <a:r>
              <a:rPr lang="en-US" sz="2000" dirty="0">
                <a:latin typeface="Arial" pitchFamily="34" charset="0"/>
                <a:cs typeface="Arial" pitchFamily="34" charset="0"/>
              </a:rPr>
              <a:t>Efficient tariff structuring and leak-proof subsidies</a:t>
            </a:r>
          </a:p>
          <a:p>
            <a:pPr algn="just">
              <a:lnSpc>
                <a:spcPct val="150000"/>
              </a:lnSpc>
            </a:pPr>
            <a:endParaRPr lang="en-US" sz="2000" dirty="0">
              <a:latin typeface="Arial" pitchFamily="34" charset="0"/>
              <a:cs typeface="Arial" pitchFamily="34" charset="0"/>
            </a:endParaRPr>
          </a:p>
          <a:p>
            <a:pPr algn="just">
              <a:lnSpc>
                <a:spcPct val="150000"/>
              </a:lnSpc>
            </a:pPr>
            <a:r>
              <a:rPr lang="en-US" sz="2000" dirty="0">
                <a:latin typeface="Arial" pitchFamily="34" charset="0"/>
                <a:cs typeface="Arial" pitchFamily="34" charset="0"/>
              </a:rPr>
              <a:t>Timely completion of projects </a:t>
            </a:r>
          </a:p>
          <a:p>
            <a:pPr algn="just">
              <a:lnSpc>
                <a:spcPct val="150000"/>
              </a:lnSpc>
            </a:pPr>
            <a:endParaRPr lang="en-US" sz="2000" dirty="0">
              <a:latin typeface="Arial" pitchFamily="34" charset="0"/>
              <a:cs typeface="Arial" pitchFamily="34" charset="0"/>
            </a:endParaRPr>
          </a:p>
          <a:p>
            <a:pPr algn="just">
              <a:lnSpc>
                <a:spcPct val="150000"/>
              </a:lnSpc>
            </a:pPr>
            <a:r>
              <a:rPr lang="en-US" sz="2000" dirty="0">
                <a:latin typeface="Arial" pitchFamily="34" charset="0"/>
                <a:cs typeface="Arial" pitchFamily="34" charset="0"/>
              </a:rPr>
              <a:t>Enforceability of contracts to protect investor sentiments</a:t>
            </a:r>
          </a:p>
          <a:p>
            <a:pPr algn="just">
              <a:lnSpc>
                <a:spcPct val="150000"/>
              </a:lnSpc>
            </a:pPr>
            <a:endParaRPr lang="en-US" sz="2000" dirty="0">
              <a:latin typeface="Arial" pitchFamily="34" charset="0"/>
              <a:cs typeface="Arial" pitchFamily="34" charset="0"/>
            </a:endParaRPr>
          </a:p>
          <a:p>
            <a:pPr algn="just">
              <a:lnSpc>
                <a:spcPct val="150000"/>
              </a:lnSpc>
            </a:pPr>
            <a:r>
              <a:rPr lang="en-US" sz="2000" dirty="0">
                <a:latin typeface="Arial" pitchFamily="34" charset="0"/>
                <a:cs typeface="Arial" pitchFamily="34" charset="0"/>
              </a:rPr>
              <a:t>Tapping new avenues that are likely to give further impetus to demand</a:t>
            </a:r>
          </a:p>
        </p:txBody>
      </p:sp>
      <p:sp>
        <p:nvSpPr>
          <p:cNvPr id="6" name="Slide Number Placeholder 5"/>
          <p:cNvSpPr>
            <a:spLocks noGrp="1"/>
          </p:cNvSpPr>
          <p:nvPr>
            <p:ph type="sldNum" sz="quarter" idx="11"/>
          </p:nvPr>
        </p:nvSpPr>
        <p:spPr/>
        <p:txBody>
          <a:bodyPr/>
          <a:lstStyle/>
          <a:p>
            <a:r>
              <a:rPr lang="en-US"/>
              <a:t>| </a:t>
            </a:r>
            <a:fld id="{F58FC76E-7B69-48B2-93CD-DBCA44E43D63}" type="slidenum">
              <a:rPr lang="en-US" smtClean="0"/>
              <a:pPr/>
              <a:t>9</a:t>
            </a:fld>
            <a:r>
              <a:rPr lang="en-US"/>
              <a:t> |</a:t>
            </a:r>
            <a:endParaRPr lang="en-US" dirty="0"/>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30194</TotalTime>
  <Words>2256</Words>
  <Application>Microsoft Office PowerPoint</Application>
  <PresentationFormat>Widescreen</PresentationFormat>
  <Paragraphs>350</Paragraphs>
  <Slides>18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Garamond</vt:lpstr>
      <vt:lpstr>Times New Roman</vt:lpstr>
      <vt:lpstr>Wingdings</vt:lpstr>
      <vt:lpstr>Office Theme</vt:lpstr>
      <vt:lpstr> Sustainability of Power Business  –  Paradigm Shift for 24x7 Power for All</vt:lpstr>
      <vt:lpstr>IMaCS is amongst India’s most influential advisory firms</vt:lpstr>
      <vt:lpstr>Our service domains</vt:lpstr>
      <vt:lpstr>Service Spectrum in Energy Sector</vt:lpstr>
      <vt:lpstr>Last two decades have witnessed several changes in power sector</vt:lpstr>
      <vt:lpstr>Significant improvements have been observed in the power sector during the past few years</vt:lpstr>
      <vt:lpstr>Despite growing demand, per capita consumption remains low</vt:lpstr>
      <vt:lpstr>Careful planning is needed to ensure effective utilisation of renewable power, given its infirm nature</vt:lpstr>
      <vt:lpstr>Building upon recent developments, focussed efforts are needed to drive the sector towards sustainability</vt:lpstr>
      <vt:lpstr>Rural electrification presents an additional business case for renewable energy</vt:lpstr>
      <vt:lpstr>Financial implications of 24x7 supply are significant</vt:lpstr>
      <vt:lpstr>Robust transmission and distribution infrastructure are imperative to support the growth</vt:lpstr>
      <vt:lpstr>Efficiently designed tariffs ensure parity</vt:lpstr>
      <vt:lpstr>Timely completion of projects is necessary to meet growing demand</vt:lpstr>
      <vt:lpstr>Enforceability of contracts is paramount to garner investor confidence</vt:lpstr>
      <vt:lpstr>Electric vehicles have the potential to increase the electricity demand many-folds</vt:lpstr>
      <vt:lpstr>Thank you</vt:lpstr>
      <vt:lpstr> Disclaimer All information contained in this document has been obtained by IMaCS from public sources and believed to be accurate and reliable. Although reasonable care has been taken to ensure that the information herein is true, such information is provided ‘as is’ without any warranty of any kind, and IMaCS in particular, makes no representation or warranty, express or implied, as to the accuracy, timeliness or completeness of any such information. All information contained herein must be construed solely as statements of opinion, and IMaCS shall not be liable for any losses incurred by users from any use of this document or its contents in any manner. Opinions expressed in this document are not the opinions of our holding company, ICRA Limited (ICRA), and should not be construed as any indication of credit rating or grading of ICRA for any instruments that have been issued or are to be issued by any entity.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IMaCS</dc:title>
  <dc:creator>Vishal.vishy</dc:creator>
  <cp:lastModifiedBy>Rachit Verma</cp:lastModifiedBy>
  <cp:revision>935</cp:revision>
  <dcterms:created xsi:type="dcterms:W3CDTF">2010-02-22T06:56:09Z</dcterms:created>
  <dcterms:modified xsi:type="dcterms:W3CDTF">2017-11-21T05:38:03Z</dcterms:modified>
</cp:coreProperties>
</file>