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3" r:id="rId3"/>
    <p:sldId id="274" r:id="rId4"/>
    <p:sldId id="275" r:id="rId5"/>
    <p:sldId id="291" r:id="rId6"/>
    <p:sldId id="281" r:id="rId7"/>
    <p:sldId id="276" r:id="rId8"/>
    <p:sldId id="277" r:id="rId9"/>
    <p:sldId id="278" r:id="rId10"/>
    <p:sldId id="279" r:id="rId11"/>
    <p:sldId id="280" r:id="rId12"/>
    <p:sldId id="282" r:id="rId13"/>
    <p:sldId id="283" r:id="rId14"/>
    <p:sldId id="284" r:id="rId15"/>
    <p:sldId id="285" r:id="rId16"/>
    <p:sldId id="287" r:id="rId17"/>
    <p:sldId id="290" r:id="rId18"/>
    <p:sldId id="288" r:id="rId19"/>
    <p:sldId id="289" r:id="rId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jaya" initials="K" lastIdx="2" clrIdx="0"/>
  <p:cmAuthor id="1" name="satyajit.suklabaidya" initials="s" lastIdx="4" clrIdx="1"/>
  <p:cmAuthor id="2" name="R Raghuttama Rao" initials="RRR" lastIdx="12" clrIdx="2"/>
  <p:cmAuthor id="3" name="prakash.tiwari" initials="p"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6"/>
    <a:srgbClr val="003366"/>
    <a:srgbClr val="00CC00"/>
    <a:srgbClr val="FB725B"/>
    <a:srgbClr val="286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6595" autoAdjust="0"/>
  </p:normalViewPr>
  <p:slideViewPr>
    <p:cSldViewPr snapToGrid="0">
      <p:cViewPr>
        <p:scale>
          <a:sx n="60" d="100"/>
          <a:sy n="60" d="100"/>
        </p:scale>
        <p:origin x="-1710" y="-330"/>
      </p:cViewPr>
      <p:guideLst>
        <p:guide orient="horz" pos="2160"/>
        <p:guide pos="2880"/>
      </p:guideLst>
    </p:cSldViewPr>
  </p:slideViewPr>
  <p:outlineViewPr>
    <p:cViewPr>
      <p:scale>
        <a:sx n="33" d="100"/>
        <a:sy n="33" d="100"/>
      </p:scale>
      <p:origin x="0" y="136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964"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rakash.tiwari\Desktop\Analysis%20for%20affordability.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prakash.tiwari\Desktop\Copy%20of%20table_531.xls"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D:\Assignments_IMaCS\Others\IEF\Analysis.xlsx"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oleObject" Target="file:///D:\Assignments_IMaCS\Others\IEF\Analysis.xlsx" TargetMode="External"/><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2" Type="http://schemas.openxmlformats.org/officeDocument/2006/relationships/oleObject" Target="file:///D:\Assignments_IMaCS\Others\IEF\Analys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D:\Assignments_IMaCS\Others\IEF\Analysi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D:\Assignments_IMaCS\Others\IEF\Analysi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D:\Assignments_IMaCS\Others\IEF\Analysis.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rakash.tiwari\Desktop\Copy%20of%20table_531.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rakash.tiwari\Desktop\Copy%20of%20table_531.xls"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Assignments_IMaCS\Others\IEF\Analysis.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Users\prakash.tiwari\Desktop\New%20Microsoft%20Office%20Excel%20Worksheet.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Growth </a:t>
            </a:r>
            <a:r>
              <a:rPr lang="en-US" dirty="0"/>
              <a:t>in GDP at Market Prices (Rs. Trillion)</a:t>
            </a:r>
          </a:p>
        </c:rich>
      </c:tx>
      <c:layout>
        <c:manualLayout>
          <c:xMode val="edge"/>
          <c:yMode val="edge"/>
          <c:x val="0.2812656069860428"/>
          <c:y val="0.10526315789473686"/>
        </c:manualLayout>
      </c:layout>
      <c:overlay val="0"/>
    </c:title>
    <c:autoTitleDeleted val="0"/>
    <c:plotArea>
      <c:layout/>
      <c:barChart>
        <c:barDir val="col"/>
        <c:grouping val="clustered"/>
        <c:varyColors val="0"/>
        <c:ser>
          <c:idx val="0"/>
          <c:order val="0"/>
          <c:invertIfNegative val="0"/>
          <c:cat>
            <c:strRef>
              <c:f>Sheet3!$C$2:$C$17</c:f>
              <c:strCache>
                <c:ptCount val="16"/>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strCache>
            </c:strRef>
          </c:cat>
          <c:val>
            <c:numRef>
              <c:f>Sheet3!$G$2:$G$17</c:f>
              <c:numCache>
                <c:formatCode>0</c:formatCode>
                <c:ptCount val="16"/>
                <c:pt idx="0">
                  <c:v>21.686520000000002</c:v>
                </c:pt>
                <c:pt idx="1">
                  <c:v>23.48329999999989</c:v>
                </c:pt>
                <c:pt idx="2">
                  <c:v>25.306630000000002</c:v>
                </c:pt>
                <c:pt idx="3">
                  <c:v>28.379000000000001</c:v>
                </c:pt>
                <c:pt idx="4">
                  <c:v>32.422000000000011</c:v>
                </c:pt>
                <c:pt idx="5">
                  <c:v>36.933690000000006</c:v>
                </c:pt>
                <c:pt idx="6">
                  <c:v>42.947059999999993</c:v>
                </c:pt>
                <c:pt idx="7">
                  <c:v>49.870899999999999</c:v>
                </c:pt>
                <c:pt idx="8">
                  <c:v>56.300629999999998</c:v>
                </c:pt>
                <c:pt idx="9">
                  <c:v>64.778279999999981</c:v>
                </c:pt>
                <c:pt idx="10">
                  <c:v>77.841160000000301</c:v>
                </c:pt>
                <c:pt idx="11">
                  <c:v>87.360389999999981</c:v>
                </c:pt>
                <c:pt idx="12">
                  <c:v>99.513440000000003</c:v>
                </c:pt>
                <c:pt idx="13">
                  <c:v>112.72763999999999</c:v>
                </c:pt>
                <c:pt idx="14">
                  <c:v>124.88205000000001</c:v>
                </c:pt>
                <c:pt idx="15">
                  <c:v>135.76085999999998</c:v>
                </c:pt>
              </c:numCache>
            </c:numRef>
          </c:val>
        </c:ser>
        <c:dLbls>
          <c:showLegendKey val="0"/>
          <c:showVal val="1"/>
          <c:showCatName val="0"/>
          <c:showSerName val="0"/>
          <c:showPercent val="0"/>
          <c:showBubbleSize val="0"/>
        </c:dLbls>
        <c:gapWidth val="150"/>
        <c:axId val="63566592"/>
        <c:axId val="63568128"/>
      </c:barChart>
      <c:catAx>
        <c:axId val="63566592"/>
        <c:scaling>
          <c:orientation val="minMax"/>
        </c:scaling>
        <c:delete val="0"/>
        <c:axPos val="b"/>
        <c:majorTickMark val="out"/>
        <c:minorTickMark val="none"/>
        <c:tickLblPos val="nextTo"/>
        <c:crossAx val="63568128"/>
        <c:crosses val="autoZero"/>
        <c:auto val="1"/>
        <c:lblAlgn val="ctr"/>
        <c:lblOffset val="100"/>
        <c:noMultiLvlLbl val="0"/>
      </c:catAx>
      <c:valAx>
        <c:axId val="63568128"/>
        <c:scaling>
          <c:orientation val="minMax"/>
        </c:scaling>
        <c:delete val="1"/>
        <c:axPos val="l"/>
        <c:numFmt formatCode="0" sourceLinked="1"/>
        <c:majorTickMark val="out"/>
        <c:minorTickMark val="none"/>
        <c:tickLblPos val="none"/>
        <c:crossAx val="63566592"/>
        <c:crosses val="autoZero"/>
        <c:crossBetween val="between"/>
      </c:valAx>
    </c:plotArea>
    <c:plotVisOnly val="1"/>
    <c:dispBlanksAs val="gap"/>
    <c:showDLblsOverMax val="0"/>
  </c:chart>
  <c:txPr>
    <a:bodyPr/>
    <a:lstStyle/>
    <a:p>
      <a:pPr>
        <a:defRPr sz="125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pPr>
            <a:r>
              <a:rPr lang="en-US" sz="1300"/>
              <a:t>Comparative Industrial Electricity Tariffs</a:t>
            </a:r>
          </a:p>
        </c:rich>
      </c:tx>
      <c:overlay val="0"/>
    </c:title>
    <c:autoTitleDeleted val="0"/>
    <c:plotArea>
      <c:layout/>
      <c:barChart>
        <c:barDir val="bar"/>
        <c:grouping val="clustered"/>
        <c:varyColors val="0"/>
        <c:ser>
          <c:idx val="0"/>
          <c:order val="0"/>
          <c:invertIfNegative val="0"/>
          <c:dLbls>
            <c:txPr>
              <a:bodyPr/>
              <a:lstStyle/>
              <a:p>
                <a:pPr>
                  <a:defRPr sz="1200"/>
                </a:pPr>
                <a:endParaRPr lang="en-US"/>
              </a:p>
            </c:txPr>
            <c:showLegendKey val="0"/>
            <c:showVal val="1"/>
            <c:showCatName val="0"/>
            <c:showSerName val="0"/>
            <c:showPercent val="0"/>
            <c:showBubbleSize val="0"/>
            <c:showLeaderLines val="0"/>
          </c:dLbls>
          <c:cat>
            <c:strRef>
              <c:f>'Table 5.3.1'!$P$38:$P$43</c:f>
              <c:strCache>
                <c:ptCount val="6"/>
                <c:pt idx="0">
                  <c:v>Russia</c:v>
                </c:pt>
                <c:pt idx="1">
                  <c:v>Thailand</c:v>
                </c:pt>
                <c:pt idx="2">
                  <c:v>China</c:v>
                </c:pt>
                <c:pt idx="3">
                  <c:v>Indonesia</c:v>
                </c:pt>
                <c:pt idx="4">
                  <c:v>India</c:v>
                </c:pt>
                <c:pt idx="5">
                  <c:v>Brazil</c:v>
                </c:pt>
              </c:strCache>
            </c:strRef>
          </c:cat>
          <c:val>
            <c:numRef>
              <c:f>'Table 5.3.1'!$Q$38:$Q$43</c:f>
              <c:numCache>
                <c:formatCode>General</c:formatCode>
                <c:ptCount val="6"/>
                <c:pt idx="0">
                  <c:v>3.23</c:v>
                </c:pt>
                <c:pt idx="1">
                  <c:v>5.54</c:v>
                </c:pt>
                <c:pt idx="2" formatCode="0.00">
                  <c:v>5.8</c:v>
                </c:pt>
                <c:pt idx="3">
                  <c:v>5.97</c:v>
                </c:pt>
                <c:pt idx="4">
                  <c:v>6.83</c:v>
                </c:pt>
                <c:pt idx="5">
                  <c:v>10.51</c:v>
                </c:pt>
              </c:numCache>
            </c:numRef>
          </c:val>
        </c:ser>
        <c:dLbls>
          <c:showLegendKey val="0"/>
          <c:showVal val="1"/>
          <c:showCatName val="0"/>
          <c:showSerName val="0"/>
          <c:showPercent val="0"/>
          <c:showBubbleSize val="0"/>
        </c:dLbls>
        <c:gapWidth val="150"/>
        <c:axId val="30573696"/>
        <c:axId val="30575232"/>
      </c:barChart>
      <c:catAx>
        <c:axId val="30573696"/>
        <c:scaling>
          <c:orientation val="minMax"/>
        </c:scaling>
        <c:delete val="0"/>
        <c:axPos val="l"/>
        <c:numFmt formatCode="0.00" sourceLinked="1"/>
        <c:majorTickMark val="out"/>
        <c:minorTickMark val="none"/>
        <c:tickLblPos val="nextTo"/>
        <c:txPr>
          <a:bodyPr/>
          <a:lstStyle/>
          <a:p>
            <a:pPr>
              <a:defRPr sz="1200"/>
            </a:pPr>
            <a:endParaRPr lang="en-US"/>
          </a:p>
        </c:txPr>
        <c:crossAx val="30575232"/>
        <c:crosses val="autoZero"/>
        <c:auto val="1"/>
        <c:lblAlgn val="ctr"/>
        <c:lblOffset val="100"/>
        <c:noMultiLvlLbl val="0"/>
      </c:catAx>
      <c:valAx>
        <c:axId val="30575232"/>
        <c:scaling>
          <c:orientation val="minMax"/>
        </c:scaling>
        <c:delete val="1"/>
        <c:axPos val="b"/>
        <c:numFmt formatCode="General" sourceLinked="1"/>
        <c:majorTickMark val="out"/>
        <c:minorTickMark val="none"/>
        <c:tickLblPos val="none"/>
        <c:crossAx val="30573696"/>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Average Cost of Supply for States</a:t>
            </a:r>
            <a:endParaRPr lang="en-US" dirty="0"/>
          </a:p>
        </c:rich>
      </c:tx>
      <c:overlay val="0"/>
    </c:title>
    <c:autoTitleDeleted val="0"/>
    <c:plotArea>
      <c:layout/>
      <c:barChart>
        <c:barDir val="col"/>
        <c:grouping val="clustered"/>
        <c:varyColors val="0"/>
        <c:ser>
          <c:idx val="0"/>
          <c:order val="0"/>
          <c:tx>
            <c:strRef>
              <c:f>Sheet6!$F$4</c:f>
              <c:strCache>
                <c:ptCount val="1"/>
                <c:pt idx="0">
                  <c:v>Domestic</c:v>
                </c:pt>
              </c:strCache>
            </c:strRef>
          </c:tx>
          <c:invertIfNegative val="0"/>
          <c:cat>
            <c:multiLvlStrRef>
              <c:f>Sheet6!$D$27:$E$33</c:f>
              <c:multiLvlStrCache>
                <c:ptCount val="7"/>
                <c:lvl>
                  <c:pt idx="0">
                    <c:v>FY15 </c:v>
                  </c:pt>
                  <c:pt idx="1">
                    <c:v>FY13</c:v>
                  </c:pt>
                  <c:pt idx="2">
                    <c:v>FY15 </c:v>
                  </c:pt>
                  <c:pt idx="3">
                    <c:v>FY15 </c:v>
                  </c:pt>
                  <c:pt idx="4">
                    <c:v>FY14</c:v>
                  </c:pt>
                  <c:pt idx="5">
                    <c:v>FY15</c:v>
                  </c:pt>
                  <c:pt idx="6">
                    <c:v>FY14</c:v>
                  </c:pt>
                </c:lvl>
                <c:lvl>
                  <c:pt idx="0">
                    <c:v>Delhi</c:v>
                  </c:pt>
                  <c:pt idx="1">
                    <c:v>Maharashtra </c:v>
                  </c:pt>
                  <c:pt idx="2">
                    <c:v>Madhya Pradesh</c:v>
                  </c:pt>
                  <c:pt idx="3">
                    <c:v>Chhattisgarh</c:v>
                  </c:pt>
                  <c:pt idx="4">
                    <c:v>Tamil Nadu</c:v>
                  </c:pt>
                  <c:pt idx="5">
                    <c:v>Kerala</c:v>
                  </c:pt>
                  <c:pt idx="6">
                    <c:v>Andhra Pradesh</c:v>
                  </c:pt>
                </c:lvl>
              </c:multiLvlStrCache>
            </c:multiLvlStrRef>
          </c:cat>
          <c:val>
            <c:numRef>
              <c:f>Sheet6!$F$27:$F$33</c:f>
              <c:numCache>
                <c:formatCode>0%</c:formatCode>
                <c:ptCount val="7"/>
                <c:pt idx="0">
                  <c:v>0.7400000000000021</c:v>
                </c:pt>
                <c:pt idx="1">
                  <c:v>0.88</c:v>
                </c:pt>
                <c:pt idx="2">
                  <c:v>1.01</c:v>
                </c:pt>
                <c:pt idx="3">
                  <c:v>0.68</c:v>
                </c:pt>
                <c:pt idx="4">
                  <c:v>0.66000000000000281</c:v>
                </c:pt>
                <c:pt idx="5">
                  <c:v>0.71000000000000063</c:v>
                </c:pt>
                <c:pt idx="6">
                  <c:v>0.8700000000000021</c:v>
                </c:pt>
              </c:numCache>
            </c:numRef>
          </c:val>
        </c:ser>
        <c:ser>
          <c:idx val="1"/>
          <c:order val="1"/>
          <c:tx>
            <c:strRef>
              <c:f>Sheet6!$G$4</c:f>
              <c:strCache>
                <c:ptCount val="1"/>
                <c:pt idx="0">
                  <c:v>Agricultural</c:v>
                </c:pt>
              </c:strCache>
            </c:strRef>
          </c:tx>
          <c:invertIfNegative val="0"/>
          <c:cat>
            <c:multiLvlStrRef>
              <c:f>Sheet6!$D$27:$E$33</c:f>
              <c:multiLvlStrCache>
                <c:ptCount val="7"/>
                <c:lvl>
                  <c:pt idx="0">
                    <c:v>FY15 </c:v>
                  </c:pt>
                  <c:pt idx="1">
                    <c:v>FY13</c:v>
                  </c:pt>
                  <c:pt idx="2">
                    <c:v>FY15 </c:v>
                  </c:pt>
                  <c:pt idx="3">
                    <c:v>FY15 </c:v>
                  </c:pt>
                  <c:pt idx="4">
                    <c:v>FY14</c:v>
                  </c:pt>
                  <c:pt idx="5">
                    <c:v>FY15</c:v>
                  </c:pt>
                  <c:pt idx="6">
                    <c:v>FY14</c:v>
                  </c:pt>
                </c:lvl>
                <c:lvl>
                  <c:pt idx="0">
                    <c:v>Delhi</c:v>
                  </c:pt>
                  <c:pt idx="1">
                    <c:v>Maharashtra </c:v>
                  </c:pt>
                  <c:pt idx="2">
                    <c:v>Madhya Pradesh</c:v>
                  </c:pt>
                  <c:pt idx="3">
                    <c:v>Chhattisgarh</c:v>
                  </c:pt>
                  <c:pt idx="4">
                    <c:v>Tamil Nadu</c:v>
                  </c:pt>
                  <c:pt idx="5">
                    <c:v>Kerala</c:v>
                  </c:pt>
                  <c:pt idx="6">
                    <c:v>Andhra Pradesh</c:v>
                  </c:pt>
                </c:lvl>
              </c:multiLvlStrCache>
            </c:multiLvlStrRef>
          </c:cat>
          <c:val>
            <c:numRef>
              <c:f>Sheet6!$G$27:$G$33</c:f>
              <c:numCache>
                <c:formatCode>0%</c:formatCode>
                <c:ptCount val="7"/>
                <c:pt idx="0">
                  <c:v>0.43000000000000038</c:v>
                </c:pt>
                <c:pt idx="1">
                  <c:v>0.43000000000000038</c:v>
                </c:pt>
                <c:pt idx="2">
                  <c:v>0.78</c:v>
                </c:pt>
                <c:pt idx="3">
                  <c:v>0.58000000000000007</c:v>
                </c:pt>
                <c:pt idx="4">
                  <c:v>0.5</c:v>
                </c:pt>
                <c:pt idx="5">
                  <c:v>0.47000000000000008</c:v>
                </c:pt>
                <c:pt idx="6">
                  <c:v>0.51</c:v>
                </c:pt>
              </c:numCache>
            </c:numRef>
          </c:val>
        </c:ser>
        <c:ser>
          <c:idx val="2"/>
          <c:order val="2"/>
          <c:tx>
            <c:strRef>
              <c:f>Sheet6!$H$4</c:f>
              <c:strCache>
                <c:ptCount val="1"/>
                <c:pt idx="0">
                  <c:v>Industrial</c:v>
                </c:pt>
              </c:strCache>
            </c:strRef>
          </c:tx>
          <c:invertIfNegative val="0"/>
          <c:dLbls>
            <c:dLbl>
              <c:idx val="0"/>
              <c:layout>
                <c:manualLayout>
                  <c:x val="-1.28558303404935E-2"/>
                  <c:y val="7.7519379844961595E-3"/>
                </c:manualLayout>
              </c:layout>
              <c:dLblPos val="outEnd"/>
              <c:showLegendKey val="0"/>
              <c:showVal val="1"/>
              <c:showCatName val="0"/>
              <c:showSerName val="0"/>
              <c:showPercent val="0"/>
              <c:showBubbleSize val="0"/>
            </c:dLbl>
            <c:dLbl>
              <c:idx val="2"/>
              <c:layout>
                <c:manualLayout>
                  <c:x val="0"/>
                  <c:y val="1.1627906976744136E-2"/>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multiLvlStrRef>
              <c:f>Sheet6!$D$27:$E$33</c:f>
              <c:multiLvlStrCache>
                <c:ptCount val="7"/>
                <c:lvl>
                  <c:pt idx="0">
                    <c:v>FY15 </c:v>
                  </c:pt>
                  <c:pt idx="1">
                    <c:v>FY13</c:v>
                  </c:pt>
                  <c:pt idx="2">
                    <c:v>FY15 </c:v>
                  </c:pt>
                  <c:pt idx="3">
                    <c:v>FY15 </c:v>
                  </c:pt>
                  <c:pt idx="4">
                    <c:v>FY14</c:v>
                  </c:pt>
                  <c:pt idx="5">
                    <c:v>FY15</c:v>
                  </c:pt>
                  <c:pt idx="6">
                    <c:v>FY14</c:v>
                  </c:pt>
                </c:lvl>
                <c:lvl>
                  <c:pt idx="0">
                    <c:v>Delhi</c:v>
                  </c:pt>
                  <c:pt idx="1">
                    <c:v>Maharashtra </c:v>
                  </c:pt>
                  <c:pt idx="2">
                    <c:v>Madhya Pradesh</c:v>
                  </c:pt>
                  <c:pt idx="3">
                    <c:v>Chhattisgarh</c:v>
                  </c:pt>
                  <c:pt idx="4">
                    <c:v>Tamil Nadu</c:v>
                  </c:pt>
                  <c:pt idx="5">
                    <c:v>Kerala</c:v>
                  </c:pt>
                  <c:pt idx="6">
                    <c:v>Andhra Pradesh</c:v>
                  </c:pt>
                </c:lvl>
              </c:multiLvlStrCache>
            </c:multiLvlStrRef>
          </c:cat>
          <c:val>
            <c:numRef>
              <c:f>Sheet6!$H$27:$H$33</c:f>
              <c:numCache>
                <c:formatCode>0%</c:formatCode>
                <c:ptCount val="7"/>
                <c:pt idx="0">
                  <c:v>1.22</c:v>
                </c:pt>
                <c:pt idx="1">
                  <c:v>1.35</c:v>
                </c:pt>
                <c:pt idx="2">
                  <c:v>1.24</c:v>
                </c:pt>
                <c:pt idx="3">
                  <c:v>1.23</c:v>
                </c:pt>
                <c:pt idx="4">
                  <c:v>1.3</c:v>
                </c:pt>
                <c:pt idx="5">
                  <c:v>1.1499999999999952</c:v>
                </c:pt>
                <c:pt idx="6">
                  <c:v>1.3</c:v>
                </c:pt>
              </c:numCache>
            </c:numRef>
          </c:val>
        </c:ser>
        <c:ser>
          <c:idx val="3"/>
          <c:order val="3"/>
          <c:tx>
            <c:strRef>
              <c:f>Sheet6!$I$4</c:f>
              <c:strCache>
                <c:ptCount val="1"/>
                <c:pt idx="0">
                  <c:v>Commercial</c:v>
                </c:pt>
              </c:strCache>
            </c:strRef>
          </c:tx>
          <c:invertIfNegative val="0"/>
          <c:cat>
            <c:multiLvlStrRef>
              <c:f>Sheet6!$D$27:$E$33</c:f>
              <c:multiLvlStrCache>
                <c:ptCount val="7"/>
                <c:lvl>
                  <c:pt idx="0">
                    <c:v>FY15 </c:v>
                  </c:pt>
                  <c:pt idx="1">
                    <c:v>FY13</c:v>
                  </c:pt>
                  <c:pt idx="2">
                    <c:v>FY15 </c:v>
                  </c:pt>
                  <c:pt idx="3">
                    <c:v>FY15 </c:v>
                  </c:pt>
                  <c:pt idx="4">
                    <c:v>FY14</c:v>
                  </c:pt>
                  <c:pt idx="5">
                    <c:v>FY15</c:v>
                  </c:pt>
                  <c:pt idx="6">
                    <c:v>FY14</c:v>
                  </c:pt>
                </c:lvl>
                <c:lvl>
                  <c:pt idx="0">
                    <c:v>Delhi</c:v>
                  </c:pt>
                  <c:pt idx="1">
                    <c:v>Maharashtra </c:v>
                  </c:pt>
                  <c:pt idx="2">
                    <c:v>Madhya Pradesh</c:v>
                  </c:pt>
                  <c:pt idx="3">
                    <c:v>Chhattisgarh</c:v>
                  </c:pt>
                  <c:pt idx="4">
                    <c:v>Tamil Nadu</c:v>
                  </c:pt>
                  <c:pt idx="5">
                    <c:v>Kerala</c:v>
                  </c:pt>
                  <c:pt idx="6">
                    <c:v>Andhra Pradesh</c:v>
                  </c:pt>
                </c:lvl>
              </c:multiLvlStrCache>
            </c:multiLvlStrRef>
          </c:cat>
          <c:val>
            <c:numRef>
              <c:f>Sheet6!$I$27:$I$33</c:f>
              <c:numCache>
                <c:formatCode>0%</c:formatCode>
                <c:ptCount val="7"/>
                <c:pt idx="0">
                  <c:v>1.35</c:v>
                </c:pt>
                <c:pt idx="1">
                  <c:v>1.85</c:v>
                </c:pt>
                <c:pt idx="2">
                  <c:v>1.36</c:v>
                </c:pt>
                <c:pt idx="3">
                  <c:v>1.43</c:v>
                </c:pt>
                <c:pt idx="4">
                  <c:v>1.48</c:v>
                </c:pt>
                <c:pt idx="5">
                  <c:v>1.74</c:v>
                </c:pt>
                <c:pt idx="6">
                  <c:v>1.6900000000000042</c:v>
                </c:pt>
              </c:numCache>
            </c:numRef>
          </c:val>
        </c:ser>
        <c:dLbls>
          <c:showLegendKey val="0"/>
          <c:showVal val="1"/>
          <c:showCatName val="0"/>
          <c:showSerName val="0"/>
          <c:showPercent val="0"/>
          <c:showBubbleSize val="0"/>
        </c:dLbls>
        <c:gapWidth val="150"/>
        <c:axId val="31020928"/>
        <c:axId val="31022080"/>
      </c:barChart>
      <c:catAx>
        <c:axId val="31020928"/>
        <c:scaling>
          <c:orientation val="minMax"/>
        </c:scaling>
        <c:delete val="0"/>
        <c:axPos val="b"/>
        <c:majorTickMark val="out"/>
        <c:minorTickMark val="none"/>
        <c:tickLblPos val="nextTo"/>
        <c:spPr>
          <a:ln>
            <a:noFill/>
          </a:ln>
        </c:spPr>
        <c:txPr>
          <a:bodyPr/>
          <a:lstStyle/>
          <a:p>
            <a:pPr>
              <a:defRPr sz="1200"/>
            </a:pPr>
            <a:endParaRPr lang="en-US"/>
          </a:p>
        </c:txPr>
        <c:crossAx val="31022080"/>
        <c:crosses val="autoZero"/>
        <c:auto val="1"/>
        <c:lblAlgn val="ctr"/>
        <c:lblOffset val="100"/>
        <c:noMultiLvlLbl val="0"/>
      </c:catAx>
      <c:valAx>
        <c:axId val="31022080"/>
        <c:scaling>
          <c:orientation val="minMax"/>
        </c:scaling>
        <c:delete val="1"/>
        <c:axPos val="l"/>
        <c:numFmt formatCode="0%" sourceLinked="1"/>
        <c:majorTickMark val="out"/>
        <c:minorTickMark val="none"/>
        <c:tickLblPos val="none"/>
        <c:crossAx val="31020928"/>
        <c:crosses val="autoZero"/>
        <c:crossBetween val="between"/>
      </c:valAx>
    </c:plotArea>
    <c:legend>
      <c:legendPos val="t"/>
      <c:overlay val="0"/>
    </c:legend>
    <c:plotVisOnly val="1"/>
    <c:dispBlanksAs val="gap"/>
    <c:showDLblsOverMax val="0"/>
  </c:chart>
  <c:spPr>
    <a:ln>
      <a:noFill/>
    </a:ln>
  </c:spPr>
  <c:txPr>
    <a:bodyPr/>
    <a:lstStyle/>
    <a:p>
      <a:pPr>
        <a:defRPr sz="125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Annual Losses of Discoms</a:t>
            </a:r>
          </a:p>
        </c:rich>
      </c:tx>
      <c:overlay val="0"/>
    </c:title>
    <c:autoTitleDeleted val="0"/>
    <c:plotArea>
      <c:layout/>
      <c:barChart>
        <c:barDir val="col"/>
        <c:grouping val="clustered"/>
        <c:varyColors val="0"/>
        <c:ser>
          <c:idx val="0"/>
          <c:order val="0"/>
          <c:tx>
            <c:strRef>
              <c:f>Sheet2!$D$5</c:f>
              <c:strCache>
                <c:ptCount val="1"/>
                <c:pt idx="0">
                  <c:v>Loss (Rs. Cr)</c:v>
                </c:pt>
              </c:strCache>
            </c:strRef>
          </c:tx>
          <c:invertIfNegative val="0"/>
          <c:dLbls>
            <c:dLblPos val="outEnd"/>
            <c:showLegendKey val="0"/>
            <c:showVal val="1"/>
            <c:showCatName val="0"/>
            <c:showSerName val="0"/>
            <c:showPercent val="0"/>
            <c:showBubbleSize val="0"/>
            <c:showLeaderLines val="0"/>
          </c:dLbls>
          <c:cat>
            <c:strRef>
              <c:f>Sheet2!$C$6:$C$11</c:f>
              <c:strCache>
                <c:ptCount val="6"/>
                <c:pt idx="0">
                  <c:v>2009-10</c:v>
                </c:pt>
                <c:pt idx="1">
                  <c:v>2010-11</c:v>
                </c:pt>
                <c:pt idx="2">
                  <c:v>2011-12</c:v>
                </c:pt>
                <c:pt idx="3">
                  <c:v>2012-13</c:v>
                </c:pt>
                <c:pt idx="4">
                  <c:v>2013-14</c:v>
                </c:pt>
                <c:pt idx="5">
                  <c:v>2014-15</c:v>
                </c:pt>
              </c:strCache>
            </c:strRef>
          </c:cat>
          <c:val>
            <c:numRef>
              <c:f>Sheet2!$D$6:$D$11</c:f>
              <c:numCache>
                <c:formatCode>General</c:formatCode>
                <c:ptCount val="6"/>
                <c:pt idx="0">
                  <c:v>41558</c:v>
                </c:pt>
                <c:pt idx="1">
                  <c:v>51971</c:v>
                </c:pt>
                <c:pt idx="2" formatCode="#,##0">
                  <c:v>76877</c:v>
                </c:pt>
                <c:pt idx="3" formatCode="#,##0">
                  <c:v>71690</c:v>
                </c:pt>
                <c:pt idx="4" formatCode="#,##0">
                  <c:v>64060</c:v>
                </c:pt>
                <c:pt idx="5" formatCode="#,##0">
                  <c:v>60000</c:v>
                </c:pt>
              </c:numCache>
            </c:numRef>
          </c:val>
        </c:ser>
        <c:dLbls>
          <c:showLegendKey val="0"/>
          <c:showVal val="0"/>
          <c:showCatName val="0"/>
          <c:showSerName val="0"/>
          <c:showPercent val="0"/>
          <c:showBubbleSize val="0"/>
        </c:dLbls>
        <c:gapWidth val="150"/>
        <c:axId val="63797888"/>
        <c:axId val="63807872"/>
      </c:barChart>
      <c:lineChart>
        <c:grouping val="standard"/>
        <c:varyColors val="0"/>
        <c:ser>
          <c:idx val="1"/>
          <c:order val="1"/>
          <c:tx>
            <c:strRef>
              <c:f>Sheet2!$E$5</c:f>
              <c:strCache>
                <c:ptCount val="1"/>
                <c:pt idx="0">
                  <c:v>Loss (%)</c:v>
                </c:pt>
              </c:strCache>
            </c:strRef>
          </c:tx>
          <c:spPr>
            <a:ln w="57150"/>
          </c:spPr>
          <c:marker>
            <c:symbol val="none"/>
          </c:marker>
          <c:dLbls>
            <c:dLbl>
              <c:idx val="0"/>
              <c:layout>
                <c:manualLayout>
                  <c:x val="-3.1940677554194739E-2"/>
                  <c:y val="3.8759689922480668E-2"/>
                </c:manualLayout>
              </c:layout>
              <c:dLblPos val="r"/>
              <c:showLegendKey val="0"/>
              <c:showVal val="1"/>
              <c:showCatName val="0"/>
              <c:showSerName val="0"/>
              <c:showPercent val="0"/>
              <c:showBubbleSize val="0"/>
            </c:dLbl>
            <c:dLbl>
              <c:idx val="1"/>
              <c:layout>
                <c:manualLayout>
                  <c:x val="-3.5027097307281062E-2"/>
                  <c:y val="3.1007751937984489E-2"/>
                </c:manualLayout>
              </c:layout>
              <c:dLblPos val="r"/>
              <c:showLegendKey val="0"/>
              <c:showVal val="1"/>
              <c:showCatName val="0"/>
              <c:showSerName val="0"/>
              <c:showPercent val="0"/>
              <c:showBubbleSize val="0"/>
            </c:dLbl>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Sheet2!$C$6:$C$11</c:f>
              <c:strCache>
                <c:ptCount val="6"/>
                <c:pt idx="0">
                  <c:v>2009-10</c:v>
                </c:pt>
                <c:pt idx="1">
                  <c:v>2010-11</c:v>
                </c:pt>
                <c:pt idx="2">
                  <c:v>2011-12</c:v>
                </c:pt>
                <c:pt idx="3">
                  <c:v>2012-13</c:v>
                </c:pt>
                <c:pt idx="4">
                  <c:v>2013-14</c:v>
                </c:pt>
                <c:pt idx="5">
                  <c:v>2014-15</c:v>
                </c:pt>
              </c:strCache>
            </c:strRef>
          </c:cat>
          <c:val>
            <c:numRef>
              <c:f>Sheet2!$E$6:$E$11</c:f>
              <c:numCache>
                <c:formatCode>0%</c:formatCode>
                <c:ptCount val="6"/>
                <c:pt idx="0">
                  <c:v>0.11</c:v>
                </c:pt>
                <c:pt idx="1">
                  <c:v>0.14000000000000001</c:v>
                </c:pt>
                <c:pt idx="2">
                  <c:v>0.2</c:v>
                </c:pt>
                <c:pt idx="3">
                  <c:v>0.19</c:v>
                </c:pt>
                <c:pt idx="4">
                  <c:v>0.17</c:v>
                </c:pt>
                <c:pt idx="5">
                  <c:v>0.16</c:v>
                </c:pt>
              </c:numCache>
            </c:numRef>
          </c:val>
          <c:smooth val="0"/>
        </c:ser>
        <c:dLbls>
          <c:showLegendKey val="0"/>
          <c:showVal val="0"/>
          <c:showCatName val="0"/>
          <c:showSerName val="0"/>
          <c:showPercent val="0"/>
          <c:showBubbleSize val="0"/>
        </c:dLbls>
        <c:marker val="1"/>
        <c:smooth val="0"/>
        <c:axId val="63810944"/>
        <c:axId val="63809408"/>
      </c:lineChart>
      <c:catAx>
        <c:axId val="63797888"/>
        <c:scaling>
          <c:orientation val="minMax"/>
        </c:scaling>
        <c:delete val="0"/>
        <c:axPos val="b"/>
        <c:majorTickMark val="out"/>
        <c:minorTickMark val="none"/>
        <c:tickLblPos val="nextTo"/>
        <c:crossAx val="63807872"/>
        <c:crosses val="autoZero"/>
        <c:auto val="1"/>
        <c:lblAlgn val="ctr"/>
        <c:lblOffset val="100"/>
        <c:noMultiLvlLbl val="0"/>
      </c:catAx>
      <c:valAx>
        <c:axId val="63807872"/>
        <c:scaling>
          <c:orientation val="minMax"/>
        </c:scaling>
        <c:delete val="0"/>
        <c:axPos val="l"/>
        <c:numFmt formatCode="General" sourceLinked="1"/>
        <c:majorTickMark val="out"/>
        <c:minorTickMark val="none"/>
        <c:tickLblPos val="none"/>
        <c:crossAx val="63797888"/>
        <c:crosses val="autoZero"/>
        <c:crossBetween val="between"/>
      </c:valAx>
      <c:valAx>
        <c:axId val="63809408"/>
        <c:scaling>
          <c:orientation val="minMax"/>
          <c:max val="0.30000000000000032"/>
        </c:scaling>
        <c:delete val="0"/>
        <c:axPos val="r"/>
        <c:numFmt formatCode="0%" sourceLinked="1"/>
        <c:majorTickMark val="out"/>
        <c:minorTickMark val="none"/>
        <c:tickLblPos val="none"/>
        <c:crossAx val="63810944"/>
        <c:crosses val="max"/>
        <c:crossBetween val="between"/>
      </c:valAx>
      <c:catAx>
        <c:axId val="63810944"/>
        <c:scaling>
          <c:orientation val="minMax"/>
        </c:scaling>
        <c:delete val="1"/>
        <c:axPos val="b"/>
        <c:majorTickMark val="out"/>
        <c:minorTickMark val="none"/>
        <c:tickLblPos val="none"/>
        <c:crossAx val="63809408"/>
        <c:crosses val="autoZero"/>
        <c:auto val="1"/>
        <c:lblAlgn val="ctr"/>
        <c:lblOffset val="100"/>
        <c:noMultiLvlLbl val="0"/>
      </c:catAx>
    </c:plotArea>
    <c:legend>
      <c:legendPos val="t"/>
      <c:overlay val="0"/>
    </c:legend>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smtClean="0">
                <a:latin typeface="Arial" pitchFamily="34" charset="0"/>
                <a:cs typeface="Arial" pitchFamily="34" charset="0"/>
              </a:rPr>
              <a:t>Growth in Power Demand and Supply</a:t>
            </a:r>
            <a:endParaRPr lang="en-US" sz="1200" dirty="0">
              <a:latin typeface="Arial" pitchFamily="34" charset="0"/>
              <a:cs typeface="Arial" pitchFamily="34" charset="0"/>
            </a:endParaRPr>
          </a:p>
        </c:rich>
      </c:tx>
      <c:layout>
        <c:manualLayout>
          <c:xMode val="edge"/>
          <c:yMode val="edge"/>
          <c:x val="0.25959661747451895"/>
          <c:y val="0"/>
        </c:manualLayout>
      </c:layout>
      <c:overlay val="0"/>
    </c:title>
    <c:autoTitleDeleted val="0"/>
    <c:plotArea>
      <c:layout>
        <c:manualLayout>
          <c:layoutTarget val="inner"/>
          <c:xMode val="edge"/>
          <c:yMode val="edge"/>
          <c:x val="3.7710331663087591E-2"/>
          <c:y val="0.27375739055022974"/>
          <c:w val="0.91851851851851862"/>
          <c:h val="0.56226835894880389"/>
        </c:manualLayout>
      </c:layout>
      <c:lineChart>
        <c:grouping val="standard"/>
        <c:varyColors val="0"/>
        <c:ser>
          <c:idx val="0"/>
          <c:order val="0"/>
          <c:tx>
            <c:strRef>
              <c:f>Sheet1!$B$51</c:f>
              <c:strCache>
                <c:ptCount val="1"/>
                <c:pt idx="0">
                  <c:v>Energy Requirement (BU)</c:v>
                </c:pt>
              </c:strCache>
            </c:strRef>
          </c:tx>
          <c:marker>
            <c:symbol val="none"/>
          </c:marker>
          <c:dLbls>
            <c:dLblPos val="t"/>
            <c:showLegendKey val="0"/>
            <c:showVal val="1"/>
            <c:showCatName val="0"/>
            <c:showSerName val="0"/>
            <c:showPercent val="0"/>
            <c:showBubbleSize val="0"/>
            <c:showLeaderLines val="0"/>
          </c:dLbls>
          <c:cat>
            <c:strRef>
              <c:f>Sheet1!$A$52:$A$56</c:f>
              <c:strCache>
                <c:ptCount val="5"/>
                <c:pt idx="0">
                  <c:v>FY 2012</c:v>
                </c:pt>
                <c:pt idx="1">
                  <c:v>FY 2013</c:v>
                </c:pt>
                <c:pt idx="2">
                  <c:v>FY 2014</c:v>
                </c:pt>
                <c:pt idx="3">
                  <c:v>FY 2015</c:v>
                </c:pt>
                <c:pt idx="4">
                  <c:v>FY 2016</c:v>
                </c:pt>
              </c:strCache>
            </c:strRef>
          </c:cat>
          <c:val>
            <c:numRef>
              <c:f>Sheet1!$B$52:$B$56</c:f>
              <c:numCache>
                <c:formatCode>#,##0</c:formatCode>
                <c:ptCount val="5"/>
                <c:pt idx="0">
                  <c:v>937.19900000000052</c:v>
                </c:pt>
                <c:pt idx="1">
                  <c:v>995.55699999999797</c:v>
                </c:pt>
                <c:pt idx="2">
                  <c:v>1002.2569999999994</c:v>
                </c:pt>
                <c:pt idx="3">
                  <c:v>1068.923</c:v>
                </c:pt>
                <c:pt idx="4">
                  <c:v>1114.4080000000001</c:v>
                </c:pt>
              </c:numCache>
            </c:numRef>
          </c:val>
          <c:smooth val="0"/>
        </c:ser>
        <c:ser>
          <c:idx val="1"/>
          <c:order val="1"/>
          <c:tx>
            <c:strRef>
              <c:f>Sheet1!$C$51</c:f>
              <c:strCache>
                <c:ptCount val="1"/>
                <c:pt idx="0">
                  <c:v>Energy Availability (BU)</c:v>
                </c:pt>
              </c:strCache>
            </c:strRef>
          </c:tx>
          <c:marker>
            <c:symbol val="none"/>
          </c:marker>
          <c:dLbls>
            <c:dLblPos val="b"/>
            <c:showLegendKey val="0"/>
            <c:showVal val="1"/>
            <c:showCatName val="0"/>
            <c:showSerName val="0"/>
            <c:showPercent val="0"/>
            <c:showBubbleSize val="0"/>
            <c:showLeaderLines val="0"/>
          </c:dLbls>
          <c:cat>
            <c:strRef>
              <c:f>Sheet1!$A$52:$A$56</c:f>
              <c:strCache>
                <c:ptCount val="5"/>
                <c:pt idx="0">
                  <c:v>FY 2012</c:v>
                </c:pt>
                <c:pt idx="1">
                  <c:v>FY 2013</c:v>
                </c:pt>
                <c:pt idx="2">
                  <c:v>FY 2014</c:v>
                </c:pt>
                <c:pt idx="3">
                  <c:v>FY 2015</c:v>
                </c:pt>
                <c:pt idx="4">
                  <c:v>FY 2016</c:v>
                </c:pt>
              </c:strCache>
            </c:strRef>
          </c:cat>
          <c:val>
            <c:numRef>
              <c:f>Sheet1!$C$52:$C$56</c:f>
              <c:numCache>
                <c:formatCode>#,##0</c:formatCode>
                <c:ptCount val="5"/>
                <c:pt idx="0">
                  <c:v>857.88599999999997</c:v>
                </c:pt>
                <c:pt idx="1">
                  <c:v>908.65199999999948</c:v>
                </c:pt>
                <c:pt idx="2">
                  <c:v>959.82899999999938</c:v>
                </c:pt>
                <c:pt idx="3">
                  <c:v>1030.7850000000001</c:v>
                </c:pt>
                <c:pt idx="4">
                  <c:v>1090.8499999999999</c:v>
                </c:pt>
              </c:numCache>
            </c:numRef>
          </c:val>
          <c:smooth val="0"/>
        </c:ser>
        <c:dLbls>
          <c:showLegendKey val="0"/>
          <c:showVal val="0"/>
          <c:showCatName val="0"/>
          <c:showSerName val="0"/>
          <c:showPercent val="0"/>
          <c:showBubbleSize val="0"/>
        </c:dLbls>
        <c:marker val="1"/>
        <c:smooth val="0"/>
        <c:axId val="24862720"/>
        <c:axId val="24864256"/>
      </c:lineChart>
      <c:lineChart>
        <c:grouping val="standard"/>
        <c:varyColors val="0"/>
        <c:ser>
          <c:idx val="2"/>
          <c:order val="2"/>
          <c:tx>
            <c:strRef>
              <c:f>Sheet1!$F$51</c:f>
              <c:strCache>
                <c:ptCount val="1"/>
                <c:pt idx="0">
                  <c:v>Peak Demand (GW)</c:v>
                </c:pt>
              </c:strCache>
            </c:strRef>
          </c:tx>
          <c:marker>
            <c:symbol val="none"/>
          </c:marker>
          <c:dLbls>
            <c:dLblPos val="t"/>
            <c:showLegendKey val="0"/>
            <c:showVal val="1"/>
            <c:showCatName val="0"/>
            <c:showSerName val="0"/>
            <c:showPercent val="0"/>
            <c:showBubbleSize val="0"/>
            <c:showLeaderLines val="0"/>
          </c:dLbls>
          <c:cat>
            <c:strRef>
              <c:f>Sheet1!$A$52:$A$56</c:f>
              <c:strCache>
                <c:ptCount val="5"/>
                <c:pt idx="0">
                  <c:v>FY 2012</c:v>
                </c:pt>
                <c:pt idx="1">
                  <c:v>FY 2013</c:v>
                </c:pt>
                <c:pt idx="2">
                  <c:v>FY 2014</c:v>
                </c:pt>
                <c:pt idx="3">
                  <c:v>FY 2015</c:v>
                </c:pt>
                <c:pt idx="4">
                  <c:v>FY 2016</c:v>
                </c:pt>
              </c:strCache>
            </c:strRef>
          </c:cat>
          <c:val>
            <c:numRef>
              <c:f>Sheet1!$F$52:$F$56</c:f>
              <c:numCache>
                <c:formatCode>#,##0</c:formatCode>
                <c:ptCount val="5"/>
                <c:pt idx="0">
                  <c:v>130.006</c:v>
                </c:pt>
                <c:pt idx="1">
                  <c:v>135.453</c:v>
                </c:pt>
                <c:pt idx="2">
                  <c:v>135.91800000000001</c:v>
                </c:pt>
                <c:pt idx="3">
                  <c:v>148.166</c:v>
                </c:pt>
                <c:pt idx="4">
                  <c:v>153.36600000000001</c:v>
                </c:pt>
              </c:numCache>
            </c:numRef>
          </c:val>
          <c:smooth val="0"/>
        </c:ser>
        <c:ser>
          <c:idx val="3"/>
          <c:order val="3"/>
          <c:tx>
            <c:strRef>
              <c:f>Sheet1!$G$51</c:f>
              <c:strCache>
                <c:ptCount val="1"/>
                <c:pt idx="0">
                  <c:v>Peak Met (GW)</c:v>
                </c:pt>
              </c:strCache>
            </c:strRef>
          </c:tx>
          <c:marker>
            <c:symbol val="none"/>
          </c:marker>
          <c:dLbls>
            <c:dLblPos val="b"/>
            <c:showLegendKey val="0"/>
            <c:showVal val="1"/>
            <c:showCatName val="0"/>
            <c:showSerName val="0"/>
            <c:showPercent val="0"/>
            <c:showBubbleSize val="0"/>
            <c:showLeaderLines val="0"/>
          </c:dLbls>
          <c:cat>
            <c:strRef>
              <c:f>Sheet1!$A$52:$A$56</c:f>
              <c:strCache>
                <c:ptCount val="5"/>
                <c:pt idx="0">
                  <c:v>FY 2012</c:v>
                </c:pt>
                <c:pt idx="1">
                  <c:v>FY 2013</c:v>
                </c:pt>
                <c:pt idx="2">
                  <c:v>FY 2014</c:v>
                </c:pt>
                <c:pt idx="3">
                  <c:v>FY 2015</c:v>
                </c:pt>
                <c:pt idx="4">
                  <c:v>FY 2016</c:v>
                </c:pt>
              </c:strCache>
            </c:strRef>
          </c:cat>
          <c:val>
            <c:numRef>
              <c:f>Sheet1!$G$52:$G$56</c:f>
              <c:numCache>
                <c:formatCode>#,##0</c:formatCode>
                <c:ptCount val="5"/>
                <c:pt idx="0">
                  <c:v>116.191</c:v>
                </c:pt>
                <c:pt idx="1">
                  <c:v>123.29400000000012</c:v>
                </c:pt>
                <c:pt idx="2">
                  <c:v>129.815</c:v>
                </c:pt>
                <c:pt idx="3">
                  <c:v>141.16</c:v>
                </c:pt>
                <c:pt idx="4">
                  <c:v>148.46300000000002</c:v>
                </c:pt>
              </c:numCache>
            </c:numRef>
          </c:val>
          <c:smooth val="0"/>
        </c:ser>
        <c:dLbls>
          <c:showLegendKey val="0"/>
          <c:showVal val="0"/>
          <c:showCatName val="0"/>
          <c:showSerName val="0"/>
          <c:showPercent val="0"/>
          <c:showBubbleSize val="0"/>
        </c:dLbls>
        <c:marker val="1"/>
        <c:smooth val="0"/>
        <c:axId val="24871680"/>
        <c:axId val="24865792"/>
      </c:lineChart>
      <c:catAx>
        <c:axId val="24862720"/>
        <c:scaling>
          <c:orientation val="minMax"/>
        </c:scaling>
        <c:delete val="0"/>
        <c:axPos val="b"/>
        <c:majorTickMark val="out"/>
        <c:minorTickMark val="none"/>
        <c:tickLblPos val="nextTo"/>
        <c:crossAx val="24864256"/>
        <c:crosses val="autoZero"/>
        <c:auto val="1"/>
        <c:lblAlgn val="ctr"/>
        <c:lblOffset val="400"/>
        <c:noMultiLvlLbl val="0"/>
      </c:catAx>
      <c:valAx>
        <c:axId val="24864256"/>
        <c:scaling>
          <c:orientation val="minMax"/>
          <c:max val="1200"/>
          <c:min val="-10"/>
        </c:scaling>
        <c:delete val="0"/>
        <c:axPos val="l"/>
        <c:numFmt formatCode="#,##0" sourceLinked="1"/>
        <c:majorTickMark val="out"/>
        <c:minorTickMark val="none"/>
        <c:tickLblPos val="none"/>
        <c:crossAx val="24862720"/>
        <c:crosses val="autoZero"/>
        <c:crossBetween val="between"/>
        <c:majorUnit val="100"/>
      </c:valAx>
      <c:valAx>
        <c:axId val="24865792"/>
        <c:scaling>
          <c:orientation val="minMax"/>
          <c:max val="250"/>
          <c:min val="50"/>
        </c:scaling>
        <c:delete val="0"/>
        <c:axPos val="r"/>
        <c:numFmt formatCode="#,##0" sourceLinked="1"/>
        <c:majorTickMark val="out"/>
        <c:minorTickMark val="none"/>
        <c:tickLblPos val="none"/>
        <c:crossAx val="24871680"/>
        <c:crosses val="max"/>
        <c:crossBetween val="between"/>
      </c:valAx>
      <c:catAx>
        <c:axId val="24871680"/>
        <c:scaling>
          <c:orientation val="minMax"/>
        </c:scaling>
        <c:delete val="1"/>
        <c:axPos val="b"/>
        <c:majorTickMark val="out"/>
        <c:minorTickMark val="none"/>
        <c:tickLblPos val="none"/>
        <c:crossAx val="24865792"/>
        <c:crosses val="autoZero"/>
        <c:auto val="1"/>
        <c:lblAlgn val="ctr"/>
        <c:lblOffset val="100"/>
        <c:noMultiLvlLbl val="0"/>
      </c:catAx>
    </c:plotArea>
    <c:legend>
      <c:legendPos val="t"/>
      <c:layout>
        <c:manualLayout>
          <c:xMode val="edge"/>
          <c:yMode val="edge"/>
          <c:x val="3.0546319224942685E-2"/>
          <c:y val="8.4800628754968244E-2"/>
          <c:w val="0.93520384951881064"/>
          <c:h val="0.15461414348702548"/>
        </c:manualLayout>
      </c:layout>
      <c:overlay val="0"/>
    </c:legend>
    <c:plotVisOnly val="1"/>
    <c:dispBlanksAs val="gap"/>
    <c:showDLblsOverMax val="0"/>
  </c:chart>
  <c:txPr>
    <a:bodyPr/>
    <a:lstStyle/>
    <a:p>
      <a:pPr>
        <a:defRPr sz="125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100" dirty="0" smtClean="0">
                <a:latin typeface="Arial" pitchFamily="34" charset="0"/>
                <a:cs typeface="Arial" pitchFamily="34" charset="0"/>
              </a:rPr>
              <a:t>Energy</a:t>
            </a:r>
            <a:r>
              <a:rPr lang="en-US" sz="1100" baseline="0" dirty="0" smtClean="0">
                <a:latin typeface="Arial" pitchFamily="34" charset="0"/>
                <a:cs typeface="Arial" pitchFamily="34" charset="0"/>
              </a:rPr>
              <a:t> and Peak Deficit Trends</a:t>
            </a:r>
            <a:endParaRPr lang="en-US" sz="1100" dirty="0">
              <a:latin typeface="Arial" pitchFamily="34" charset="0"/>
              <a:cs typeface="Arial" pitchFamily="34" charset="0"/>
            </a:endParaRPr>
          </a:p>
        </c:rich>
      </c:tx>
      <c:layout>
        <c:manualLayout>
          <c:xMode val="edge"/>
          <c:yMode val="edge"/>
          <c:x val="0.31393506367259688"/>
          <c:y val="0"/>
        </c:manualLayout>
      </c:layout>
      <c:overlay val="0"/>
    </c:title>
    <c:autoTitleDeleted val="0"/>
    <c:plotArea>
      <c:layout>
        <c:manualLayout>
          <c:layoutTarget val="inner"/>
          <c:xMode val="edge"/>
          <c:yMode val="edge"/>
          <c:x val="3.7037037037037056E-2"/>
          <c:y val="0.30096358302842896"/>
          <c:w val="0.9320987654320988"/>
          <c:h val="0.69903641697157481"/>
        </c:manualLayout>
      </c:layout>
      <c:barChart>
        <c:barDir val="col"/>
        <c:grouping val="clustered"/>
        <c:varyColors val="0"/>
        <c:ser>
          <c:idx val="0"/>
          <c:order val="0"/>
          <c:tx>
            <c:strRef>
              <c:f>Sheet1!$E$51</c:f>
              <c:strCache>
                <c:ptCount val="1"/>
                <c:pt idx="0">
                  <c:v>Energy Deficit</c:v>
                </c:pt>
              </c:strCache>
            </c:strRef>
          </c:tx>
          <c:invertIfNegative val="0"/>
          <c:dLbls>
            <c:dLbl>
              <c:idx val="1"/>
              <c:layout>
                <c:manualLayout>
                  <c:x val="-1.2500000000000061E-2"/>
                  <c:y val="2.2727570985445207E-2"/>
                </c:manualLayout>
              </c:layout>
              <c:dLblPos val="outEnd"/>
              <c:showLegendKey val="0"/>
              <c:showVal val="1"/>
              <c:showCatName val="0"/>
              <c:showSerName val="0"/>
              <c:showPercent val="0"/>
              <c:showBubbleSize val="0"/>
            </c:dLbl>
            <c:dLbl>
              <c:idx val="2"/>
              <c:layout>
                <c:manualLayout>
                  <c:x val="-2.0833333333333613E-2"/>
                  <c:y val="2.6515151515151606E-2"/>
                </c:manualLayout>
              </c:layout>
              <c:dLblPos val="outEnd"/>
              <c:showLegendKey val="0"/>
              <c:showVal val="1"/>
              <c:showCatName val="0"/>
              <c:showSerName val="0"/>
              <c:showPercent val="0"/>
              <c:showBubbleSize val="0"/>
            </c:dLbl>
            <c:dLbl>
              <c:idx val="3"/>
              <c:layout>
                <c:manualLayout>
                  <c:x val="-4.1666666666665885E-3"/>
                  <c:y val="1.1363636363636423E-2"/>
                </c:manualLayout>
              </c:layout>
              <c:dLblPos val="outEnd"/>
              <c:showLegendKey val="0"/>
              <c:showVal val="1"/>
              <c:showCatName val="0"/>
              <c:showSerName val="0"/>
              <c:showPercent val="0"/>
              <c:showBubbleSize val="0"/>
            </c:dLbl>
            <c:dLbl>
              <c:idx val="4"/>
              <c:layout>
                <c:manualLayout>
                  <c:x val="-8.3333333333333766E-3"/>
                  <c:y val="1.1363636363636423E-2"/>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Sheet1!$A$52:$A$56</c:f>
              <c:strCache>
                <c:ptCount val="5"/>
                <c:pt idx="0">
                  <c:v>FY 2012</c:v>
                </c:pt>
                <c:pt idx="1">
                  <c:v>FY 2013</c:v>
                </c:pt>
                <c:pt idx="2">
                  <c:v>FY 2014</c:v>
                </c:pt>
                <c:pt idx="3">
                  <c:v>FY 2015</c:v>
                </c:pt>
                <c:pt idx="4">
                  <c:v>FY 2016</c:v>
                </c:pt>
              </c:strCache>
            </c:strRef>
          </c:cat>
          <c:val>
            <c:numRef>
              <c:f>Sheet1!$E$52:$E$56</c:f>
              <c:numCache>
                <c:formatCode>0.0%</c:formatCode>
                <c:ptCount val="5"/>
                <c:pt idx="0">
                  <c:v>-8.4627704468314663E-2</c:v>
                </c:pt>
                <c:pt idx="1">
                  <c:v>-8.7292842097440482E-2</c:v>
                </c:pt>
                <c:pt idx="2">
                  <c:v>-4.2332455647604024E-2</c:v>
                </c:pt>
                <c:pt idx="3">
                  <c:v>-3.5678902970560589E-2</c:v>
                </c:pt>
                <c:pt idx="4">
                  <c:v>-2.1139474949928582E-2</c:v>
                </c:pt>
              </c:numCache>
            </c:numRef>
          </c:val>
        </c:ser>
        <c:ser>
          <c:idx val="1"/>
          <c:order val="1"/>
          <c:tx>
            <c:strRef>
              <c:f>Sheet1!$I$51</c:f>
              <c:strCache>
                <c:ptCount val="1"/>
                <c:pt idx="0">
                  <c:v>Peak Deficit</c:v>
                </c:pt>
              </c:strCache>
            </c:strRef>
          </c:tx>
          <c:invertIfNegative val="0"/>
          <c:dLbls>
            <c:dLbl>
              <c:idx val="1"/>
              <c:layout>
                <c:manualLayout>
                  <c:x val="2.7777777777778012E-2"/>
                  <c:y val="4.629631317305088E-3"/>
                </c:manualLayout>
              </c:layout>
              <c:dLblPos val="outEnd"/>
              <c:showLegendKey val="0"/>
              <c:showVal val="1"/>
              <c:showCatName val="0"/>
              <c:showSerName val="0"/>
              <c:showPercent val="0"/>
              <c:showBubbleSize val="0"/>
            </c:dLbl>
            <c:dLbl>
              <c:idx val="2"/>
              <c:layout>
                <c:manualLayout>
                  <c:x val="1.2500000000000061E-2"/>
                  <c:y val="0"/>
                </c:manualLayout>
              </c:layout>
              <c:dLblPos val="outEnd"/>
              <c:showLegendKey val="0"/>
              <c:showVal val="1"/>
              <c:showCatName val="0"/>
              <c:showSerName val="0"/>
              <c:showPercent val="0"/>
              <c:showBubbleSize val="0"/>
            </c:dLbl>
            <c:dLbl>
              <c:idx val="3"/>
              <c:layout>
                <c:manualLayout>
                  <c:x val="8.3333333333333766E-3"/>
                  <c:y val="7.5757575757576393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Sheet1!$A$52:$A$56</c:f>
              <c:strCache>
                <c:ptCount val="5"/>
                <c:pt idx="0">
                  <c:v>FY 2012</c:v>
                </c:pt>
                <c:pt idx="1">
                  <c:v>FY 2013</c:v>
                </c:pt>
                <c:pt idx="2">
                  <c:v>FY 2014</c:v>
                </c:pt>
                <c:pt idx="3">
                  <c:v>FY 2015</c:v>
                </c:pt>
                <c:pt idx="4">
                  <c:v>FY 2016</c:v>
                </c:pt>
              </c:strCache>
            </c:strRef>
          </c:cat>
          <c:val>
            <c:numRef>
              <c:f>Sheet1!$I$52:$I$56</c:f>
              <c:numCache>
                <c:formatCode>0.0%</c:formatCode>
                <c:ptCount val="5"/>
                <c:pt idx="0">
                  <c:v>-0.10626432626186601</c:v>
                </c:pt>
                <c:pt idx="1">
                  <c:v>-8.9765453699808567E-2</c:v>
                </c:pt>
                <c:pt idx="2">
                  <c:v>-4.4902073308907504E-2</c:v>
                </c:pt>
                <c:pt idx="3">
                  <c:v>-4.7284802181337147E-2</c:v>
                </c:pt>
                <c:pt idx="4">
                  <c:v>-3.1969276110741802E-2</c:v>
                </c:pt>
              </c:numCache>
            </c:numRef>
          </c:val>
        </c:ser>
        <c:dLbls>
          <c:showLegendKey val="0"/>
          <c:showVal val="1"/>
          <c:showCatName val="0"/>
          <c:showSerName val="0"/>
          <c:showPercent val="0"/>
          <c:showBubbleSize val="0"/>
        </c:dLbls>
        <c:gapWidth val="150"/>
        <c:axId val="24897792"/>
        <c:axId val="30674944"/>
      </c:barChart>
      <c:catAx>
        <c:axId val="24897792"/>
        <c:scaling>
          <c:orientation val="minMax"/>
        </c:scaling>
        <c:delete val="0"/>
        <c:axPos val="b"/>
        <c:majorTickMark val="out"/>
        <c:minorTickMark val="none"/>
        <c:tickLblPos val="high"/>
        <c:crossAx val="30674944"/>
        <c:crosses val="autoZero"/>
        <c:auto val="1"/>
        <c:lblAlgn val="ctr"/>
        <c:lblOffset val="100"/>
        <c:noMultiLvlLbl val="0"/>
      </c:catAx>
      <c:valAx>
        <c:axId val="30674944"/>
        <c:scaling>
          <c:orientation val="minMax"/>
        </c:scaling>
        <c:delete val="1"/>
        <c:axPos val="l"/>
        <c:numFmt formatCode="0.0%" sourceLinked="1"/>
        <c:majorTickMark val="out"/>
        <c:minorTickMark val="none"/>
        <c:tickLblPos val="none"/>
        <c:crossAx val="24897792"/>
        <c:crosses val="autoZero"/>
        <c:crossBetween val="between"/>
      </c:valAx>
    </c:plotArea>
    <c:legend>
      <c:legendPos val="t"/>
      <c:layout>
        <c:manualLayout>
          <c:xMode val="edge"/>
          <c:yMode val="edge"/>
          <c:x val="0.20226669582968793"/>
          <c:y val="7.8703732394186737E-2"/>
          <c:w val="0.59546660834062126"/>
          <c:h val="9.123362905862821E-2"/>
        </c:manualLayout>
      </c:layout>
      <c:overlay val="0"/>
    </c:legend>
    <c:plotVisOnly val="1"/>
    <c:dispBlanksAs val="gap"/>
    <c:showDLblsOverMax val="0"/>
  </c:chart>
  <c:txPr>
    <a:bodyPr/>
    <a:lstStyle/>
    <a:p>
      <a:pPr>
        <a:defRPr sz="125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latin typeface="Arial" pitchFamily="34" charset="0"/>
                <a:cs typeface="Arial" pitchFamily="34" charset="0"/>
              </a:defRPr>
            </a:pPr>
            <a:r>
              <a:rPr lang="en-US" sz="1200" dirty="0" smtClean="0">
                <a:latin typeface="Arial" pitchFamily="34" charset="0"/>
                <a:cs typeface="Arial" pitchFamily="34" charset="0"/>
              </a:rPr>
              <a:t>Source Wise Installed Capacity</a:t>
            </a:r>
            <a:endParaRPr lang="en-US" sz="1200" dirty="0">
              <a:latin typeface="Arial" pitchFamily="34" charset="0"/>
              <a:cs typeface="Arial" pitchFamily="34" charset="0"/>
            </a:endParaRPr>
          </a:p>
        </c:rich>
      </c:tx>
      <c:layout>
        <c:manualLayout>
          <c:xMode val="edge"/>
          <c:yMode val="edge"/>
          <c:x val="0.34729885057471266"/>
          <c:y val="0"/>
        </c:manualLayout>
      </c:layout>
      <c:overlay val="0"/>
    </c:title>
    <c:autoTitleDeleted val="0"/>
    <c:plotArea>
      <c:layout>
        <c:manualLayout>
          <c:layoutTarget val="inner"/>
          <c:xMode val="edge"/>
          <c:yMode val="edge"/>
          <c:x val="0.33043804869218935"/>
          <c:y val="0.10547735587105665"/>
          <c:w val="0.46174450176486737"/>
          <c:h val="0.82721794910771007"/>
        </c:manualLayout>
      </c:layout>
      <c:doughnutChart>
        <c:varyColors val="1"/>
        <c:ser>
          <c:idx val="0"/>
          <c:order val="0"/>
          <c:dLbls>
            <c:dLbl>
              <c:idx val="0"/>
              <c:layout>
                <c:manualLayout>
                  <c:x val="0.15000000000000024"/>
                  <c:y val="-6.0185185185185147E-2"/>
                </c:manualLayout>
              </c:layout>
              <c:showLegendKey val="0"/>
              <c:showVal val="1"/>
              <c:showCatName val="1"/>
              <c:showSerName val="0"/>
              <c:showPercent val="0"/>
              <c:showBubbleSize val="0"/>
            </c:dLbl>
            <c:dLbl>
              <c:idx val="1"/>
              <c:layout>
                <c:manualLayout>
                  <c:x val="-6.5421531360304097E-2"/>
                  <c:y val="0.17803504291693345"/>
                </c:manualLayout>
              </c:layout>
              <c:showLegendKey val="0"/>
              <c:showVal val="1"/>
              <c:showCatName val="1"/>
              <c:showSerName val="0"/>
              <c:showPercent val="0"/>
              <c:showBubbleSize val="0"/>
            </c:dLbl>
            <c:dLbl>
              <c:idx val="2"/>
              <c:layout>
                <c:manualLayout>
                  <c:x val="-0.12787356321839022"/>
                  <c:y val="0.12762756006850412"/>
                </c:manualLayout>
              </c:layout>
              <c:showLegendKey val="0"/>
              <c:showVal val="1"/>
              <c:showCatName val="1"/>
              <c:showSerName val="0"/>
              <c:showPercent val="0"/>
              <c:showBubbleSize val="0"/>
            </c:dLbl>
            <c:dLbl>
              <c:idx val="3"/>
              <c:layout>
                <c:manualLayout>
                  <c:x val="-0.13888881346728221"/>
                  <c:y val="2.0733894749642781E-3"/>
                </c:manualLayout>
              </c:layout>
              <c:showLegendKey val="0"/>
              <c:showVal val="1"/>
              <c:showCatName val="1"/>
              <c:showSerName val="0"/>
              <c:showPercent val="0"/>
              <c:showBubbleSize val="0"/>
            </c:dLbl>
            <c:dLbl>
              <c:idx val="4"/>
              <c:layout>
                <c:manualLayout>
                  <c:x val="-0.11034482758620692"/>
                  <c:y val="-6.022152636325865E-2"/>
                </c:manualLayout>
              </c:layout>
              <c:showLegendKey val="0"/>
              <c:showVal val="1"/>
              <c:showCatName val="1"/>
              <c:showSerName val="0"/>
              <c:showPercent val="0"/>
              <c:showBubbleSize val="0"/>
            </c:dLbl>
            <c:dLbl>
              <c:idx val="5"/>
              <c:layout>
                <c:manualLayout>
                  <c:x val="-0.1841666666666667"/>
                  <c:y val="-6.1335035823224894E-2"/>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Sheet1!$B$24:$B$29</c:f>
              <c:strCache>
                <c:ptCount val="6"/>
                <c:pt idx="0">
                  <c:v>Coal</c:v>
                </c:pt>
                <c:pt idx="1">
                  <c:v>Gas</c:v>
                </c:pt>
                <c:pt idx="2">
                  <c:v>Diesel</c:v>
                </c:pt>
                <c:pt idx="3">
                  <c:v>Nuclear</c:v>
                </c:pt>
                <c:pt idx="4">
                  <c:v>Hydro</c:v>
                </c:pt>
                <c:pt idx="5">
                  <c:v>Renewable</c:v>
                </c:pt>
              </c:strCache>
            </c:strRef>
          </c:cat>
          <c:val>
            <c:numRef>
              <c:f>Sheet1!$D$24:$D$29</c:f>
              <c:numCache>
                <c:formatCode>0.0%</c:formatCode>
                <c:ptCount val="6"/>
                <c:pt idx="0">
                  <c:v>0.61122192726980162</c:v>
                </c:pt>
                <c:pt idx="1">
                  <c:v>8.1790289636397923E-2</c:v>
                </c:pt>
                <c:pt idx="2">
                  <c:v>2.9993969478544118E-3</c:v>
                </c:pt>
                <c:pt idx="3">
                  <c:v>1.886680055131559E-2</c:v>
                </c:pt>
                <c:pt idx="4">
                  <c:v>0.14072553946238012</c:v>
                </c:pt>
                <c:pt idx="5">
                  <c:v>0.14439604613226914</c:v>
                </c:pt>
              </c:numCache>
            </c:numRef>
          </c:val>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txPr>
    <a:bodyPr/>
    <a:lstStyle/>
    <a:p>
      <a:pPr>
        <a:defRPr sz="125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latin typeface="Arial" pitchFamily="34" charset="0"/>
                <a:cs typeface="Arial" pitchFamily="34" charset="0"/>
              </a:defRPr>
            </a:pPr>
            <a:r>
              <a:rPr lang="en-US" sz="1200" dirty="0" smtClean="0">
                <a:latin typeface="Arial" pitchFamily="34" charset="0"/>
                <a:cs typeface="Arial" pitchFamily="34" charset="0"/>
              </a:rPr>
              <a:t>Growth in Installed Capacity</a:t>
            </a:r>
            <a:endParaRPr lang="en-US" sz="1200" dirty="0">
              <a:latin typeface="Arial" pitchFamily="34" charset="0"/>
              <a:cs typeface="Arial" pitchFamily="34" charset="0"/>
            </a:endParaRPr>
          </a:p>
        </c:rich>
      </c:tx>
      <c:layout>
        <c:manualLayout>
          <c:xMode val="edge"/>
          <c:yMode val="edge"/>
          <c:x val="0.29667293453990001"/>
          <c:y val="0"/>
        </c:manualLayout>
      </c:layout>
      <c:overlay val="0"/>
    </c:title>
    <c:autoTitleDeleted val="0"/>
    <c:plotArea>
      <c:layout>
        <c:manualLayout>
          <c:layoutTarget val="inner"/>
          <c:xMode val="edge"/>
          <c:yMode val="edge"/>
          <c:x val="7.2110371821396665E-2"/>
          <c:y val="0.22374407240690394"/>
          <c:w val="0.85093866990154277"/>
          <c:h val="0.62969715167248308"/>
        </c:manualLayout>
      </c:layout>
      <c:barChart>
        <c:barDir val="col"/>
        <c:grouping val="clustered"/>
        <c:varyColors val="0"/>
        <c:ser>
          <c:idx val="0"/>
          <c:order val="0"/>
          <c:tx>
            <c:strRef>
              <c:f>Sheet1!$D$3</c:f>
              <c:strCache>
                <c:ptCount val="1"/>
                <c:pt idx="0">
                  <c:v>Installed Capacity (GW)</c:v>
                </c:pt>
              </c:strCache>
            </c:strRef>
          </c:tx>
          <c:invertIfNegative val="0"/>
          <c:cat>
            <c:strRef>
              <c:f>Sheet1!$C$5:$C$9</c:f>
              <c:strCache>
                <c:ptCount val="5"/>
                <c:pt idx="0">
                  <c:v>FY 2011-12</c:v>
                </c:pt>
                <c:pt idx="1">
                  <c:v>FY 2012-13</c:v>
                </c:pt>
                <c:pt idx="2">
                  <c:v>FY 2013-14</c:v>
                </c:pt>
                <c:pt idx="3">
                  <c:v>FY 2014-15</c:v>
                </c:pt>
                <c:pt idx="4">
                  <c:v>FY 2015-16</c:v>
                </c:pt>
              </c:strCache>
            </c:strRef>
          </c:cat>
          <c:val>
            <c:numRef>
              <c:f>Sheet1!$D$5:$D$9</c:f>
              <c:numCache>
                <c:formatCode>0</c:formatCode>
                <c:ptCount val="5"/>
                <c:pt idx="0">
                  <c:v>199.87703000000027</c:v>
                </c:pt>
                <c:pt idx="1">
                  <c:v>223.34359999999998</c:v>
                </c:pt>
                <c:pt idx="2">
                  <c:v>245.25853000000001</c:v>
                </c:pt>
                <c:pt idx="3">
                  <c:v>271.72216999999893</c:v>
                </c:pt>
                <c:pt idx="4">
                  <c:v>302.08784000000031</c:v>
                </c:pt>
              </c:numCache>
            </c:numRef>
          </c:val>
        </c:ser>
        <c:dLbls>
          <c:showLegendKey val="0"/>
          <c:showVal val="1"/>
          <c:showCatName val="0"/>
          <c:showSerName val="0"/>
          <c:showPercent val="0"/>
          <c:showBubbleSize val="0"/>
        </c:dLbls>
        <c:gapWidth val="150"/>
        <c:axId val="30845184"/>
        <c:axId val="30855168"/>
      </c:barChart>
      <c:lineChart>
        <c:grouping val="standard"/>
        <c:varyColors val="0"/>
        <c:ser>
          <c:idx val="1"/>
          <c:order val="1"/>
          <c:tx>
            <c:strRef>
              <c:f>Sheet1!$E$3</c:f>
              <c:strCache>
                <c:ptCount val="1"/>
                <c:pt idx="0">
                  <c:v>Capacity Growth</c:v>
                </c:pt>
              </c:strCache>
            </c:strRef>
          </c:tx>
          <c:marker>
            <c:symbol val="none"/>
          </c:marker>
          <c:dLbls>
            <c:dLblPos val="t"/>
            <c:showLegendKey val="0"/>
            <c:showVal val="1"/>
            <c:showCatName val="0"/>
            <c:showSerName val="0"/>
            <c:showPercent val="0"/>
            <c:showBubbleSize val="0"/>
            <c:showLeaderLines val="0"/>
          </c:dLbls>
          <c:cat>
            <c:strRef>
              <c:f>Sheet1!$C$5:$C$9</c:f>
              <c:strCache>
                <c:ptCount val="5"/>
                <c:pt idx="0">
                  <c:v>FY 2011-12</c:v>
                </c:pt>
                <c:pt idx="1">
                  <c:v>FY 2012-13</c:v>
                </c:pt>
                <c:pt idx="2">
                  <c:v>FY 2013-14</c:v>
                </c:pt>
                <c:pt idx="3">
                  <c:v>FY 2014-15</c:v>
                </c:pt>
                <c:pt idx="4">
                  <c:v>FY 2015-16</c:v>
                </c:pt>
              </c:strCache>
            </c:strRef>
          </c:cat>
          <c:val>
            <c:numRef>
              <c:f>Sheet1!$E$5:$E$9</c:f>
              <c:numCache>
                <c:formatCode>0%</c:formatCode>
                <c:ptCount val="5"/>
                <c:pt idx="0">
                  <c:v>0.12290466292134816</c:v>
                </c:pt>
                <c:pt idx="1">
                  <c:v>0.11740503648668599</c:v>
                </c:pt>
                <c:pt idx="2">
                  <c:v>9.8122041553910744E-2</c:v>
                </c:pt>
                <c:pt idx="3">
                  <c:v>0.10790099736796098</c:v>
                </c:pt>
                <c:pt idx="4">
                  <c:v>0.11175264057401127</c:v>
                </c:pt>
              </c:numCache>
            </c:numRef>
          </c:val>
          <c:smooth val="0"/>
        </c:ser>
        <c:dLbls>
          <c:showLegendKey val="0"/>
          <c:showVal val="0"/>
          <c:showCatName val="0"/>
          <c:showSerName val="0"/>
          <c:showPercent val="0"/>
          <c:showBubbleSize val="0"/>
        </c:dLbls>
        <c:marker val="1"/>
        <c:smooth val="0"/>
        <c:axId val="30858240"/>
        <c:axId val="30856704"/>
      </c:lineChart>
      <c:catAx>
        <c:axId val="30845184"/>
        <c:scaling>
          <c:orientation val="minMax"/>
        </c:scaling>
        <c:delete val="0"/>
        <c:axPos val="b"/>
        <c:majorTickMark val="out"/>
        <c:minorTickMark val="none"/>
        <c:tickLblPos val="nextTo"/>
        <c:crossAx val="30855168"/>
        <c:crosses val="autoZero"/>
        <c:auto val="1"/>
        <c:lblAlgn val="ctr"/>
        <c:lblOffset val="100"/>
        <c:noMultiLvlLbl val="0"/>
      </c:catAx>
      <c:valAx>
        <c:axId val="30855168"/>
        <c:scaling>
          <c:orientation val="minMax"/>
          <c:max val="500"/>
        </c:scaling>
        <c:delete val="0"/>
        <c:axPos val="l"/>
        <c:numFmt formatCode="0" sourceLinked="1"/>
        <c:majorTickMark val="out"/>
        <c:minorTickMark val="none"/>
        <c:tickLblPos val="none"/>
        <c:crossAx val="30845184"/>
        <c:crosses val="autoZero"/>
        <c:crossBetween val="between"/>
        <c:majorUnit val="100"/>
      </c:valAx>
      <c:valAx>
        <c:axId val="30856704"/>
        <c:scaling>
          <c:orientation val="minMax"/>
          <c:max val="0.16"/>
        </c:scaling>
        <c:delete val="0"/>
        <c:axPos val="r"/>
        <c:numFmt formatCode="0%" sourceLinked="1"/>
        <c:majorTickMark val="out"/>
        <c:minorTickMark val="none"/>
        <c:tickLblPos val="none"/>
        <c:crossAx val="30858240"/>
        <c:crosses val="max"/>
        <c:crossBetween val="between"/>
      </c:valAx>
      <c:catAx>
        <c:axId val="30858240"/>
        <c:scaling>
          <c:orientation val="minMax"/>
        </c:scaling>
        <c:delete val="1"/>
        <c:axPos val="b"/>
        <c:majorTickMark val="out"/>
        <c:minorTickMark val="none"/>
        <c:tickLblPos val="none"/>
        <c:crossAx val="30856704"/>
        <c:crosses val="autoZero"/>
        <c:auto val="1"/>
        <c:lblAlgn val="ctr"/>
        <c:lblOffset val="100"/>
        <c:noMultiLvlLbl val="0"/>
      </c:catAx>
    </c:plotArea>
    <c:legend>
      <c:legendPos val="t"/>
      <c:layout>
        <c:manualLayout>
          <c:xMode val="edge"/>
          <c:yMode val="edge"/>
          <c:x val="0.13312825635601519"/>
          <c:y val="9.6539159805249367E-2"/>
          <c:w val="0.70020010298340363"/>
          <c:h val="0.12527210354916046"/>
        </c:manualLayout>
      </c:layout>
      <c:overlay val="0"/>
    </c:legend>
    <c:plotVisOnly val="1"/>
    <c:dispBlanksAs val="gap"/>
    <c:showDLblsOverMax val="0"/>
  </c:chart>
  <c:spPr>
    <a:ln>
      <a:noFill/>
    </a:ln>
  </c:spPr>
  <c:txPr>
    <a:bodyPr/>
    <a:lstStyle/>
    <a:p>
      <a:pPr>
        <a:defRPr sz="125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Break-up of Expected Investment (US$250 Billion) till 2019</a:t>
            </a:r>
            <a:endParaRPr lang="en-US" dirty="0"/>
          </a:p>
        </c:rich>
      </c:tx>
      <c:layout>
        <c:manualLayout>
          <c:xMode val="edge"/>
          <c:yMode val="edge"/>
          <c:x val="0.18743777294538394"/>
          <c:y val="6.746031746031747E-2"/>
        </c:manualLayout>
      </c:layout>
      <c:overlay val="0"/>
    </c:title>
    <c:autoTitleDeleted val="0"/>
    <c:plotArea>
      <c:layout>
        <c:manualLayout>
          <c:layoutTarget val="inner"/>
          <c:xMode val="edge"/>
          <c:yMode val="edge"/>
          <c:x val="0.26805555555555555"/>
          <c:y val="0.19675925925925927"/>
          <c:w val="0.46388888888889018"/>
          <c:h val="0.77314814814814958"/>
        </c:manualLayout>
      </c:layout>
      <c:pieChart>
        <c:varyColors val="1"/>
        <c:ser>
          <c:idx val="0"/>
          <c:order val="0"/>
          <c:dLbls>
            <c:dLbl>
              <c:idx val="1"/>
              <c:layout>
                <c:manualLayout>
                  <c:x val="1.1364676704749129E-2"/>
                  <c:y val="-0.11051587301587301"/>
                </c:manualLayout>
              </c:layout>
              <c:showLegendKey val="0"/>
              <c:showVal val="0"/>
              <c:showCatName val="1"/>
              <c:showSerName val="0"/>
              <c:showPercent val="1"/>
              <c:showBubbleSize val="0"/>
            </c:dLbl>
            <c:dLbl>
              <c:idx val="4"/>
              <c:layout>
                <c:manualLayout>
                  <c:x val="0.14870556097643492"/>
                  <c:y val="0.1608558305211849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Sheet1!$E$6:$E$10</c:f>
              <c:strCache>
                <c:ptCount val="5"/>
                <c:pt idx="0">
                  <c:v>Renewables</c:v>
                </c:pt>
                <c:pt idx="1">
                  <c:v>Transmission &amp; Distribution</c:v>
                </c:pt>
                <c:pt idx="2">
                  <c:v>Generation</c:v>
                </c:pt>
                <c:pt idx="3">
                  <c:v>Energy Efficiency</c:v>
                </c:pt>
                <c:pt idx="4">
                  <c:v>Associated Infrastructure</c:v>
                </c:pt>
              </c:strCache>
            </c:strRef>
          </c:cat>
          <c:val>
            <c:numRef>
              <c:f>Sheet1!$G$6:$G$10</c:f>
              <c:numCache>
                <c:formatCode>0%</c:formatCode>
                <c:ptCount val="5"/>
                <c:pt idx="0">
                  <c:v>0.4</c:v>
                </c:pt>
                <c:pt idx="1">
                  <c:v>0.2</c:v>
                </c:pt>
                <c:pt idx="2">
                  <c:v>0.28000000000000008</c:v>
                </c:pt>
                <c:pt idx="3">
                  <c:v>2.0000000000000011E-2</c:v>
                </c:pt>
                <c:pt idx="4">
                  <c:v>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05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Investment Breakup in Past Two Decades</a:t>
            </a:r>
          </a:p>
        </c:rich>
      </c:tx>
      <c:layout>
        <c:manualLayout>
          <c:xMode val="edge"/>
          <c:yMode val="edge"/>
          <c:x val="0.2248611658193817"/>
          <c:y val="3.7908467468117366E-2"/>
        </c:manualLayout>
      </c:layout>
      <c:overlay val="0"/>
    </c:title>
    <c:autoTitleDeleted val="0"/>
    <c:plotArea>
      <c:layout>
        <c:manualLayout>
          <c:layoutTarget val="inner"/>
          <c:xMode val="edge"/>
          <c:yMode val="edge"/>
          <c:x val="0.18506311242438642"/>
          <c:y val="0.27776237571545442"/>
          <c:w val="0.78732228041790309"/>
          <c:h val="0.72223762428454663"/>
        </c:manualLayout>
      </c:layout>
      <c:barChart>
        <c:barDir val="bar"/>
        <c:grouping val="stacked"/>
        <c:varyColors val="0"/>
        <c:ser>
          <c:idx val="0"/>
          <c:order val="0"/>
          <c:tx>
            <c:strRef>
              <c:f>Sheet1!$E$29</c:f>
              <c:strCache>
                <c:ptCount val="1"/>
                <c:pt idx="0">
                  <c:v>Generation</c:v>
                </c:pt>
              </c:strCache>
            </c:strRef>
          </c:tx>
          <c:invertIfNegative val="0"/>
          <c:dLbls>
            <c:dLbl>
              <c:idx val="0"/>
              <c:layout>
                <c:manualLayout>
                  <c:x val="-4.2929284393286332E-2"/>
                  <c:y val="0"/>
                </c:manualLayout>
              </c:layout>
              <c:showLegendKey val="0"/>
              <c:showVal val="1"/>
              <c:showCatName val="0"/>
              <c:showSerName val="0"/>
              <c:showPercent val="0"/>
              <c:showBubbleSize val="0"/>
            </c:dLbl>
            <c:dLbl>
              <c:idx val="1"/>
              <c:layout>
                <c:manualLayout>
                  <c:x val="-0.10606058497164877"/>
                  <c:y val="-4.7385584335146828E-3"/>
                </c:manualLayout>
              </c:layout>
              <c:showLegendKey val="0"/>
              <c:showVal val="1"/>
              <c:showCatName val="0"/>
              <c:showSerName val="0"/>
              <c:showPercent val="0"/>
              <c:showBubbleSize val="0"/>
            </c:dLbl>
            <c:dLbl>
              <c:idx val="2"/>
              <c:layout>
                <c:manualLayout>
                  <c:x val="-8.0808263579045705E-2"/>
                  <c:y val="-4.7385584335146828E-3"/>
                </c:manualLayout>
              </c:layout>
              <c:showLegendKey val="0"/>
              <c:showVal val="1"/>
              <c:showCatName val="0"/>
              <c:showSerName val="0"/>
              <c:showPercent val="0"/>
              <c:showBubbleSize val="0"/>
            </c:dLbl>
            <c:dLbl>
              <c:idx val="3"/>
              <c:layout>
                <c:manualLayout>
                  <c:x val="-4.2929284393286332E-2"/>
                  <c:y val="-4.3436283860893722E-17"/>
                </c:manualLayout>
              </c:layout>
              <c:showLegendKey val="0"/>
              <c:showVal val="1"/>
              <c:showCatName val="0"/>
              <c:showSerName val="0"/>
              <c:showPercent val="0"/>
              <c:showBubbleSize val="0"/>
            </c:dLbl>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Sheet1!$F$28:$I$28</c:f>
              <c:strCache>
                <c:ptCount val="4"/>
                <c:pt idx="0">
                  <c:v>9th Plan</c:v>
                </c:pt>
                <c:pt idx="1">
                  <c:v>10th Plan</c:v>
                </c:pt>
                <c:pt idx="2">
                  <c:v>11th Plan</c:v>
                </c:pt>
                <c:pt idx="3">
                  <c:v>12th Plan</c:v>
                </c:pt>
              </c:strCache>
            </c:strRef>
          </c:cat>
          <c:val>
            <c:numRef>
              <c:f>Sheet1!$F$29:$I$29</c:f>
              <c:numCache>
                <c:formatCode>0%</c:formatCode>
                <c:ptCount val="4"/>
                <c:pt idx="0">
                  <c:v>0.47000000000000008</c:v>
                </c:pt>
                <c:pt idx="1">
                  <c:v>0.63000000000000023</c:v>
                </c:pt>
                <c:pt idx="2">
                  <c:v>0.56000000000000005</c:v>
                </c:pt>
                <c:pt idx="3">
                  <c:v>0.47000000000000008</c:v>
                </c:pt>
              </c:numCache>
            </c:numRef>
          </c:val>
        </c:ser>
        <c:ser>
          <c:idx val="1"/>
          <c:order val="1"/>
          <c:tx>
            <c:strRef>
              <c:f>Sheet1!$E$30</c:f>
              <c:strCache>
                <c:ptCount val="1"/>
                <c:pt idx="0">
                  <c:v>Transmission &amp; Distribution</c:v>
                </c:pt>
              </c:strCache>
            </c:strRef>
          </c:tx>
          <c:invertIfNegative val="0"/>
          <c:dLbls>
            <c:dLbl>
              <c:idx val="0"/>
              <c:layout>
                <c:manualLayout>
                  <c:x val="-8.5858568786572928E-2"/>
                  <c:y val="0"/>
                </c:manualLayout>
              </c:layout>
              <c:showLegendKey val="0"/>
              <c:showVal val="1"/>
              <c:showCatName val="0"/>
              <c:showSerName val="0"/>
              <c:showPercent val="0"/>
              <c:showBubbleSize val="0"/>
            </c:dLbl>
            <c:dLbl>
              <c:idx val="1"/>
              <c:layout>
                <c:manualLayout>
                  <c:x val="-8.5858568786572928E-2"/>
                  <c:y val="0"/>
                </c:manualLayout>
              </c:layout>
              <c:showLegendKey val="0"/>
              <c:showVal val="1"/>
              <c:showCatName val="0"/>
              <c:showSerName val="0"/>
              <c:showPercent val="0"/>
              <c:showBubbleSize val="0"/>
            </c:dLbl>
            <c:dLbl>
              <c:idx val="2"/>
              <c:layout>
                <c:manualLayout>
                  <c:x val="-7.3232308670900206E-2"/>
                  <c:y val="-4.7385584335146828E-3"/>
                </c:manualLayout>
              </c:layout>
              <c:showLegendKey val="0"/>
              <c:showVal val="1"/>
              <c:showCatName val="0"/>
              <c:showSerName val="0"/>
              <c:showPercent val="0"/>
              <c:showBubbleSize val="0"/>
            </c:dLbl>
            <c:dLbl>
              <c:idx val="3"/>
              <c:layout>
                <c:manualLayout>
                  <c:x val="-6.0606048555227762E-2"/>
                  <c:y val="-4.3436283860893722E-17"/>
                </c:manualLayout>
              </c:layout>
              <c:showLegendKey val="0"/>
              <c:showVal val="1"/>
              <c:showCatName val="0"/>
              <c:showSerName val="0"/>
              <c:showPercent val="0"/>
              <c:showBubbleSize val="0"/>
            </c:dLbl>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Sheet1!$F$28:$I$28</c:f>
              <c:strCache>
                <c:ptCount val="4"/>
                <c:pt idx="0">
                  <c:v>9th Plan</c:v>
                </c:pt>
                <c:pt idx="1">
                  <c:v>10th Plan</c:v>
                </c:pt>
                <c:pt idx="2">
                  <c:v>11th Plan</c:v>
                </c:pt>
                <c:pt idx="3">
                  <c:v>12th Plan</c:v>
                </c:pt>
              </c:strCache>
            </c:strRef>
          </c:cat>
          <c:val>
            <c:numRef>
              <c:f>Sheet1!$F$30:$I$30</c:f>
              <c:numCache>
                <c:formatCode>0%</c:formatCode>
                <c:ptCount val="4"/>
                <c:pt idx="0">
                  <c:v>0.53</c:v>
                </c:pt>
                <c:pt idx="1">
                  <c:v>0.37000000000000011</c:v>
                </c:pt>
                <c:pt idx="2">
                  <c:v>0.44</c:v>
                </c:pt>
                <c:pt idx="3">
                  <c:v>0.53</c:v>
                </c:pt>
              </c:numCache>
            </c:numRef>
          </c:val>
        </c:ser>
        <c:dLbls>
          <c:showLegendKey val="0"/>
          <c:showVal val="1"/>
          <c:showCatName val="0"/>
          <c:showSerName val="0"/>
          <c:showPercent val="0"/>
          <c:showBubbleSize val="0"/>
        </c:dLbls>
        <c:gapWidth val="150"/>
        <c:overlap val="100"/>
        <c:axId val="30931584"/>
        <c:axId val="30491008"/>
      </c:barChart>
      <c:catAx>
        <c:axId val="30931584"/>
        <c:scaling>
          <c:orientation val="minMax"/>
        </c:scaling>
        <c:delete val="0"/>
        <c:axPos val="l"/>
        <c:majorTickMark val="out"/>
        <c:minorTickMark val="none"/>
        <c:tickLblPos val="nextTo"/>
        <c:txPr>
          <a:bodyPr/>
          <a:lstStyle/>
          <a:p>
            <a:pPr>
              <a:defRPr sz="1200"/>
            </a:pPr>
            <a:endParaRPr lang="en-US"/>
          </a:p>
        </c:txPr>
        <c:crossAx val="30491008"/>
        <c:crosses val="autoZero"/>
        <c:auto val="1"/>
        <c:lblAlgn val="ctr"/>
        <c:lblOffset val="100"/>
        <c:noMultiLvlLbl val="0"/>
      </c:catAx>
      <c:valAx>
        <c:axId val="30491008"/>
        <c:scaling>
          <c:orientation val="minMax"/>
          <c:max val="1"/>
        </c:scaling>
        <c:delete val="1"/>
        <c:axPos val="b"/>
        <c:numFmt formatCode="0%" sourceLinked="1"/>
        <c:majorTickMark val="out"/>
        <c:minorTickMark val="none"/>
        <c:tickLblPos val="none"/>
        <c:crossAx val="30931584"/>
        <c:crosses val="autoZero"/>
        <c:crossBetween val="between"/>
      </c:valAx>
    </c:plotArea>
    <c:legend>
      <c:legendPos val="t"/>
      <c:layout/>
      <c:overlay val="0"/>
      <c:txPr>
        <a:bodyPr/>
        <a:lstStyle/>
        <a:p>
          <a:pPr>
            <a:defRPr sz="1200"/>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1400">
                <a:latin typeface="Arial" pitchFamily="34" charset="0"/>
                <a:cs typeface="Arial" pitchFamily="34" charset="0"/>
              </a:defRPr>
            </a:pPr>
            <a:r>
              <a:rPr lang="en-US" sz="1400" dirty="0" smtClean="0">
                <a:latin typeface="Arial" pitchFamily="34" charset="0"/>
                <a:cs typeface="Arial" pitchFamily="34" charset="0"/>
              </a:rPr>
              <a:t>Per Capita Electricity Comparison (kWh)</a:t>
            </a:r>
            <a:endParaRPr lang="en-US" sz="1400" dirty="0">
              <a:latin typeface="Arial" pitchFamily="34" charset="0"/>
              <a:cs typeface="Arial" pitchFamily="34" charset="0"/>
            </a:endParaRPr>
          </a:p>
        </c:rich>
      </c:tx>
      <c:layout>
        <c:manualLayout>
          <c:xMode val="edge"/>
          <c:yMode val="edge"/>
          <c:x val="0.34526872225084165"/>
          <c:y val="0"/>
        </c:manualLayout>
      </c:layout>
      <c:overlay val="0"/>
    </c:title>
    <c:autoTitleDeleted val="0"/>
    <c:plotArea>
      <c:layout>
        <c:manualLayout>
          <c:layoutTarget val="inner"/>
          <c:xMode val="edge"/>
          <c:yMode val="edge"/>
          <c:x val="0.10808141388868468"/>
          <c:y val="0.11922995832799103"/>
          <c:w val="0.87478462972502269"/>
          <c:h val="0.86097262227342486"/>
        </c:manualLayout>
      </c:layout>
      <c:barChart>
        <c:barDir val="bar"/>
        <c:grouping val="clustered"/>
        <c:varyColors val="0"/>
        <c:ser>
          <c:idx val="0"/>
          <c:order val="0"/>
          <c:tx>
            <c:strRef>
              <c:f>Sheet1!$B$138</c:f>
              <c:strCache>
                <c:ptCount val="1"/>
                <c:pt idx="0">
                  <c:v>kWh per Capita</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Sheet1!$A$139:$A$144</c:f>
              <c:strCache>
                <c:ptCount val="6"/>
                <c:pt idx="0">
                  <c:v>India</c:v>
                </c:pt>
                <c:pt idx="1">
                  <c:v>China</c:v>
                </c:pt>
                <c:pt idx="2">
                  <c:v>France</c:v>
                </c:pt>
                <c:pt idx="3">
                  <c:v>Japan</c:v>
                </c:pt>
                <c:pt idx="4">
                  <c:v>Australia</c:v>
                </c:pt>
                <c:pt idx="5">
                  <c:v>USA</c:v>
                </c:pt>
              </c:strCache>
            </c:strRef>
          </c:cat>
          <c:val>
            <c:numRef>
              <c:f>Sheet1!$B$139:$B$144</c:f>
              <c:numCache>
                <c:formatCode>General</c:formatCode>
                <c:ptCount val="6"/>
                <c:pt idx="0">
                  <c:v>1075</c:v>
                </c:pt>
                <c:pt idx="1">
                  <c:v>4074</c:v>
                </c:pt>
                <c:pt idx="2">
                  <c:v>7382</c:v>
                </c:pt>
                <c:pt idx="3">
                  <c:v>7836</c:v>
                </c:pt>
                <c:pt idx="4">
                  <c:v>10067</c:v>
                </c:pt>
                <c:pt idx="5">
                  <c:v>12987</c:v>
                </c:pt>
              </c:numCache>
            </c:numRef>
          </c:val>
        </c:ser>
        <c:dLbls>
          <c:showLegendKey val="0"/>
          <c:showVal val="1"/>
          <c:showCatName val="0"/>
          <c:showSerName val="0"/>
          <c:showPercent val="0"/>
          <c:showBubbleSize val="0"/>
        </c:dLbls>
        <c:gapWidth val="150"/>
        <c:axId val="30648576"/>
        <c:axId val="30655616"/>
      </c:barChart>
      <c:catAx>
        <c:axId val="30648576"/>
        <c:scaling>
          <c:orientation val="minMax"/>
        </c:scaling>
        <c:delete val="0"/>
        <c:axPos val="l"/>
        <c:majorTickMark val="out"/>
        <c:minorTickMark val="none"/>
        <c:tickLblPos val="nextTo"/>
        <c:txPr>
          <a:bodyPr/>
          <a:lstStyle/>
          <a:p>
            <a:pPr>
              <a:defRPr>
                <a:latin typeface="Arial" pitchFamily="34" charset="0"/>
                <a:cs typeface="Arial" pitchFamily="34" charset="0"/>
              </a:defRPr>
            </a:pPr>
            <a:endParaRPr lang="en-US"/>
          </a:p>
        </c:txPr>
        <c:crossAx val="30655616"/>
        <c:crosses val="autoZero"/>
        <c:auto val="1"/>
        <c:lblAlgn val="ctr"/>
        <c:lblOffset val="100"/>
        <c:noMultiLvlLbl val="0"/>
      </c:catAx>
      <c:valAx>
        <c:axId val="30655616"/>
        <c:scaling>
          <c:orientation val="minMax"/>
        </c:scaling>
        <c:delete val="1"/>
        <c:axPos val="b"/>
        <c:numFmt formatCode="General" sourceLinked="1"/>
        <c:majorTickMark val="out"/>
        <c:minorTickMark val="none"/>
        <c:tickLblPos val="none"/>
        <c:crossAx val="3064857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pPr>
            <a:r>
              <a:rPr lang="en-IN" sz="1400"/>
              <a:t>Hours of Electricity Supply in Rural Areas in States on February 2016</a:t>
            </a:r>
            <a:endParaRPr lang="en-US" sz="1400"/>
          </a:p>
        </c:rich>
      </c:tx>
      <c:overlay val="0"/>
    </c:title>
    <c:autoTitleDeleted val="0"/>
    <c:plotArea>
      <c:layout>
        <c:manualLayout>
          <c:layoutTarget val="inner"/>
          <c:xMode val="edge"/>
          <c:yMode val="edge"/>
          <c:x val="0.18642638143683476"/>
          <c:y val="9.7751110438118183E-2"/>
          <c:w val="0.81357361856316834"/>
          <c:h val="0.87219412477286451"/>
        </c:manualLayout>
      </c:layout>
      <c:barChart>
        <c:barDir val="bar"/>
        <c:grouping val="clustered"/>
        <c:varyColors val="0"/>
        <c:ser>
          <c:idx val="0"/>
          <c:order val="0"/>
          <c:invertIfNegative val="0"/>
          <c:dLbls>
            <c:txPr>
              <a:bodyPr/>
              <a:lstStyle/>
              <a:p>
                <a:pPr>
                  <a:defRPr sz="1100"/>
                </a:pPr>
                <a:endParaRPr lang="en-US"/>
              </a:p>
            </c:txPr>
            <c:showLegendKey val="0"/>
            <c:showVal val="1"/>
            <c:showCatName val="0"/>
            <c:showSerName val="0"/>
            <c:showPercent val="0"/>
            <c:showBubbleSize val="0"/>
            <c:showLeaderLines val="0"/>
          </c:dLbls>
          <c:cat>
            <c:strRef>
              <c:f>Sheet1!$F$6:$F$15</c:f>
              <c:strCache>
                <c:ptCount val="10"/>
                <c:pt idx="0">
                  <c:v>Mizoram</c:v>
                </c:pt>
                <c:pt idx="1">
                  <c:v>Uttar Pradesh</c:v>
                </c:pt>
                <c:pt idx="2">
                  <c:v>Haryana</c:v>
                </c:pt>
                <c:pt idx="3">
                  <c:v>jharkhand</c:v>
                </c:pt>
                <c:pt idx="4">
                  <c:v>Assam</c:v>
                </c:pt>
                <c:pt idx="5">
                  <c:v>Bihar</c:v>
                </c:pt>
                <c:pt idx="6">
                  <c:v>Karnataka</c:v>
                </c:pt>
                <c:pt idx="7">
                  <c:v>Odisha</c:v>
                </c:pt>
                <c:pt idx="8">
                  <c:v>Andhra Pradesh</c:v>
                </c:pt>
                <c:pt idx="9">
                  <c:v>Gujarat</c:v>
                </c:pt>
              </c:strCache>
            </c:strRef>
          </c:cat>
          <c:val>
            <c:numRef>
              <c:f>Sheet1!$G$6:$G$15</c:f>
              <c:numCache>
                <c:formatCode>0</c:formatCode>
                <c:ptCount val="10"/>
                <c:pt idx="0">
                  <c:v>9</c:v>
                </c:pt>
                <c:pt idx="1">
                  <c:v>11.709999999999999</c:v>
                </c:pt>
                <c:pt idx="2">
                  <c:v>12.46</c:v>
                </c:pt>
                <c:pt idx="3">
                  <c:v>16.399999999999999</c:v>
                </c:pt>
                <c:pt idx="4">
                  <c:v>16.5</c:v>
                </c:pt>
                <c:pt idx="5">
                  <c:v>18.670000000000005</c:v>
                </c:pt>
                <c:pt idx="6">
                  <c:v>19.329999999999988</c:v>
                </c:pt>
                <c:pt idx="7">
                  <c:v>21.5</c:v>
                </c:pt>
                <c:pt idx="8">
                  <c:v>24</c:v>
                </c:pt>
                <c:pt idx="9">
                  <c:v>24</c:v>
                </c:pt>
              </c:numCache>
            </c:numRef>
          </c:val>
        </c:ser>
        <c:dLbls>
          <c:showLegendKey val="0"/>
          <c:showVal val="1"/>
          <c:showCatName val="0"/>
          <c:showSerName val="0"/>
          <c:showPercent val="0"/>
          <c:showBubbleSize val="0"/>
        </c:dLbls>
        <c:gapWidth val="150"/>
        <c:axId val="30934912"/>
        <c:axId val="30954240"/>
      </c:barChart>
      <c:catAx>
        <c:axId val="30934912"/>
        <c:scaling>
          <c:orientation val="minMax"/>
        </c:scaling>
        <c:delete val="0"/>
        <c:axPos val="l"/>
        <c:majorTickMark val="out"/>
        <c:minorTickMark val="none"/>
        <c:tickLblPos val="nextTo"/>
        <c:txPr>
          <a:bodyPr/>
          <a:lstStyle/>
          <a:p>
            <a:pPr>
              <a:defRPr sz="1400"/>
            </a:pPr>
            <a:endParaRPr lang="en-US"/>
          </a:p>
        </c:txPr>
        <c:crossAx val="30954240"/>
        <c:crosses val="autoZero"/>
        <c:auto val="1"/>
        <c:lblAlgn val="ctr"/>
        <c:lblOffset val="100"/>
        <c:noMultiLvlLbl val="0"/>
      </c:catAx>
      <c:valAx>
        <c:axId val="30954240"/>
        <c:scaling>
          <c:orientation val="minMax"/>
        </c:scaling>
        <c:delete val="1"/>
        <c:axPos val="b"/>
        <c:numFmt formatCode="0" sourceLinked="1"/>
        <c:majorTickMark val="out"/>
        <c:minorTickMark val="none"/>
        <c:tickLblPos val="none"/>
        <c:crossAx val="30934912"/>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0.40439</cdr:x>
      <cdr:y>0.78824</cdr:y>
    </cdr:from>
    <cdr:to>
      <cdr:x>0.7931</cdr:x>
      <cdr:y>0.90588</cdr:y>
    </cdr:to>
    <cdr:sp macro="" textlink="">
      <cdr:nvSpPr>
        <cdr:cNvPr id="2" name="TextBox 1"/>
        <cdr:cNvSpPr txBox="1"/>
      </cdr:nvSpPr>
      <cdr:spPr>
        <a:xfrm xmlns:a="http://schemas.openxmlformats.org/drawingml/2006/main">
          <a:off x="2033754" y="2112583"/>
          <a:ext cx="1954922" cy="315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smtClean="0">
              <a:solidFill>
                <a:schemeClr val="accent1"/>
              </a:solidFill>
              <a:latin typeface="Arial" pitchFamily="34" charset="0"/>
              <a:cs typeface="Arial" pitchFamily="34" charset="0"/>
            </a:rPr>
            <a:t>(Rs. 1,200 Crore)</a:t>
          </a:r>
          <a:endParaRPr lang="en-US" sz="1100" b="1" dirty="0">
            <a:solidFill>
              <a:schemeClr val="accent1"/>
            </a:solidFill>
            <a:latin typeface="Arial" pitchFamily="34" charset="0"/>
            <a:cs typeface="Arial" pitchFamily="34" charset="0"/>
          </a:endParaRPr>
        </a:p>
      </cdr:txBody>
    </cdr:sp>
  </cdr:relSizeAnchor>
  <cdr:relSizeAnchor xmlns:cdr="http://schemas.openxmlformats.org/drawingml/2006/chartDrawing">
    <cdr:from>
      <cdr:x>0.45141</cdr:x>
      <cdr:y>0.60588</cdr:y>
    </cdr:from>
    <cdr:to>
      <cdr:x>0.73354</cdr:x>
      <cdr:y>0.71765</cdr:y>
    </cdr:to>
    <cdr:sp macro="" textlink="">
      <cdr:nvSpPr>
        <cdr:cNvPr id="3" name="TextBox 1"/>
        <cdr:cNvSpPr txBox="1"/>
      </cdr:nvSpPr>
      <cdr:spPr>
        <a:xfrm xmlns:a="http://schemas.openxmlformats.org/drawingml/2006/main">
          <a:off x="2270232" y="1623850"/>
          <a:ext cx="1418899" cy="2995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smtClean="0">
              <a:solidFill>
                <a:srgbClr val="4F81BD"/>
              </a:solidFill>
              <a:latin typeface="Arial" pitchFamily="34" charset="0"/>
              <a:cs typeface="Arial" pitchFamily="34" charset="0"/>
            </a:rPr>
            <a:t>(Rs. 3,800 Crore)</a:t>
          </a:r>
          <a:endParaRPr lang="en-US" sz="1100" b="1" dirty="0">
            <a:solidFill>
              <a:srgbClr val="4F81BD"/>
            </a:solidFill>
            <a:latin typeface="Arial" pitchFamily="34" charset="0"/>
            <a:cs typeface="Arial" pitchFamily="34" charset="0"/>
          </a:endParaRPr>
        </a:p>
      </cdr:txBody>
    </cdr:sp>
  </cdr:relSizeAnchor>
  <cdr:relSizeAnchor xmlns:cdr="http://schemas.openxmlformats.org/drawingml/2006/chartDrawing">
    <cdr:from>
      <cdr:x>0.44828</cdr:x>
      <cdr:y>0.42941</cdr:y>
    </cdr:from>
    <cdr:to>
      <cdr:x>0.75549</cdr:x>
      <cdr:y>0.54118</cdr:y>
    </cdr:to>
    <cdr:sp macro="" textlink="">
      <cdr:nvSpPr>
        <cdr:cNvPr id="4" name="TextBox 1"/>
        <cdr:cNvSpPr txBox="1"/>
      </cdr:nvSpPr>
      <cdr:spPr>
        <a:xfrm xmlns:a="http://schemas.openxmlformats.org/drawingml/2006/main">
          <a:off x="2254469" y="1150885"/>
          <a:ext cx="1545021" cy="2995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smtClean="0">
              <a:solidFill>
                <a:srgbClr val="4F81BD"/>
              </a:solidFill>
              <a:latin typeface="Arial" pitchFamily="34" charset="0"/>
              <a:cs typeface="Arial" pitchFamily="34" charset="0"/>
            </a:rPr>
            <a:t>(Rs. 10,589 Crore)</a:t>
          </a:r>
          <a:endParaRPr lang="en-US" sz="1100" b="1" dirty="0">
            <a:solidFill>
              <a:srgbClr val="4F81BD"/>
            </a:solidFill>
            <a:latin typeface="Arial" pitchFamily="34" charset="0"/>
            <a:cs typeface="Arial" pitchFamily="34" charset="0"/>
          </a:endParaRPr>
        </a:p>
      </cdr:txBody>
    </cdr:sp>
  </cdr:relSizeAnchor>
  <cdr:relSizeAnchor xmlns:cdr="http://schemas.openxmlformats.org/drawingml/2006/chartDrawing">
    <cdr:from>
      <cdr:x>0.45141</cdr:x>
      <cdr:y>0.2353</cdr:y>
    </cdr:from>
    <cdr:to>
      <cdr:x>0.76176</cdr:x>
      <cdr:y>0.32353</cdr:y>
    </cdr:to>
    <cdr:sp macro="" textlink="">
      <cdr:nvSpPr>
        <cdr:cNvPr id="5" name="TextBox 1"/>
        <cdr:cNvSpPr txBox="1"/>
      </cdr:nvSpPr>
      <cdr:spPr>
        <a:xfrm xmlns:a="http://schemas.openxmlformats.org/drawingml/2006/main">
          <a:off x="2270235" y="630625"/>
          <a:ext cx="1560786" cy="2364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smtClean="0">
              <a:solidFill>
                <a:srgbClr val="4F81BD"/>
              </a:solidFill>
              <a:latin typeface="Arial" pitchFamily="34" charset="0"/>
              <a:cs typeface="Arial" pitchFamily="34" charset="0"/>
            </a:rPr>
            <a:t>(Rs. 13,726 Crore)</a:t>
          </a:r>
          <a:endParaRPr lang="en-US" sz="1100" b="1" dirty="0">
            <a:solidFill>
              <a:srgbClr val="4F81BD"/>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4F3356C-089C-4806-ABAC-BEC3A858810C}" type="datetimeFigureOut">
              <a:rPr lang="en-US" smtClean="0"/>
              <a:pPr/>
              <a:t>11/22/2016</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r>
              <a:rPr lang="en-US" smtClean="0"/>
              <a:t>© IMaCS 2016</a:t>
            </a:r>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20F60F27-46E4-490F-BA29-076FC40FBBCD}" type="slidenum">
              <a:rPr lang="en-US" smtClean="0"/>
              <a:pPr/>
              <a:t>‹#›</a:t>
            </a:fld>
            <a:endParaRPr lang="en-US" dirty="0"/>
          </a:p>
        </p:txBody>
      </p:sp>
    </p:spTree>
    <p:extLst>
      <p:ext uri="{BB962C8B-B14F-4D97-AF65-F5344CB8AC3E}">
        <p14:creationId xmlns:p14="http://schemas.microsoft.com/office/powerpoint/2010/main" val="5657848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33C0BB1-21A9-41A0-B438-2D22C989C1CB}" type="datetimeFigureOut">
              <a:rPr lang="en-US" smtClean="0"/>
              <a:pPr/>
              <a:t>11/22/2016</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r>
              <a:rPr lang="en-US" smtClean="0"/>
              <a:t>© IMaCS 2016</a:t>
            </a:r>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F771449-E8DD-4CC7-87B4-D9E5D3126415}" type="slidenum">
              <a:rPr lang="en-US" smtClean="0"/>
              <a:pPr/>
              <a:t>‹#›</a:t>
            </a:fld>
            <a:endParaRPr lang="en-US" dirty="0"/>
          </a:p>
        </p:txBody>
      </p:sp>
    </p:spTree>
    <p:extLst>
      <p:ext uri="{BB962C8B-B14F-4D97-AF65-F5344CB8AC3E}">
        <p14:creationId xmlns:p14="http://schemas.microsoft.com/office/powerpoint/2010/main" val="21551483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71449-E8DD-4CC7-87B4-D9E5D312641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 IMaCS 2016</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71449-E8DD-4CC7-87B4-D9E5D312641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 IMaCS 2016</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A7141C-8D84-4978-81B0-9AED4B7CED0C}"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 IMaCS 2016</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Industrial Tariff</a:t>
            </a:r>
            <a:r>
              <a:rPr lang="en-US" baseline="0" dirty="0" smtClean="0"/>
              <a:t> considered for States, Maharashtra, Gujarat, Andhra Pradesh, Karnataka, Tamil Nadu and Delhi.</a:t>
            </a:r>
            <a:endParaRPr lang="en-US" dirty="0"/>
          </a:p>
        </p:txBody>
      </p:sp>
      <p:sp>
        <p:nvSpPr>
          <p:cNvPr id="4" name="Slide Number Placeholder 3"/>
          <p:cNvSpPr>
            <a:spLocks noGrp="1"/>
          </p:cNvSpPr>
          <p:nvPr>
            <p:ph type="sldNum" sz="quarter" idx="10"/>
          </p:nvPr>
        </p:nvSpPr>
        <p:spPr/>
        <p:txBody>
          <a:bodyPr/>
          <a:lstStyle/>
          <a:p>
            <a:fld id="{2F771449-E8DD-4CC7-87B4-D9E5D3126415}"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 IMaCS 2016</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for Figure:</a:t>
            </a:r>
            <a:r>
              <a:rPr lang="en-US" dirty="0" smtClean="0"/>
              <a:t> The intent here is to show the average cost of supply coverage for various states. </a:t>
            </a:r>
            <a:r>
              <a:rPr lang="en-IN" sz="1200" kern="1200" dirty="0" smtClean="0">
                <a:solidFill>
                  <a:schemeClr val="tx1"/>
                </a:solidFill>
                <a:latin typeface="+mn-lt"/>
                <a:ea typeface="+mn-ea"/>
                <a:cs typeface="+mn-cs"/>
              </a:rPr>
              <a:t>In most states, tariffs for various categories do not reflect true cost of supply and vary as much as </a:t>
            </a:r>
            <a:r>
              <a:rPr lang="en-IN" sz="1200" u="sng" kern="1200" dirty="0" smtClean="0">
                <a:solidFill>
                  <a:schemeClr val="tx1"/>
                </a:solidFill>
                <a:latin typeface="+mn-lt"/>
                <a:ea typeface="+mn-ea"/>
                <a:cs typeface="+mn-cs"/>
              </a:rPr>
              <a:t>+</a:t>
            </a:r>
            <a:r>
              <a:rPr lang="en-IN" sz="1200" kern="1200" dirty="0" smtClean="0">
                <a:solidFill>
                  <a:schemeClr val="tx1"/>
                </a:solidFill>
                <a:latin typeface="+mn-lt"/>
                <a:ea typeface="+mn-ea"/>
                <a:cs typeface="+mn-cs"/>
              </a:rPr>
              <a:t>­30% of the average cost of supply for some categories vis-à-vis </a:t>
            </a:r>
            <a:r>
              <a:rPr lang="en-IN" sz="1200" u="sng" kern="1200" dirty="0" smtClean="0">
                <a:solidFill>
                  <a:schemeClr val="tx1"/>
                </a:solidFill>
                <a:latin typeface="+mn-lt"/>
                <a:ea typeface="+mn-ea"/>
                <a:cs typeface="+mn-cs"/>
              </a:rPr>
              <a:t>+</a:t>
            </a:r>
            <a:r>
              <a:rPr lang="en-IN" sz="1200" kern="1200" dirty="0" smtClean="0">
                <a:solidFill>
                  <a:schemeClr val="tx1"/>
                </a:solidFill>
                <a:latin typeface="+mn-lt"/>
                <a:ea typeface="+mn-ea"/>
                <a:cs typeface="+mn-cs"/>
              </a:rPr>
              <a:t> 20% as notified in the National Tariff Policy. This is due to the cross subsidies in the tariffs which needs to be reduced so that rationalised tariffs lead to increased competitiveness of the industries and businesses. The exhibit depicts the levels Average Cost of Supply coverage for broad consumer categories for select Indian States.</a:t>
            </a:r>
            <a:endParaRPr lang="en-US" dirty="0"/>
          </a:p>
        </p:txBody>
      </p:sp>
      <p:sp>
        <p:nvSpPr>
          <p:cNvPr id="4" name="Slide Number Placeholder 3"/>
          <p:cNvSpPr>
            <a:spLocks noGrp="1"/>
          </p:cNvSpPr>
          <p:nvPr>
            <p:ph type="sldNum" sz="quarter" idx="10"/>
          </p:nvPr>
        </p:nvSpPr>
        <p:spPr/>
        <p:txBody>
          <a:bodyPr/>
          <a:lstStyle/>
          <a:p>
            <a:fld id="{52A7141C-8D84-4978-81B0-9AED4B7CED0C}"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 IMaCS 2016</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RGO</a:t>
            </a:r>
            <a:r>
              <a:rPr lang="en-US" baseline="0" dirty="0" smtClean="0"/>
              <a:t> – As per the amended tariff policy all thermal plants has to develop certain %age as renewable plant and include in the bundled tariff to the procurer.</a:t>
            </a:r>
            <a:endParaRPr lang="en-US" dirty="0"/>
          </a:p>
        </p:txBody>
      </p:sp>
      <p:sp>
        <p:nvSpPr>
          <p:cNvPr id="4" name="Slide Number Placeholder 3"/>
          <p:cNvSpPr>
            <a:spLocks noGrp="1"/>
          </p:cNvSpPr>
          <p:nvPr>
            <p:ph type="sldNum" sz="quarter" idx="10"/>
          </p:nvPr>
        </p:nvSpPr>
        <p:spPr/>
        <p:txBody>
          <a:bodyPr/>
          <a:lstStyle/>
          <a:p>
            <a:fld id="{2F771449-E8DD-4CC7-87B4-D9E5D3126415}"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 IMaCS 2016</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stretch>
            <a:fillRect/>
          </a:stretch>
        </p:blipFill>
        <p:spPr>
          <a:xfrm>
            <a:off x="0" y="0"/>
            <a:ext cx="9144000" cy="6858000"/>
          </a:xfrm>
          <a:prstGeom prst="rect">
            <a:avLst/>
          </a:prstGeom>
        </p:spPr>
      </p:pic>
      <p:sp>
        <p:nvSpPr>
          <p:cNvPr id="24" name="Title 1"/>
          <p:cNvSpPr>
            <a:spLocks noGrp="1"/>
          </p:cNvSpPr>
          <p:nvPr>
            <p:ph type="ctrTitle" hasCustomPrompt="1"/>
          </p:nvPr>
        </p:nvSpPr>
        <p:spPr>
          <a:xfrm>
            <a:off x="294715" y="2161622"/>
            <a:ext cx="4770288" cy="1600270"/>
          </a:xfrm>
        </p:spPr>
        <p:txBody>
          <a:bodyPr anchor="b" anchorCtr="0">
            <a:normAutofit/>
          </a:bodyPr>
          <a:lstStyle>
            <a:lvl1pPr algn="l">
              <a:defRPr sz="4000">
                <a:solidFill>
                  <a:schemeClr val="bg1"/>
                </a:solidFill>
                <a:latin typeface="Garamond" pitchFamily="18"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294715" y="3977047"/>
            <a:ext cx="4805082" cy="762000"/>
          </a:xfrm>
          <a:prstGeom prst="rect">
            <a:avLst/>
          </a:prstGeom>
        </p:spPr>
        <p:txBody>
          <a:bodyPr>
            <a:normAutofit/>
          </a:bodyPr>
          <a:lstStyle>
            <a:lvl1pPr marL="0" indent="0" algn="l">
              <a:buNone/>
              <a:defRPr sz="20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9" name="Straight Connector 8"/>
          <p:cNvCxnSpPr/>
          <p:nvPr userDrawn="1"/>
        </p:nvCxnSpPr>
        <p:spPr>
          <a:xfrm>
            <a:off x="294715" y="3854825"/>
            <a:ext cx="48006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73676"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73676"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3676"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3676"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0" y="6400800"/>
            <a:ext cx="4953000" cy="457200"/>
            <a:chOff x="1584" y="8452"/>
            <a:chExt cx="9072" cy="1008"/>
          </a:xfrm>
        </p:grpSpPr>
        <p:sp>
          <p:nvSpPr>
            <p:cNvPr id="5" name="Text Box 14"/>
            <p:cNvSpPr txBox="1">
              <a:spLocks noChangeArrowheads="1"/>
            </p:cNvSpPr>
            <p:nvPr/>
          </p:nvSpPr>
          <p:spPr bwMode="auto">
            <a:xfrm>
              <a:off x="3744" y="8533"/>
              <a:ext cx="6912" cy="913"/>
            </a:xfrm>
            <a:prstGeom prst="rect">
              <a:avLst/>
            </a:prstGeom>
            <a:noFill/>
            <a:ln w="12699">
              <a:noFill/>
              <a:miter lim="800000"/>
              <a:headEnd type="none" w="sm" len="sm"/>
              <a:tailEnd type="none" w="sm" len="sm"/>
            </a:ln>
            <a:effectLst/>
          </p:spPr>
          <p:txBody>
            <a:bodyPr/>
            <a:lstStyle/>
            <a:p>
              <a:pPr>
                <a:defRPr/>
              </a:pPr>
              <a:endParaRPr lang="en-US" sz="1200" b="1" dirty="0">
                <a:solidFill>
                  <a:srgbClr val="000080"/>
                </a:solidFill>
              </a:endParaRPr>
            </a:p>
          </p:txBody>
        </p:sp>
        <p:pic>
          <p:nvPicPr>
            <p:cNvPr id="6" name="Picture 15"/>
            <p:cNvPicPr>
              <a:picLocks noChangeAspect="1" noChangeArrowheads="1"/>
            </p:cNvPicPr>
            <p:nvPr/>
          </p:nvPicPr>
          <p:blipFill>
            <a:blip r:embed="rId2" cstate="screen"/>
            <a:srcRect/>
            <a:stretch>
              <a:fillRect/>
            </a:stretch>
          </p:blipFill>
          <p:spPr bwMode="auto">
            <a:xfrm>
              <a:off x="1584" y="8452"/>
              <a:ext cx="2160" cy="1008"/>
            </a:xfrm>
            <a:prstGeom prst="rect">
              <a:avLst/>
            </a:prstGeom>
            <a:noFill/>
            <a:ln w="9525">
              <a:noFill/>
              <a:miter lim="800000"/>
              <a:headEnd/>
              <a:tailEnd/>
            </a:ln>
          </p:spPr>
        </p:pic>
      </p:grpSp>
      <p:sp>
        <p:nvSpPr>
          <p:cNvPr id="7" name="Rectangle 5"/>
          <p:cNvSpPr>
            <a:spLocks noChangeArrowheads="1"/>
          </p:cNvSpPr>
          <p:nvPr userDrawn="1"/>
        </p:nvSpPr>
        <p:spPr bwMode="auto">
          <a:xfrm>
            <a:off x="6878638" y="6419850"/>
            <a:ext cx="2112962" cy="330200"/>
          </a:xfrm>
          <a:prstGeom prst="rect">
            <a:avLst/>
          </a:prstGeom>
          <a:noFill/>
          <a:ln w="9525">
            <a:noFill/>
            <a:miter lim="800000"/>
            <a:headEnd/>
            <a:tailEnd/>
          </a:ln>
          <a:effectLst/>
        </p:spPr>
        <p:txBody>
          <a:bodyPr lIns="87312" tIns="42862" rIns="87312" bIns="42862">
            <a:spAutoFit/>
          </a:bodyPr>
          <a:lstStyle/>
          <a:p>
            <a:pPr algn="r" defTabSz="857250">
              <a:defRPr/>
            </a:pPr>
            <a:r>
              <a:rPr lang="en-GB" sz="800" i="1" dirty="0">
                <a:solidFill>
                  <a:prstClr val="black"/>
                </a:solidFill>
              </a:rPr>
              <a:t>© IMaCS 2012</a:t>
            </a:r>
          </a:p>
          <a:p>
            <a:pPr algn="r" defTabSz="857250">
              <a:defRPr/>
            </a:pPr>
            <a:r>
              <a:rPr lang="en-GB" sz="800" i="1" dirty="0">
                <a:solidFill>
                  <a:prstClr val="black"/>
                </a:solidFill>
              </a:rPr>
              <a:t>Printed </a:t>
            </a:r>
            <a:fld id="{9E8AAC76-F197-4787-A8BB-E7E5E342221F}" type="datetime5">
              <a:rPr lang="en-GB" sz="800" i="1">
                <a:solidFill>
                  <a:prstClr val="black"/>
                </a:solidFill>
              </a:rPr>
              <a:pPr algn="r" defTabSz="857250">
                <a:defRPr/>
              </a:pPr>
              <a:t>22-Nov-16</a:t>
            </a:fld>
            <a:endParaRPr lang="en-GB" sz="800" i="1" dirty="0">
              <a:solidFill>
                <a:prstClr val="black"/>
              </a:solidFill>
            </a:endParaRPr>
          </a:p>
        </p:txBody>
      </p:sp>
      <p:sp>
        <p:nvSpPr>
          <p:cNvPr id="8" name="Title 39"/>
          <p:cNvSpPr txBox="1">
            <a:spLocks/>
          </p:cNvSpPr>
          <p:nvPr userDrawn="1"/>
        </p:nvSpPr>
        <p:spPr>
          <a:xfrm>
            <a:off x="76200" y="0"/>
            <a:ext cx="9144000" cy="914400"/>
          </a:xfrm>
          <a:prstGeom prst="rect">
            <a:avLst/>
          </a:prstGeom>
          <a:noFill/>
        </p:spPr>
        <p:txBody>
          <a:bodyPr anchor="ctr">
            <a:normAutofit/>
          </a:bodyPr>
          <a:lstStyle/>
          <a:p>
            <a:pPr>
              <a:defRPr/>
            </a:pPr>
            <a:endParaRPr lang="en-US" sz="2400" b="1" i="1" dirty="0">
              <a:solidFill>
                <a:srgbClr val="3333CC"/>
              </a:solidFill>
              <a:latin typeface="Times New Roman"/>
            </a:endParaRPr>
          </a:p>
        </p:txBody>
      </p:sp>
      <p:sp>
        <p:nvSpPr>
          <p:cNvPr id="9" name="TextBox 12"/>
          <p:cNvSpPr txBox="1"/>
          <p:nvPr userDrawn="1"/>
        </p:nvSpPr>
        <p:spPr>
          <a:xfrm>
            <a:off x="4343400" y="6553200"/>
            <a:ext cx="363538" cy="276225"/>
          </a:xfrm>
          <a:prstGeom prst="rect">
            <a:avLst/>
          </a:prstGeom>
          <a:noFill/>
        </p:spPr>
        <p:txBody>
          <a:bodyPr wrap="none">
            <a:spAutoFit/>
          </a:bodyPr>
          <a:lstStyle/>
          <a:p>
            <a:pPr>
              <a:defRPr/>
            </a:pPr>
            <a:fld id="{9BA9C863-F641-44C0-93FA-96E9ABC9AE63}" type="slidenum">
              <a:rPr lang="en-GB" sz="1200">
                <a:solidFill>
                  <a:prstClr val="black"/>
                </a:solidFill>
              </a:rPr>
              <a:pPr>
                <a:defRPr/>
              </a:pPr>
              <a:t>‹#›</a:t>
            </a:fld>
            <a:endParaRPr lang="en-GB" sz="1200" dirty="0">
              <a:solidFill>
                <a:prstClr val="black"/>
              </a:solidFill>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266904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153988" y="879475"/>
            <a:ext cx="8863012" cy="0"/>
          </a:xfrm>
          <a:prstGeom prst="line">
            <a:avLst/>
          </a:prstGeom>
          <a:noFill/>
          <a:ln w="50799">
            <a:solidFill>
              <a:schemeClr val="tx1"/>
            </a:solidFill>
            <a:round/>
            <a:headEnd type="none" w="sm" len="sm"/>
            <a:tailEnd type="none" w="sm" len="sm"/>
          </a:ln>
          <a:effectLst/>
        </p:spPr>
        <p:txBody>
          <a:bodyPr wrap="none" anchor="ctr"/>
          <a:lstStyle/>
          <a:p>
            <a:pPr>
              <a:defRPr/>
            </a:pP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76201" y="152400"/>
            <a:ext cx="9144000" cy="914400"/>
          </a:xfrm>
          <a:prstGeom prst="rect">
            <a:avLst/>
          </a:prstGeom>
          <a:noFill/>
        </p:spPr>
        <p:txBody>
          <a:bodyPr/>
          <a:lstStyle>
            <a:lvl1pPr>
              <a:defRPr b="1" i="1">
                <a:solidFill>
                  <a:srgbClr val="3333CC"/>
                </a:solidFill>
              </a:defRPr>
            </a:lvl1pPr>
          </a:lstStyle>
          <a:p>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AB52E5-2BAC-4574-A8D7-BD554C68A8EA}" type="slidenum">
              <a:rPr lang="en-US"/>
              <a:pPr>
                <a:defRPr/>
              </a:pPr>
              <a:t>‹#›</a:t>
            </a:fld>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49333" y="1909948"/>
            <a:ext cx="9144000" cy="914400"/>
          </a:xfrm>
          <a:prstGeom prst="rect">
            <a:avLst/>
          </a:prstGeom>
          <a:noFill/>
        </p:spPr>
        <p:txBody>
          <a:bodyPr/>
          <a:lstStyle>
            <a:lvl1pPr>
              <a:defRPr b="1" i="1">
                <a:solidFill>
                  <a:srgbClr val="3333CC"/>
                </a:solidFill>
              </a:defRPr>
            </a:lvl1p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C17BF05-F903-4384-A178-5CAD18A64B16}" type="slidenum">
              <a:rPr lang="en-US"/>
              <a:pPr>
                <a:defRPr/>
              </a:pPr>
              <a:t>‹#›</a:t>
            </a:fld>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153988" y="879475"/>
            <a:ext cx="8863012" cy="0"/>
          </a:xfrm>
          <a:prstGeom prst="line">
            <a:avLst/>
          </a:prstGeom>
          <a:noFill/>
          <a:ln w="50799">
            <a:solidFill>
              <a:schemeClr val="tx1"/>
            </a:solidFill>
            <a:round/>
            <a:headEnd type="none" w="sm" len="sm"/>
            <a:tailEnd type="none" w="sm" len="sm"/>
          </a:ln>
          <a:effectLst/>
        </p:spPr>
        <p:txBody>
          <a:bodyPr wrap="none" anchor="ctr"/>
          <a:lstStyle/>
          <a:p>
            <a:pPr>
              <a:defRPr/>
            </a:pP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76201" y="152400"/>
            <a:ext cx="9144000" cy="914400"/>
          </a:xfrm>
          <a:prstGeom prst="rect">
            <a:avLst/>
          </a:prstGeom>
          <a:noFill/>
        </p:spPr>
        <p:txBody>
          <a:bodyPr/>
          <a:lstStyle>
            <a:lvl1pPr>
              <a:defRPr b="1" i="1">
                <a:solidFill>
                  <a:srgbClr val="3333CC"/>
                </a:solidFill>
              </a:defRPr>
            </a:lvl1pPr>
          </a:lstStyle>
          <a:p>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700FEF-20DC-4F47-9BA8-C3F12EE0B465}" type="slidenum">
              <a:rPr lang="en-US"/>
              <a:pPr>
                <a:defRPr/>
              </a:pPr>
              <a:t>‹#›</a:t>
            </a:fld>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153988" y="879475"/>
            <a:ext cx="8863012" cy="0"/>
          </a:xfrm>
          <a:prstGeom prst="line">
            <a:avLst/>
          </a:prstGeom>
          <a:noFill/>
          <a:ln w="50799">
            <a:solidFill>
              <a:schemeClr val="tx1"/>
            </a:solidFill>
            <a:round/>
            <a:headEnd type="none" w="sm" len="sm"/>
            <a:tailEnd type="none" w="sm" len="sm"/>
          </a:ln>
          <a:effectLst/>
        </p:spPr>
        <p:txBody>
          <a:bodyPr wrap="none" anchor="ctr"/>
          <a:lstStyle/>
          <a:p>
            <a:pPr>
              <a:defRPr/>
            </a:pP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76201" y="152400"/>
            <a:ext cx="9144000" cy="914400"/>
          </a:xfrm>
          <a:prstGeom prst="rect">
            <a:avLst/>
          </a:prstGeom>
          <a:noFill/>
        </p:spPr>
        <p:txBody>
          <a:bodyPr/>
          <a:lstStyle>
            <a:lvl1pPr>
              <a:defRPr b="1" i="1">
                <a:solidFill>
                  <a:srgbClr val="3333CC"/>
                </a:solidFill>
              </a:defRPr>
            </a:lvl1pPr>
          </a:lstStyle>
          <a:p>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043347-16F2-443C-B12E-EC08FEA5DAA4}" type="slidenum">
              <a:rPr lang="en-US"/>
              <a:pPr>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78885"/>
            <a:ext cx="8229600" cy="4906963"/>
          </a:xfrm>
          <a:prstGeom prst="rect">
            <a:avLst/>
          </a:prstGeom>
        </p:spPr>
        <p:txBody>
          <a:bodyPr/>
          <a:lstStyle>
            <a:lvl1pPr>
              <a:buClr>
                <a:schemeClr val="tx2">
                  <a:lumMod val="50000"/>
                </a:schemeClr>
              </a:buClr>
              <a:buSzPct val="100000"/>
              <a:buFont typeface="Wingdings" pitchFamily="2" charset="2"/>
              <a:buChar char="§"/>
              <a:defRPr>
                <a:solidFill>
                  <a:schemeClr val="tx1">
                    <a:lumMod val="85000"/>
                    <a:lumOff val="15000"/>
                  </a:schemeClr>
                </a:solidFill>
              </a:defRPr>
            </a:lvl1pPr>
            <a:lvl2pPr>
              <a:buClr>
                <a:schemeClr val="tx2">
                  <a:lumMod val="50000"/>
                </a:schemeClr>
              </a:buClr>
              <a:buSzPct val="100000"/>
              <a:buFont typeface="Wingdings" pitchFamily="2" charset="2"/>
              <a:buChar char="§"/>
              <a:defRPr>
                <a:solidFill>
                  <a:schemeClr val="tx1">
                    <a:lumMod val="85000"/>
                    <a:lumOff val="15000"/>
                  </a:schemeClr>
                </a:solidFill>
              </a:defRPr>
            </a:lvl2pPr>
            <a:lvl3pPr>
              <a:buClr>
                <a:schemeClr val="tx2">
                  <a:lumMod val="50000"/>
                </a:schemeClr>
              </a:buClr>
              <a:buSzPct val="100000"/>
              <a:buFont typeface="Wingdings" pitchFamily="2" charset="2"/>
              <a:buChar char="§"/>
              <a:defRPr>
                <a:solidFill>
                  <a:schemeClr val="tx1">
                    <a:lumMod val="85000"/>
                    <a:lumOff val="15000"/>
                  </a:schemeClr>
                </a:solidFill>
              </a:defRPr>
            </a:lvl3pPr>
            <a:lvl4pPr>
              <a:buClr>
                <a:schemeClr val="tx2">
                  <a:lumMod val="50000"/>
                </a:schemeClr>
              </a:buClr>
              <a:buSzPct val="100000"/>
              <a:buFont typeface="Wingdings" pitchFamily="2" charset="2"/>
              <a:buChar char="§"/>
              <a:defRPr>
                <a:solidFill>
                  <a:schemeClr val="tx1">
                    <a:lumMod val="85000"/>
                    <a:lumOff val="15000"/>
                  </a:schemeClr>
                </a:solidFill>
              </a:defRPr>
            </a:lvl4pPr>
            <a:lvl5pPr>
              <a:buClr>
                <a:schemeClr val="tx2">
                  <a:lumMod val="50000"/>
                </a:schemeClr>
              </a:buClr>
              <a:buSzPct val="100000"/>
              <a:buFont typeface="Wingdings" pitchFamily="2" charset="2"/>
              <a:buChar cha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p:txBody>
          <a:bodyPr/>
          <a:lstStyle/>
          <a:p>
            <a:r>
              <a:rPr lang="en-US" dirty="0" smtClean="0"/>
              <a:t>| </a:t>
            </a:r>
            <a:fld id="{F58FC76E-7B69-48B2-93CD-DBCA44E43D63}" type="slidenum">
              <a:rPr lang="en-US" smtClean="0"/>
              <a:pPr/>
              <a:t>‹#›</a:t>
            </a:fld>
            <a:r>
              <a:rPr lang="en-US" dirty="0" smtClean="0"/>
              <a:t>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srcRect/>
          <a:stretch>
            <a:fillRect/>
          </a:stretch>
        </p:blipFill>
        <p:spPr bwMode="auto">
          <a:xfrm flipH="1" flipV="1">
            <a:off x="4887884" y="0"/>
            <a:ext cx="4256116" cy="6858000"/>
          </a:xfrm>
          <a:prstGeom prst="rect">
            <a:avLst/>
          </a:prstGeom>
          <a:noFill/>
        </p:spPr>
      </p:pic>
      <p:pic>
        <p:nvPicPr>
          <p:cNvPr id="17" name="Picture 16" descr="Healthcare.jpg"/>
          <p:cNvPicPr>
            <a:picLocks noChangeAspect="1"/>
          </p:cNvPicPr>
          <p:nvPr userDrawn="1"/>
        </p:nvPicPr>
        <p:blipFill>
          <a:blip r:embed="rId3" cstate="email"/>
          <a:srcRect r="38627"/>
          <a:stretch>
            <a:fillRect/>
          </a:stretch>
        </p:blipFill>
        <p:spPr>
          <a:xfrm>
            <a:off x="0" y="0"/>
            <a:ext cx="5611906" cy="6858000"/>
          </a:xfrm>
          <a:prstGeom prst="rect">
            <a:avLst/>
          </a:prstGeom>
        </p:spPr>
      </p:pic>
      <p:sp>
        <p:nvSpPr>
          <p:cNvPr id="6" name="Slide Number Placeholder 5"/>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
        <p:nvSpPr>
          <p:cNvPr id="2" name="Title 1"/>
          <p:cNvSpPr>
            <a:spLocks noGrp="1"/>
          </p:cNvSpPr>
          <p:nvPr>
            <p:ph type="title" hasCustomPrompt="1"/>
          </p:nvPr>
        </p:nvSpPr>
        <p:spPr>
          <a:xfrm>
            <a:off x="299545" y="2149365"/>
            <a:ext cx="4865580" cy="1600200"/>
          </a:xfrm>
        </p:spPr>
        <p:txBody>
          <a:bodyPr vert="horz" lIns="91440" tIns="45720" rIns="91440" bIns="45720" rtlCol="0" anchor="b" anchorCtr="0">
            <a:normAutofit/>
          </a:bodyPr>
          <a:lstStyle>
            <a:lvl1pPr algn="l">
              <a:defRPr kumimoji="0" lang="en-US" sz="4000" b="0" i="0" u="none" strike="noStrike" kern="1200" cap="none" spc="0" normalizeH="0" baseline="0" noProof="0" dirty="0">
                <a:ln>
                  <a:noFill/>
                </a:ln>
                <a:solidFill>
                  <a:schemeClr val="bg1"/>
                </a:solidFill>
                <a:effectLst/>
                <a:uLnTx/>
                <a:uFillTx/>
                <a:latin typeface="Garamond"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299545" y="4072343"/>
            <a:ext cx="4865580" cy="709207"/>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286723"/>
              </a:buClr>
              <a:buSzPct val="100000"/>
              <a:buFont typeface="Arial" pitchFamily="34" charset="0"/>
              <a:buNone/>
              <a:defRPr lang="en-US" sz="2000" kern="1200" dirty="0" smtClean="0">
                <a:solidFill>
                  <a:schemeClr val="bg1"/>
                </a:solidFill>
                <a:latin typeface="Garamond"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4" name="Straight Connector 13"/>
          <p:cNvCxnSpPr/>
          <p:nvPr userDrawn="1"/>
        </p:nvCxnSpPr>
        <p:spPr>
          <a:xfrm>
            <a:off x="299545" y="3901965"/>
            <a:ext cx="4876411" cy="35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1317" y="5442827"/>
            <a:ext cx="1258671" cy="5781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17" name="Picture 16" descr="Healthcare.jpg"/>
          <p:cNvPicPr>
            <a:picLocks/>
          </p:cNvPicPr>
          <p:nvPr userDrawn="1"/>
        </p:nvPicPr>
        <p:blipFill>
          <a:blip r:embed="rId2" cstate="email"/>
          <a:srcRect r="38627"/>
          <a:stretch>
            <a:fillRect/>
          </a:stretch>
        </p:blipFill>
        <p:spPr>
          <a:xfrm>
            <a:off x="0" y="0"/>
            <a:ext cx="5611906" cy="6926580"/>
          </a:xfrm>
          <a:prstGeom prst="rect">
            <a:avLst/>
          </a:prstGeom>
        </p:spPr>
      </p:pic>
      <p:sp>
        <p:nvSpPr>
          <p:cNvPr id="6" name="Slide Number Placeholder 5"/>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
        <p:nvSpPr>
          <p:cNvPr id="2" name="Title 1"/>
          <p:cNvSpPr>
            <a:spLocks noGrp="1"/>
          </p:cNvSpPr>
          <p:nvPr>
            <p:ph type="title" hasCustomPrompt="1"/>
          </p:nvPr>
        </p:nvSpPr>
        <p:spPr>
          <a:xfrm>
            <a:off x="299545" y="2149365"/>
            <a:ext cx="4865580" cy="1600200"/>
          </a:xfrm>
        </p:spPr>
        <p:txBody>
          <a:bodyPr vert="horz" lIns="91440" tIns="45720" rIns="91440" bIns="45720" rtlCol="0" anchor="b" anchorCtr="0">
            <a:normAutofit/>
          </a:bodyPr>
          <a:lstStyle>
            <a:lvl1pPr algn="l">
              <a:defRPr kumimoji="0" lang="en-US" sz="4000" b="0" i="0" u="none" strike="noStrike" kern="1200" cap="none" spc="0" normalizeH="0" baseline="0" noProof="0" dirty="0">
                <a:ln>
                  <a:noFill/>
                </a:ln>
                <a:solidFill>
                  <a:schemeClr val="bg1"/>
                </a:solidFill>
                <a:effectLst/>
                <a:uLnTx/>
                <a:uFillTx/>
                <a:latin typeface="Garamond"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299545" y="4072343"/>
            <a:ext cx="4865580" cy="709207"/>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286723"/>
              </a:buClr>
              <a:buSzPct val="100000"/>
              <a:buFont typeface="Arial" pitchFamily="34" charset="0"/>
              <a:buNone/>
              <a:defRPr lang="en-US" sz="2000" kern="1200" dirty="0" smtClean="0">
                <a:solidFill>
                  <a:schemeClr val="bg1"/>
                </a:solidFill>
                <a:latin typeface="Garamond"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4" name="Straight Connector 13"/>
          <p:cNvCxnSpPr/>
          <p:nvPr userDrawn="1"/>
        </p:nvCxnSpPr>
        <p:spPr>
          <a:xfrm>
            <a:off x="299545" y="3901965"/>
            <a:ext cx="4876411" cy="35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386" y="5533696"/>
            <a:ext cx="1244602" cy="571683"/>
          </a:xfrm>
          <a:prstGeom prst="rect">
            <a:avLst/>
          </a:prstGeom>
        </p:spPr>
      </p:pic>
      <p:pic>
        <p:nvPicPr>
          <p:cNvPr id="40980" name="Picture 20"/>
          <p:cNvPicPr>
            <a:picLocks noChangeAspect="1" noChangeArrowheads="1"/>
          </p:cNvPicPr>
          <p:nvPr userDrawn="1"/>
        </p:nvPicPr>
        <p:blipFill>
          <a:blip r:embed="rId4" cstate="print"/>
          <a:srcRect/>
          <a:stretch>
            <a:fillRect/>
          </a:stretch>
        </p:blipFill>
        <p:spPr bwMode="auto">
          <a:xfrm>
            <a:off x="5638800" y="4797083"/>
            <a:ext cx="3505200" cy="2074985"/>
          </a:xfrm>
          <a:prstGeom prst="rect">
            <a:avLst/>
          </a:prstGeom>
          <a:noFill/>
        </p:spPr>
      </p:pic>
      <p:pic>
        <p:nvPicPr>
          <p:cNvPr id="40968" name="Picture 8"/>
          <p:cNvPicPr>
            <a:picLocks noChangeAspect="1" noChangeArrowheads="1"/>
          </p:cNvPicPr>
          <p:nvPr userDrawn="1"/>
        </p:nvPicPr>
        <p:blipFill>
          <a:blip r:embed="rId5" cstate="print"/>
          <a:srcRect/>
          <a:stretch>
            <a:fillRect/>
          </a:stretch>
        </p:blipFill>
        <p:spPr bwMode="auto">
          <a:xfrm>
            <a:off x="5627077" y="4840062"/>
            <a:ext cx="1871003" cy="2017937"/>
          </a:xfrm>
          <a:prstGeom prst="rect">
            <a:avLst/>
          </a:prstGeom>
          <a:noFill/>
        </p:spPr>
      </p:pic>
      <p:pic>
        <p:nvPicPr>
          <p:cNvPr id="40987" name="Picture 27"/>
          <p:cNvPicPr>
            <a:picLocks noChangeAspect="1" noChangeArrowheads="1"/>
          </p:cNvPicPr>
          <p:nvPr userDrawn="1"/>
        </p:nvPicPr>
        <p:blipFill>
          <a:blip r:embed="rId6" cstate="print"/>
          <a:srcRect/>
          <a:stretch>
            <a:fillRect/>
          </a:stretch>
        </p:blipFill>
        <p:spPr bwMode="auto">
          <a:xfrm>
            <a:off x="5613010" y="-1"/>
            <a:ext cx="3529584" cy="2174569"/>
          </a:xfrm>
          <a:prstGeom prst="rect">
            <a:avLst/>
          </a:prstGeom>
          <a:noFill/>
        </p:spPr>
      </p:pic>
      <p:pic>
        <p:nvPicPr>
          <p:cNvPr id="40962" name="Picture 2"/>
          <p:cNvPicPr>
            <a:picLocks noChangeAspect="1" noChangeArrowheads="1"/>
          </p:cNvPicPr>
          <p:nvPr userDrawn="1"/>
        </p:nvPicPr>
        <p:blipFill>
          <a:blip r:embed="rId7" cstate="print"/>
          <a:srcRect/>
          <a:stretch>
            <a:fillRect/>
          </a:stretch>
        </p:blipFill>
        <p:spPr bwMode="auto">
          <a:xfrm>
            <a:off x="5613839" y="2166426"/>
            <a:ext cx="3530161" cy="267827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srcRect/>
          <a:stretch>
            <a:fillRect/>
          </a:stretch>
        </p:blipFill>
        <p:spPr bwMode="auto">
          <a:xfrm>
            <a:off x="5578623" y="1"/>
            <a:ext cx="3565377" cy="6858000"/>
          </a:xfrm>
          <a:prstGeom prst="rect">
            <a:avLst/>
          </a:prstGeom>
          <a:noFill/>
        </p:spPr>
      </p:pic>
      <p:pic>
        <p:nvPicPr>
          <p:cNvPr id="17" name="Picture 16" descr="Healthcare.jpg"/>
          <p:cNvPicPr>
            <a:picLocks noChangeAspect="1"/>
          </p:cNvPicPr>
          <p:nvPr userDrawn="1"/>
        </p:nvPicPr>
        <p:blipFill>
          <a:blip r:embed="rId3" cstate="email"/>
          <a:srcRect r="38627"/>
          <a:stretch>
            <a:fillRect/>
          </a:stretch>
        </p:blipFill>
        <p:spPr>
          <a:xfrm>
            <a:off x="0" y="0"/>
            <a:ext cx="5611906" cy="6872068"/>
          </a:xfrm>
          <a:prstGeom prst="rect">
            <a:avLst/>
          </a:prstGeom>
        </p:spPr>
      </p:pic>
      <p:sp>
        <p:nvSpPr>
          <p:cNvPr id="2" name="Title 1"/>
          <p:cNvSpPr>
            <a:spLocks noGrp="1"/>
          </p:cNvSpPr>
          <p:nvPr>
            <p:ph type="title" hasCustomPrompt="1"/>
          </p:nvPr>
        </p:nvSpPr>
        <p:spPr>
          <a:xfrm>
            <a:off x="299545" y="2225565"/>
            <a:ext cx="4865580" cy="1600200"/>
          </a:xfrm>
        </p:spPr>
        <p:txBody>
          <a:bodyPr vert="horz" lIns="91440" tIns="45720" rIns="91440" bIns="45720" rtlCol="0" anchor="b" anchorCtr="0">
            <a:normAutofit/>
          </a:bodyPr>
          <a:lstStyle>
            <a:lvl1pPr algn="l">
              <a:defRPr kumimoji="0" lang="en-US" sz="4000" b="0" i="0" u="none" strike="noStrike" kern="1200" cap="none" spc="0" normalizeH="0" baseline="0" noProof="0" dirty="0">
                <a:ln>
                  <a:noFill/>
                </a:ln>
                <a:solidFill>
                  <a:schemeClr val="bg1"/>
                </a:solidFill>
                <a:effectLst/>
                <a:uLnTx/>
                <a:uFillTx/>
                <a:latin typeface="Garamond"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299545" y="4148543"/>
            <a:ext cx="4865580" cy="762000"/>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286723"/>
              </a:buClr>
              <a:buSzPct val="100000"/>
              <a:buFont typeface="Arial" pitchFamily="34" charset="0"/>
              <a:buNone/>
              <a:defRPr lang="en-US" sz="2000" kern="1200" dirty="0" smtClean="0">
                <a:solidFill>
                  <a:schemeClr val="bg1"/>
                </a:solidFill>
                <a:latin typeface="Garamond"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4" name="Straight Connector 13"/>
          <p:cNvCxnSpPr/>
          <p:nvPr userDrawn="1"/>
        </p:nvCxnSpPr>
        <p:spPr>
          <a:xfrm>
            <a:off x="299545" y="3978165"/>
            <a:ext cx="4876411" cy="35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453" y="5418865"/>
            <a:ext cx="1188332" cy="5458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73676"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3676"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73676"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3676"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57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40475"/>
            <a:ext cx="21336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rvind's TLF3a.jpg"/>
          <p:cNvPicPr>
            <a:picLocks noChangeAspect="1"/>
          </p:cNvPicPr>
          <p:nvPr userDrawn="1"/>
        </p:nvPicPr>
        <p:blipFill>
          <a:blip r:embed="rId20" cstate="email"/>
          <a:stretch>
            <a:fillRect/>
          </a:stretch>
        </p:blipFill>
        <p:spPr>
          <a:xfrm>
            <a:off x="0" y="0"/>
            <a:ext cx="9144000" cy="6387152"/>
          </a:xfrm>
          <a:prstGeom prst="rect">
            <a:avLst/>
          </a:prstGeom>
        </p:spPr>
      </p:pic>
      <p:sp>
        <p:nvSpPr>
          <p:cNvPr id="2" name="Title Placeholder 1"/>
          <p:cNvSpPr>
            <a:spLocks noGrp="1"/>
          </p:cNvSpPr>
          <p:nvPr>
            <p:ph type="title"/>
          </p:nvPr>
        </p:nvSpPr>
        <p:spPr>
          <a:xfrm>
            <a:off x="457200" y="274638"/>
            <a:ext cx="8365524"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Text Placeholder 11"/>
          <p:cNvSpPr>
            <a:spLocks noGrp="1"/>
          </p:cNvSpPr>
          <p:nvPr>
            <p:ph type="body" idx="1"/>
          </p:nvPr>
        </p:nvSpPr>
        <p:spPr>
          <a:xfrm>
            <a:off x="457200" y="1281752"/>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3074" name="Picture 2" descr="I:\back-up\D\Desktop 6\Lilly\Vijaya\IMaCS-Logo.png"/>
          <p:cNvPicPr>
            <a:picLocks noChangeAspect="1" noChangeArrowheads="1"/>
          </p:cNvPicPr>
          <p:nvPr userDrawn="1"/>
        </p:nvPicPr>
        <p:blipFill>
          <a:blip r:embed="rId21" cstate="email"/>
          <a:srcRect/>
          <a:stretch>
            <a:fillRect/>
          </a:stretch>
        </p:blipFill>
        <p:spPr bwMode="auto">
          <a:xfrm>
            <a:off x="8319265" y="6471732"/>
            <a:ext cx="735610" cy="337009"/>
          </a:xfrm>
          <a:prstGeom prst="rect">
            <a:avLst/>
          </a:prstGeom>
          <a:noFill/>
        </p:spPr>
      </p:pic>
      <p:sp>
        <p:nvSpPr>
          <p:cNvPr id="15" name="Slide Number Placeholder 14"/>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fld id="{F58FC76E-7B69-48B2-93CD-DBCA44E43D63}" type="slidenum">
              <a:rPr lang="en-US" smtClean="0"/>
              <a:pPr/>
              <a:t>‹#›</a:t>
            </a:fld>
            <a:r>
              <a:rPr lang="en-US" dirty="0" smtClean="0"/>
              <a:t> |</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spcBef>
          <a:spcPct val="0"/>
        </a:spcBef>
        <a:buNone/>
        <a:defRPr sz="3200" kern="1200">
          <a:solidFill>
            <a:schemeClr val="bg1"/>
          </a:solidFill>
          <a:latin typeface="Garamond" pitchFamily="18" charset="0"/>
          <a:ea typeface="+mj-ea"/>
          <a:cs typeface="+mj-cs"/>
        </a:defRPr>
      </a:lvl1pPr>
    </p:titleStyle>
    <p:bodyStyle>
      <a:lvl1pPr marL="342900" indent="-342900" algn="l" defTabSz="914400" rtl="0" eaLnBrk="1" latinLnBrk="0" hangingPunct="1">
        <a:spcBef>
          <a:spcPts val="0"/>
        </a:spcBef>
        <a:buClr>
          <a:srgbClr val="286723"/>
        </a:buClr>
        <a:buSzPct val="100000"/>
        <a:buFont typeface="Arial" pitchFamily="34" charset="0"/>
        <a:buChar char="•"/>
        <a:defRPr sz="1400" kern="1200">
          <a:solidFill>
            <a:schemeClr val="tx1">
              <a:lumMod val="65000"/>
              <a:lumOff val="35000"/>
            </a:schemeClr>
          </a:solidFill>
          <a:latin typeface="+mn-lt"/>
          <a:ea typeface="+mn-ea"/>
          <a:cs typeface="+mn-cs"/>
        </a:defRPr>
      </a:lvl1pPr>
      <a:lvl2pPr marL="742950" indent="-285750" algn="l" defTabSz="914400" rtl="0" eaLnBrk="1" latinLnBrk="0" hangingPunct="1">
        <a:spcBef>
          <a:spcPts val="0"/>
        </a:spcBef>
        <a:buClr>
          <a:schemeClr val="tx2">
            <a:lumMod val="75000"/>
          </a:schemeClr>
        </a:buClr>
        <a:buSzPct val="100000"/>
        <a:buFont typeface="Arial" pitchFamily="34" charset="0"/>
        <a:buChar char="•"/>
        <a:defRPr sz="1400" kern="1200">
          <a:solidFill>
            <a:schemeClr val="tx1">
              <a:lumMod val="65000"/>
              <a:lumOff val="35000"/>
            </a:schemeClr>
          </a:solidFill>
          <a:latin typeface="+mn-lt"/>
          <a:ea typeface="+mn-ea"/>
          <a:cs typeface="+mn-cs"/>
        </a:defRPr>
      </a:lvl2pPr>
      <a:lvl3pPr marL="1143000" indent="-228600" algn="l" defTabSz="914400" rtl="0" eaLnBrk="1" latinLnBrk="0" hangingPunct="1">
        <a:spcBef>
          <a:spcPts val="0"/>
        </a:spcBef>
        <a:buSzPct val="100000"/>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SzPct val="100000"/>
        <a:buFont typeface="Arial"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SzPct val="100000"/>
        <a:buFont typeface="Arial"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778" y="1641344"/>
            <a:ext cx="5107279" cy="1600270"/>
          </a:xfrm>
        </p:spPr>
        <p:txBody>
          <a:bodyPr anchor="t">
            <a:noAutofit/>
          </a:bodyPr>
          <a:lstStyle/>
          <a:p>
            <a:pPr algn="ctr"/>
            <a:r>
              <a:rPr lang="en-US" sz="2000" b="1" dirty="0" smtClean="0"/>
              <a:t/>
            </a:r>
            <a:br>
              <a:rPr lang="en-US" sz="2000" b="1" dirty="0" smtClean="0"/>
            </a:br>
            <a:r>
              <a:rPr lang="en-US" sz="2000" b="1" dirty="0" smtClean="0"/>
              <a:t>Challenges for the Power Sector</a:t>
            </a:r>
            <a:br>
              <a:rPr lang="en-US" sz="2000" b="1" dirty="0" smtClean="0"/>
            </a:br>
            <a:r>
              <a:rPr lang="en-US" sz="2000" b="1" dirty="0" smtClean="0"/>
              <a:t> </a:t>
            </a:r>
            <a:br>
              <a:rPr lang="en-US" sz="2000" b="1" dirty="0" smtClean="0"/>
            </a:br>
            <a:r>
              <a:rPr lang="en-US" sz="2000" b="1" dirty="0" smtClean="0"/>
              <a:t>in</a:t>
            </a:r>
            <a:br>
              <a:rPr lang="en-US" sz="2000" b="1" dirty="0" smtClean="0"/>
            </a:br>
            <a:r>
              <a:rPr lang="en-US" sz="2000" b="1" dirty="0" smtClean="0"/>
              <a:t> </a:t>
            </a:r>
            <a:br>
              <a:rPr lang="en-US" sz="2000" b="1" dirty="0" smtClean="0"/>
            </a:br>
            <a:r>
              <a:rPr lang="en-US" sz="2000" b="1" dirty="0" smtClean="0"/>
              <a:t>Enabling Higher GDP Growth</a:t>
            </a:r>
          </a:p>
        </p:txBody>
      </p:sp>
      <p:sp>
        <p:nvSpPr>
          <p:cNvPr id="7" name="Subtitle 6"/>
          <p:cNvSpPr>
            <a:spLocks noGrp="1"/>
          </p:cNvSpPr>
          <p:nvPr>
            <p:ph type="subTitle" idx="1"/>
          </p:nvPr>
        </p:nvSpPr>
        <p:spPr/>
        <p:txBody>
          <a:bodyPr>
            <a:noAutofit/>
          </a:bodyPr>
          <a:lstStyle/>
          <a:p>
            <a:pPr lvl="0" algn="ctr">
              <a:defRPr/>
            </a:pPr>
            <a:r>
              <a:rPr lang="en-US" sz="1600" dirty="0" smtClean="0"/>
              <a:t>New Delhi            23</a:t>
            </a:r>
            <a:r>
              <a:rPr lang="en-US" sz="1600" baseline="30000" dirty="0" smtClean="0"/>
              <a:t>rd</a:t>
            </a:r>
            <a:r>
              <a:rPr lang="en-US" sz="1600" dirty="0" smtClean="0"/>
              <a:t> November 2016</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726" y="5863993"/>
            <a:ext cx="1511888" cy="694456"/>
          </a:xfrm>
          <a:prstGeom prst="rect">
            <a:avLst/>
          </a:prstGeom>
        </p:spPr>
      </p:pic>
      <p:sp>
        <p:nvSpPr>
          <p:cNvPr id="24581" name="AutoShape 5" descr="Image result for residential society constr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90" name="AutoShape 14" descr="Image result for cement work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p:nvPr/>
        </p:nvSpPr>
        <p:spPr>
          <a:xfrm>
            <a:off x="766040" y="737617"/>
            <a:ext cx="4440639" cy="461665"/>
          </a:xfrm>
          <a:prstGeom prst="rect">
            <a:avLst/>
          </a:prstGeom>
        </p:spPr>
        <p:txBody>
          <a:bodyPr wrap="none">
            <a:spAutoFit/>
          </a:bodyPr>
          <a:lstStyle/>
          <a:p>
            <a:r>
              <a:rPr lang="en-US" sz="2400" b="1" dirty="0" smtClean="0">
                <a:solidFill>
                  <a:schemeClr val="bg1"/>
                </a:solidFill>
                <a:latin typeface="Arial" pitchFamily="34" charset="0"/>
                <a:cs typeface="Arial" pitchFamily="34" charset="0"/>
              </a:rPr>
              <a:t>19th India Power Forum 2016</a:t>
            </a:r>
            <a:endParaRPr lang="en-US" sz="2400" dirty="0">
              <a:solidFill>
                <a:schemeClr val="bg1"/>
              </a:solidFill>
              <a:latin typeface="Arial" pitchFamily="34" charset="0"/>
              <a:cs typeface="Arial" pitchFamily="34" charset="0"/>
            </a:endParaRPr>
          </a:p>
        </p:txBody>
      </p:sp>
      <p:sp>
        <p:nvSpPr>
          <p:cNvPr id="15" name="Rectangle 14"/>
          <p:cNvSpPr/>
          <p:nvPr/>
        </p:nvSpPr>
        <p:spPr>
          <a:xfrm>
            <a:off x="409903" y="4745449"/>
            <a:ext cx="4572000" cy="584775"/>
          </a:xfrm>
          <a:prstGeom prst="rect">
            <a:avLst/>
          </a:prstGeom>
        </p:spPr>
        <p:txBody>
          <a:bodyPr>
            <a:spAutoFit/>
          </a:bodyPr>
          <a:lstStyle/>
          <a:p>
            <a:pPr algn="ctr" eaLnBrk="0" fontAlgn="base" hangingPunct="0">
              <a:spcBef>
                <a:spcPct val="0"/>
              </a:spcBef>
              <a:spcAft>
                <a:spcPct val="0"/>
              </a:spcAft>
            </a:pPr>
            <a:r>
              <a:rPr lang="en-US" altLang="en-US" sz="1600" b="1" dirty="0" smtClean="0">
                <a:solidFill>
                  <a:schemeClr val="bg1"/>
                </a:solidFill>
                <a:latin typeface="Arial" charset="0"/>
                <a:cs typeface="Arial" charset="0"/>
              </a:rPr>
              <a:t>R. Raghuttama Rao</a:t>
            </a:r>
          </a:p>
          <a:p>
            <a:pPr algn="ctr" eaLnBrk="0" fontAlgn="base" hangingPunct="0">
              <a:spcBef>
                <a:spcPct val="0"/>
              </a:spcBef>
              <a:spcAft>
                <a:spcPct val="0"/>
              </a:spcAft>
            </a:pPr>
            <a:r>
              <a:rPr lang="en-US" altLang="en-US" sz="1600" dirty="0" smtClean="0">
                <a:solidFill>
                  <a:schemeClr val="bg1"/>
                </a:solidFill>
                <a:latin typeface="Arial" charset="0"/>
                <a:cs typeface="Arial" charset="0"/>
              </a:rPr>
              <a:t>Managing Director, IMaCS</a:t>
            </a:r>
            <a:endParaRPr lang="en-US" altLang="en-US" sz="1600" dirty="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Arial" pitchFamily="34" charset="0"/>
                <a:cs typeface="Arial" pitchFamily="34" charset="0"/>
              </a:rPr>
              <a:t>Ensuring Affordable Electricity supply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36466" y="1290137"/>
            <a:ext cx="8233704" cy="1311166"/>
          </a:xfrm>
        </p:spPr>
        <p:txBody>
          <a:bodyPr>
            <a:noAutofit/>
          </a:bodyPr>
          <a:lstStyle/>
          <a:p>
            <a:pPr algn="just">
              <a:lnSpc>
                <a:spcPct val="100000"/>
              </a:lnSpc>
            </a:pPr>
            <a:r>
              <a:rPr lang="en-US" sz="1800" dirty="0" smtClean="0">
                <a:solidFill>
                  <a:schemeClr val="tx1"/>
                </a:solidFill>
                <a:latin typeface="Arial" pitchFamily="34" charset="0"/>
                <a:cs typeface="Arial" pitchFamily="34" charset="0"/>
              </a:rPr>
              <a:t>Higher electricity prices erode the competitiveness of industries and businesses which also discourages investments</a:t>
            </a:r>
          </a:p>
          <a:p>
            <a:pPr algn="just">
              <a:lnSpc>
                <a:spcPct val="100000"/>
              </a:lnSpc>
            </a:pPr>
            <a:endParaRPr lang="en-US" sz="1800" dirty="0" smtClean="0">
              <a:solidFill>
                <a:schemeClr val="tx1"/>
              </a:solidFill>
              <a:latin typeface="Arial" pitchFamily="34" charset="0"/>
              <a:cs typeface="Arial" pitchFamily="34" charset="0"/>
            </a:endParaRPr>
          </a:p>
          <a:p>
            <a:pPr algn="just">
              <a:lnSpc>
                <a:spcPct val="100000"/>
              </a:lnSpc>
            </a:pPr>
            <a:r>
              <a:rPr lang="en-US" sz="1800" dirty="0" smtClean="0">
                <a:solidFill>
                  <a:schemeClr val="tx1"/>
                </a:solidFill>
                <a:latin typeface="Arial" pitchFamily="34" charset="0"/>
                <a:cs typeface="Arial" pitchFamily="34" charset="0"/>
              </a:rPr>
              <a:t>Need for continued institutional emphasis in making electricity affordable through measures such as tariff rationalisation, reducing cross subsidies etc.</a:t>
            </a:r>
          </a:p>
        </p:txBody>
      </p:sp>
      <p:sp>
        <p:nvSpPr>
          <p:cNvPr id="8" name="Rectangle 7"/>
          <p:cNvSpPr/>
          <p:nvPr/>
        </p:nvSpPr>
        <p:spPr>
          <a:xfrm>
            <a:off x="1274380" y="6156434"/>
            <a:ext cx="2066591" cy="261610"/>
          </a:xfrm>
          <a:prstGeom prst="rect">
            <a:avLst/>
          </a:prstGeom>
        </p:spPr>
        <p:txBody>
          <a:bodyPr wrap="none">
            <a:spAutoFit/>
          </a:bodyPr>
          <a:lstStyle/>
          <a:p>
            <a:r>
              <a:rPr lang="en-IN" sz="1100" i="1" dirty="0" smtClean="0">
                <a:latin typeface="Arial" pitchFamily="34" charset="0"/>
                <a:cs typeface="Arial" pitchFamily="34" charset="0"/>
              </a:rPr>
              <a:t>Source: BEE, IMaCS Analysis</a:t>
            </a:r>
            <a:endParaRPr lang="en-US" sz="1100" dirty="0">
              <a:latin typeface="Arial" pitchFamily="34" charset="0"/>
              <a:cs typeface="Arial" pitchFamily="34" charset="0"/>
            </a:endParaRPr>
          </a:p>
        </p:txBody>
      </p:sp>
      <p:graphicFrame>
        <p:nvGraphicFramePr>
          <p:cNvPr id="9" name="Table 8"/>
          <p:cNvGraphicFramePr>
            <a:graphicFrameLocks noGrp="1"/>
          </p:cNvGraphicFramePr>
          <p:nvPr/>
        </p:nvGraphicFramePr>
        <p:xfrm>
          <a:off x="630622" y="3247213"/>
          <a:ext cx="2900854" cy="2780976"/>
        </p:xfrm>
        <a:graphic>
          <a:graphicData uri="http://schemas.openxmlformats.org/drawingml/2006/table">
            <a:tbl>
              <a:tblPr firstRow="1" bandRow="1">
                <a:tableStyleId>{5C22544A-7EE6-4342-B048-85BDC9FD1C3A}</a:tableStyleId>
              </a:tblPr>
              <a:tblGrid>
                <a:gridCol w="1210070"/>
                <a:gridCol w="1690784"/>
              </a:tblGrid>
              <a:tr h="425538">
                <a:tc gridSpan="2">
                  <a:txBody>
                    <a:bodyPr/>
                    <a:lstStyle/>
                    <a:p>
                      <a:pPr algn="ctr"/>
                      <a:r>
                        <a:rPr lang="en-US" sz="1400" b="1" kern="1200" dirty="0" smtClean="0">
                          <a:solidFill>
                            <a:schemeClr val="lt1"/>
                          </a:solidFill>
                          <a:latin typeface="Arial" pitchFamily="34" charset="0"/>
                          <a:ea typeface="+mn-ea"/>
                          <a:cs typeface="Arial" pitchFamily="34" charset="0"/>
                        </a:rPr>
                        <a:t>Electricity Cost as % of Production Cost</a:t>
                      </a:r>
                      <a:endParaRPr lang="en-US" sz="1400" b="1" dirty="0">
                        <a:latin typeface="Arial" pitchFamily="34" charset="0"/>
                        <a:cs typeface="Arial" pitchFamily="34" charset="0"/>
                      </a:endParaRPr>
                    </a:p>
                  </a:txBody>
                  <a:tcPr/>
                </a:tc>
                <a:tc hMerge="1">
                  <a:txBody>
                    <a:bodyPr/>
                    <a:lstStyle/>
                    <a:p>
                      <a:pPr algn="ctr"/>
                      <a:endParaRPr lang="en-US" sz="1400" dirty="0">
                        <a:latin typeface="Arial" pitchFamily="34" charset="0"/>
                        <a:cs typeface="Arial" pitchFamily="34" charset="0"/>
                      </a:endParaRPr>
                    </a:p>
                  </a:txBody>
                  <a:tcPr/>
                </a:tc>
              </a:tr>
              <a:tr h="250316">
                <a:tc>
                  <a:txBody>
                    <a:bodyPr/>
                    <a:lstStyle/>
                    <a:p>
                      <a:pPr marL="0" algn="ctr" defTabSz="914400" rtl="0" eaLnBrk="1" latinLnBrk="0" hangingPunct="1"/>
                      <a:r>
                        <a:rPr lang="en-US" sz="1400" b="1" kern="1200" dirty="0" smtClean="0">
                          <a:solidFill>
                            <a:schemeClr val="lt1"/>
                          </a:solidFill>
                          <a:latin typeface="Arial" pitchFamily="34" charset="0"/>
                          <a:ea typeface="+mn-ea"/>
                          <a:cs typeface="Arial" pitchFamily="34" charset="0"/>
                        </a:rPr>
                        <a:t>Industries</a:t>
                      </a:r>
                      <a:endParaRPr lang="en-US" sz="1400" b="1" kern="1200" dirty="0">
                        <a:solidFill>
                          <a:schemeClr val="lt1"/>
                        </a:solidFill>
                        <a:latin typeface="Arial" pitchFamily="34" charset="0"/>
                        <a:ea typeface="+mn-ea"/>
                        <a:cs typeface="Arial" pitchFamily="34" charset="0"/>
                      </a:endParaRPr>
                    </a:p>
                  </a:txBody>
                  <a:tcPr>
                    <a:solidFill>
                      <a:schemeClr val="accent1"/>
                    </a:solidFill>
                  </a:tcPr>
                </a:tc>
                <a:tc>
                  <a:txBody>
                    <a:bodyPr/>
                    <a:lstStyle/>
                    <a:p>
                      <a:pPr marL="0" algn="ctr" defTabSz="914400" rtl="0" eaLnBrk="1" latinLnBrk="0" hangingPunct="1"/>
                      <a:r>
                        <a:rPr lang="en-US" sz="1400" b="1" kern="1200" dirty="0" smtClean="0">
                          <a:solidFill>
                            <a:schemeClr val="lt1"/>
                          </a:solidFill>
                          <a:latin typeface="Arial" pitchFamily="34" charset="0"/>
                          <a:ea typeface="+mn-ea"/>
                          <a:cs typeface="Arial" pitchFamily="34" charset="0"/>
                        </a:rPr>
                        <a:t>Electricity Cost</a:t>
                      </a:r>
                      <a:endParaRPr lang="en-US" sz="1400" b="1" kern="1200" dirty="0">
                        <a:solidFill>
                          <a:schemeClr val="lt1"/>
                        </a:solidFill>
                        <a:latin typeface="Arial" pitchFamily="34" charset="0"/>
                        <a:ea typeface="+mn-ea"/>
                        <a:cs typeface="Arial" pitchFamily="34" charset="0"/>
                      </a:endParaRPr>
                    </a:p>
                  </a:txBody>
                  <a:tcPr>
                    <a:solidFill>
                      <a:schemeClr val="accent1"/>
                    </a:solidFill>
                  </a:tcPr>
                </a:tc>
              </a:tr>
              <a:tr h="359964">
                <a:tc>
                  <a:txBody>
                    <a:bodyPr/>
                    <a:lstStyle/>
                    <a:p>
                      <a:r>
                        <a:rPr lang="en-US" sz="1400" dirty="0" smtClean="0">
                          <a:latin typeface="Arial" pitchFamily="34" charset="0"/>
                          <a:cs typeface="Arial" pitchFamily="34" charset="0"/>
                        </a:rPr>
                        <a:t>Aluminium</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30 – 35%</a:t>
                      </a:r>
                      <a:endParaRPr lang="en-US" sz="1400" dirty="0">
                        <a:latin typeface="Arial" pitchFamily="34" charset="0"/>
                        <a:cs typeface="Arial" pitchFamily="34" charset="0"/>
                      </a:endParaRPr>
                    </a:p>
                  </a:txBody>
                  <a:tcPr/>
                </a:tc>
              </a:tr>
              <a:tr h="359964">
                <a:tc>
                  <a:txBody>
                    <a:bodyPr/>
                    <a:lstStyle/>
                    <a:p>
                      <a:r>
                        <a:rPr lang="en-US" sz="1400" dirty="0" smtClean="0">
                          <a:latin typeface="Arial" pitchFamily="34" charset="0"/>
                          <a:cs typeface="Arial" pitchFamily="34" charset="0"/>
                        </a:rPr>
                        <a:t>Cement</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20 – 25%</a:t>
                      </a:r>
                      <a:endParaRPr lang="en-US" sz="1400" dirty="0">
                        <a:latin typeface="Arial" pitchFamily="34" charset="0"/>
                        <a:cs typeface="Arial" pitchFamily="34" charset="0"/>
                      </a:endParaRPr>
                    </a:p>
                  </a:txBody>
                  <a:tcPr/>
                </a:tc>
              </a:tr>
              <a:tr h="359964">
                <a:tc>
                  <a:txBody>
                    <a:bodyPr/>
                    <a:lstStyle/>
                    <a:p>
                      <a:r>
                        <a:rPr lang="en-US" sz="1400" dirty="0" smtClean="0">
                          <a:latin typeface="Arial" pitchFamily="34" charset="0"/>
                          <a:cs typeface="Arial" pitchFamily="34" charset="0"/>
                        </a:rPr>
                        <a:t>Steel</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20 – 25%</a:t>
                      </a:r>
                      <a:endParaRPr lang="en-US" sz="1400" dirty="0">
                        <a:latin typeface="Arial" pitchFamily="34" charset="0"/>
                        <a:cs typeface="Arial" pitchFamily="34" charset="0"/>
                      </a:endParaRPr>
                    </a:p>
                  </a:txBody>
                  <a:tcPr/>
                </a:tc>
              </a:tr>
              <a:tr h="359964">
                <a:tc>
                  <a:txBody>
                    <a:bodyPr/>
                    <a:lstStyle/>
                    <a:p>
                      <a:r>
                        <a:rPr lang="en-US" sz="1400" dirty="0" smtClean="0">
                          <a:latin typeface="Arial" pitchFamily="34" charset="0"/>
                          <a:cs typeface="Arial" pitchFamily="34" charset="0"/>
                        </a:rPr>
                        <a:t>Textile</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15 – 20%</a:t>
                      </a:r>
                      <a:endParaRPr lang="en-US" sz="1400" dirty="0">
                        <a:latin typeface="Arial" pitchFamily="34" charset="0"/>
                        <a:cs typeface="Arial" pitchFamily="34" charset="0"/>
                      </a:endParaRPr>
                    </a:p>
                  </a:txBody>
                  <a:tcPr/>
                </a:tc>
              </a:tr>
              <a:tr h="359964">
                <a:tc>
                  <a:txBody>
                    <a:bodyPr/>
                    <a:lstStyle/>
                    <a:p>
                      <a:r>
                        <a:rPr lang="en-US" sz="1400" dirty="0" smtClean="0">
                          <a:latin typeface="Arial" pitchFamily="34" charset="0"/>
                          <a:cs typeface="Arial" pitchFamily="34" charset="0"/>
                        </a:rPr>
                        <a:t>Paper and Pulp</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15 – 18%</a:t>
                      </a:r>
                      <a:endParaRPr lang="en-US" sz="1400" dirty="0">
                        <a:latin typeface="Arial" pitchFamily="34" charset="0"/>
                        <a:cs typeface="Arial" pitchFamily="34" charset="0"/>
                      </a:endParaRPr>
                    </a:p>
                  </a:txBody>
                  <a:tcPr/>
                </a:tc>
              </a:tr>
            </a:tbl>
          </a:graphicData>
        </a:graphic>
      </p:graphicFrame>
      <p:sp>
        <p:nvSpPr>
          <p:cNvPr id="10" name="Rectangle 9"/>
          <p:cNvSpPr/>
          <p:nvPr/>
        </p:nvSpPr>
        <p:spPr>
          <a:xfrm>
            <a:off x="4784836" y="6151183"/>
            <a:ext cx="3050835" cy="261610"/>
          </a:xfrm>
          <a:prstGeom prst="rect">
            <a:avLst/>
          </a:prstGeom>
        </p:spPr>
        <p:txBody>
          <a:bodyPr wrap="none">
            <a:spAutoFit/>
          </a:bodyPr>
          <a:lstStyle/>
          <a:p>
            <a:r>
              <a:rPr lang="en-GB" sz="1100" i="1" dirty="0" smtClean="0">
                <a:solidFill>
                  <a:prstClr val="black"/>
                </a:solidFill>
                <a:latin typeface="Arial" pitchFamily="34" charset="0"/>
                <a:cs typeface="Arial" pitchFamily="34" charset="0"/>
              </a:rPr>
              <a:t>Source: IMaCS Analysis   # World Bank  #IEA</a:t>
            </a:r>
            <a:endParaRPr lang="en-GB" sz="1100" i="1" dirty="0">
              <a:solidFill>
                <a:prstClr val="black"/>
              </a:solidFill>
              <a:latin typeface="Arial" pitchFamily="34" charset="0"/>
              <a:cs typeface="Arial" pitchFamily="34" charset="0"/>
            </a:endParaRPr>
          </a:p>
        </p:txBody>
      </p:sp>
      <p:sp>
        <p:nvSpPr>
          <p:cNvPr id="11" name="Slide Number Placeholder 10"/>
          <p:cNvSpPr>
            <a:spLocks noGrp="1"/>
          </p:cNvSpPr>
          <p:nvPr>
            <p:ph type="sldNum" sz="quarter" idx="11"/>
          </p:nvPr>
        </p:nvSpPr>
        <p:spPr/>
        <p:txBody>
          <a:bodyPr/>
          <a:lstStyle/>
          <a:p>
            <a:r>
              <a:rPr lang="en-US" smtClean="0"/>
              <a:t>| </a:t>
            </a:r>
            <a:fld id="{F58FC76E-7B69-48B2-93CD-DBCA44E43D63}" type="slidenum">
              <a:rPr lang="en-US" smtClean="0"/>
              <a:pPr/>
              <a:t>10</a:t>
            </a:fld>
            <a:r>
              <a:rPr lang="en-US" smtClean="0"/>
              <a:t> |</a:t>
            </a:r>
            <a:endParaRPr lang="en-US" dirty="0"/>
          </a:p>
        </p:txBody>
      </p:sp>
      <p:graphicFrame>
        <p:nvGraphicFramePr>
          <p:cNvPr id="13" name="Chart 12"/>
          <p:cNvGraphicFramePr>
            <a:graphicFrameLocks/>
          </p:cNvGraphicFramePr>
          <p:nvPr/>
        </p:nvGraphicFramePr>
        <p:xfrm>
          <a:off x="3777191" y="3121572"/>
          <a:ext cx="5366809" cy="29707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Arial" pitchFamily="34" charset="0"/>
                <a:cs typeface="Arial" pitchFamily="34" charset="0"/>
              </a:rPr>
              <a:t>Environmental Friendly Electricity Generation and Supply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389170" y="1245478"/>
            <a:ext cx="8486816" cy="5060729"/>
          </a:xfrm>
          <a:ln>
            <a:solidFill>
              <a:schemeClr val="tx1"/>
            </a:solidFill>
            <a:prstDash val="dash"/>
          </a:ln>
        </p:spPr>
        <p:txBody>
          <a:bodyPr>
            <a:normAutofit/>
          </a:bodyPr>
          <a:lstStyle/>
          <a:p>
            <a:pPr algn="just">
              <a:lnSpc>
                <a:spcPct val="120000"/>
              </a:lnSpc>
            </a:pPr>
            <a:endParaRPr lang="en-US" sz="1600" dirty="0" smtClean="0">
              <a:solidFill>
                <a:schemeClr val="tx1"/>
              </a:solidFill>
              <a:latin typeface="Arial" pitchFamily="34" charset="0"/>
              <a:cs typeface="Arial" pitchFamily="34" charset="0"/>
            </a:endParaRPr>
          </a:p>
          <a:p>
            <a:pPr algn="just">
              <a:lnSpc>
                <a:spcPct val="120000"/>
              </a:lnSpc>
            </a:pPr>
            <a:r>
              <a:rPr lang="en-US" sz="1600" b="1" dirty="0" smtClean="0">
                <a:solidFill>
                  <a:schemeClr val="tx1"/>
                </a:solidFill>
                <a:latin typeface="Arial" pitchFamily="34" charset="0"/>
                <a:cs typeface="Arial" pitchFamily="34" charset="0"/>
              </a:rPr>
              <a:t>‘The Paris Agreement’ </a:t>
            </a:r>
            <a:r>
              <a:rPr lang="en-US" sz="1600" dirty="0" smtClean="0">
                <a:solidFill>
                  <a:schemeClr val="tx1"/>
                </a:solidFill>
                <a:latin typeface="Arial" pitchFamily="34" charset="0"/>
                <a:cs typeface="Arial" pitchFamily="34" charset="0"/>
              </a:rPr>
              <a:t>specifies targets to avoid dangerous climate change by limiting global warming to below 2°C and efforts to limit temperature increase to 1.5°C.</a:t>
            </a:r>
          </a:p>
          <a:p>
            <a:pPr algn="just">
              <a:lnSpc>
                <a:spcPct val="120000"/>
              </a:lnSpc>
            </a:pPr>
            <a:endParaRPr lang="en-US" sz="1600" dirty="0" smtClean="0">
              <a:solidFill>
                <a:schemeClr val="tx1"/>
              </a:solidFill>
              <a:latin typeface="Arial" pitchFamily="34" charset="0"/>
              <a:cs typeface="Arial" pitchFamily="34" charset="0"/>
            </a:endParaRPr>
          </a:p>
          <a:p>
            <a:pPr algn="just">
              <a:lnSpc>
                <a:spcPct val="120000"/>
              </a:lnSpc>
            </a:pPr>
            <a:r>
              <a:rPr lang="en-US" sz="1600" dirty="0" smtClean="0">
                <a:solidFill>
                  <a:schemeClr val="tx1"/>
                </a:solidFill>
                <a:latin typeface="Arial" pitchFamily="34" charset="0"/>
                <a:cs typeface="Arial" pitchFamily="34" charset="0"/>
              </a:rPr>
              <a:t>Prime targets to achieve under Paris Agreement by FY 2030 :</a:t>
            </a:r>
          </a:p>
          <a:p>
            <a:pPr lvl="1" algn="just">
              <a:lnSpc>
                <a:spcPct val="120000"/>
              </a:lnSpc>
              <a:buFont typeface="+mj-lt"/>
              <a:buAutoNum type="alphaLcParenR"/>
            </a:pPr>
            <a:r>
              <a:rPr lang="en-US" sz="1600" dirty="0" smtClean="0">
                <a:latin typeface="Arial" pitchFamily="34" charset="0"/>
                <a:cs typeface="Arial" pitchFamily="34" charset="0"/>
              </a:rPr>
              <a:t>Reduce the emissions intensity of GDP by 33-35% by 2030 from 2005 level</a:t>
            </a:r>
          </a:p>
          <a:p>
            <a:pPr lvl="1" algn="just">
              <a:lnSpc>
                <a:spcPct val="120000"/>
              </a:lnSpc>
              <a:buFont typeface="+mj-lt"/>
              <a:buAutoNum type="alphaLcParenR"/>
            </a:pPr>
            <a:r>
              <a:rPr lang="en-US" sz="1600" dirty="0" smtClean="0">
                <a:solidFill>
                  <a:schemeClr val="tx1"/>
                </a:solidFill>
                <a:latin typeface="Arial" pitchFamily="34" charset="0"/>
                <a:cs typeface="Arial" pitchFamily="34" charset="0"/>
              </a:rPr>
              <a:t>40% installed power capacity from non-fossil fuel based energy resources by 2030</a:t>
            </a:r>
          </a:p>
          <a:p>
            <a:pPr lvl="1" algn="just">
              <a:lnSpc>
                <a:spcPct val="120000"/>
              </a:lnSpc>
              <a:buFont typeface="+mj-lt"/>
              <a:buAutoNum type="alphaLcParenR"/>
            </a:pPr>
            <a:r>
              <a:rPr lang="en-US" sz="1600" dirty="0" smtClean="0">
                <a:solidFill>
                  <a:schemeClr val="tx1"/>
                </a:solidFill>
                <a:latin typeface="Arial" pitchFamily="34" charset="0"/>
                <a:cs typeface="Arial" pitchFamily="34" charset="0"/>
              </a:rPr>
              <a:t>Increase forest cover to create additional carbon sink of 2.5 to 3 billion </a:t>
            </a:r>
            <a:r>
              <a:rPr lang="en-US" sz="1600" dirty="0" err="1" smtClean="0">
                <a:solidFill>
                  <a:schemeClr val="tx1"/>
                </a:solidFill>
                <a:latin typeface="Arial" pitchFamily="34" charset="0"/>
                <a:cs typeface="Arial" pitchFamily="34" charset="0"/>
              </a:rPr>
              <a:t>tonnes</a:t>
            </a:r>
            <a:r>
              <a:rPr lang="en-US" sz="1600" dirty="0" smtClean="0">
                <a:solidFill>
                  <a:schemeClr val="tx1"/>
                </a:solidFill>
                <a:latin typeface="Arial" pitchFamily="34" charset="0"/>
                <a:cs typeface="Arial" pitchFamily="34" charset="0"/>
              </a:rPr>
              <a:t> of CO</a:t>
            </a:r>
            <a:r>
              <a:rPr lang="en-US" dirty="0" smtClean="0"/>
              <a:t>2</a:t>
            </a:r>
            <a:r>
              <a:rPr lang="en-US" sz="1600" dirty="0" smtClean="0">
                <a:solidFill>
                  <a:schemeClr val="tx1"/>
                </a:solidFill>
                <a:latin typeface="Arial" pitchFamily="34" charset="0"/>
                <a:cs typeface="Arial" pitchFamily="34" charset="0"/>
              </a:rPr>
              <a:t> equivalent by 2030</a:t>
            </a:r>
          </a:p>
          <a:p>
            <a:pPr lvl="1" algn="just">
              <a:lnSpc>
                <a:spcPct val="120000"/>
              </a:lnSpc>
              <a:buNone/>
            </a:pPr>
            <a:endParaRPr lang="en-US" sz="1600" dirty="0" smtClean="0">
              <a:solidFill>
                <a:schemeClr val="tx1"/>
              </a:solidFill>
              <a:latin typeface="Arial" pitchFamily="34" charset="0"/>
              <a:cs typeface="Arial" pitchFamily="34" charset="0"/>
            </a:endParaRPr>
          </a:p>
          <a:p>
            <a:pPr lvl="0" algn="just">
              <a:lnSpc>
                <a:spcPct val="120000"/>
              </a:lnSpc>
              <a:buClr>
                <a:srgbClr val="1F497D">
                  <a:lumMod val="50000"/>
                </a:srgbClr>
              </a:buClr>
            </a:pPr>
            <a:r>
              <a:rPr lang="en-US" sz="1600" dirty="0" smtClean="0">
                <a:solidFill>
                  <a:prstClr val="black"/>
                </a:solidFill>
                <a:latin typeface="Arial" pitchFamily="34" charset="0"/>
                <a:cs typeface="Arial" pitchFamily="34" charset="0"/>
              </a:rPr>
              <a:t>Post Paris Agreement, power generators have to invest in low emission technology, thereby increasing the cost of generation</a:t>
            </a:r>
          </a:p>
          <a:p>
            <a:pPr lvl="0" algn="just">
              <a:lnSpc>
                <a:spcPct val="120000"/>
              </a:lnSpc>
              <a:buClr>
                <a:srgbClr val="1F497D">
                  <a:lumMod val="50000"/>
                </a:srgbClr>
              </a:buClr>
            </a:pPr>
            <a:endParaRPr lang="en-US" sz="1600" dirty="0" smtClean="0">
              <a:solidFill>
                <a:prstClr val="black"/>
              </a:solidFill>
              <a:latin typeface="Arial" pitchFamily="34" charset="0"/>
              <a:cs typeface="Arial" pitchFamily="34" charset="0"/>
            </a:endParaRPr>
          </a:p>
          <a:p>
            <a:pPr algn="just">
              <a:lnSpc>
                <a:spcPct val="120000"/>
              </a:lnSpc>
              <a:buClr>
                <a:srgbClr val="1F497D">
                  <a:lumMod val="50000"/>
                </a:srgbClr>
              </a:buClr>
            </a:pPr>
            <a:r>
              <a:rPr lang="en-US" sz="1600" dirty="0" smtClean="0">
                <a:solidFill>
                  <a:prstClr val="black"/>
                </a:solidFill>
                <a:latin typeface="Arial" pitchFamily="34" charset="0"/>
                <a:cs typeface="Arial" pitchFamily="34" charset="0"/>
              </a:rPr>
              <a:t>For economy to grow at 8.50%, electricity supply requirement would be 3675 </a:t>
            </a:r>
            <a:r>
              <a:rPr lang="en-US" sz="1600" dirty="0" err="1" smtClean="0">
                <a:solidFill>
                  <a:prstClr val="black"/>
                </a:solidFill>
                <a:latin typeface="Arial" pitchFamily="34" charset="0"/>
                <a:cs typeface="Arial" pitchFamily="34" charset="0"/>
              </a:rPr>
              <a:t>TWh</a:t>
            </a:r>
            <a:r>
              <a:rPr lang="en-US" sz="1600" dirty="0" smtClean="0">
                <a:solidFill>
                  <a:prstClr val="black"/>
                </a:solidFill>
                <a:latin typeface="Arial" pitchFamily="34" charset="0"/>
                <a:cs typeface="Arial" pitchFamily="34" charset="0"/>
              </a:rPr>
              <a:t> by FY 2030, 40% of which would be from Renewable necessitating huge investments</a:t>
            </a:r>
          </a:p>
          <a:p>
            <a:pPr lvl="1" algn="just">
              <a:lnSpc>
                <a:spcPct val="120000"/>
              </a:lnSpc>
              <a:buNone/>
            </a:pPr>
            <a:endParaRPr lang="en-US" sz="1600" dirty="0" smtClean="0">
              <a:solidFill>
                <a:schemeClr val="tx1"/>
              </a:solidFill>
              <a:latin typeface="Arial" pitchFamily="34" charset="0"/>
              <a:cs typeface="Arial" pitchFamily="34" charset="0"/>
            </a:endParaRPr>
          </a:p>
        </p:txBody>
      </p:sp>
      <p:sp>
        <p:nvSpPr>
          <p:cNvPr id="11" name="Slide Number Placeholder 10"/>
          <p:cNvSpPr>
            <a:spLocks noGrp="1"/>
          </p:cNvSpPr>
          <p:nvPr>
            <p:ph type="sldNum" sz="quarter" idx="11"/>
          </p:nvPr>
        </p:nvSpPr>
        <p:spPr/>
        <p:txBody>
          <a:bodyPr/>
          <a:lstStyle/>
          <a:p>
            <a:r>
              <a:rPr lang="en-US" smtClean="0"/>
              <a:t>| </a:t>
            </a:r>
            <a:fld id="{F58FC76E-7B69-48B2-93CD-DBCA44E43D63}" type="slidenum">
              <a:rPr lang="en-US" smtClean="0"/>
              <a:pPr/>
              <a:t>11</a:t>
            </a:fld>
            <a:r>
              <a:rPr lang="en-US" smtClean="0"/>
              <a:t>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latin typeface="Arial" pitchFamily="34" charset="0"/>
                <a:cs typeface="Arial" pitchFamily="34" charset="0"/>
              </a:rPr>
              <a:t>The implementation challenge: Key reform measures required to transform the Indian Power Sector</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387366"/>
            <a:ext cx="8233704" cy="4632434"/>
          </a:xfrm>
          <a:ln>
            <a:solidFill>
              <a:schemeClr val="accent1"/>
            </a:solidFill>
            <a:prstDash val="dash"/>
          </a:ln>
        </p:spPr>
        <p:txBody>
          <a:bodyPr anchor="ctr">
            <a:normAutofit/>
          </a:bodyPr>
          <a:lstStyle/>
          <a:p>
            <a:pPr algn="just">
              <a:lnSpc>
                <a:spcPct val="150000"/>
              </a:lnSpc>
              <a:buFont typeface="+mj-lt"/>
              <a:buAutoNum type="arabicPeriod"/>
            </a:pPr>
            <a:r>
              <a:rPr lang="en-IN" sz="1800" dirty="0" smtClean="0">
                <a:solidFill>
                  <a:schemeClr val="tx2"/>
                </a:solidFill>
                <a:latin typeface="Arial" pitchFamily="34" charset="0"/>
                <a:cs typeface="Arial" pitchFamily="34" charset="0"/>
              </a:rPr>
              <a:t>Tariff rationalisation</a:t>
            </a:r>
          </a:p>
          <a:p>
            <a:pPr algn="just">
              <a:lnSpc>
                <a:spcPct val="150000"/>
              </a:lnSpc>
              <a:buFont typeface="+mj-lt"/>
              <a:buAutoNum type="arabicPeriod"/>
            </a:pPr>
            <a:endParaRPr lang="en-IN" sz="1800" dirty="0" smtClean="0">
              <a:solidFill>
                <a:schemeClr val="tx2"/>
              </a:solidFill>
              <a:latin typeface="Arial" pitchFamily="34" charset="0"/>
              <a:cs typeface="Arial" pitchFamily="34" charset="0"/>
            </a:endParaRPr>
          </a:p>
          <a:p>
            <a:pPr algn="just">
              <a:lnSpc>
                <a:spcPct val="150000"/>
              </a:lnSpc>
              <a:buFont typeface="+mj-lt"/>
              <a:buAutoNum type="arabicPeriod"/>
            </a:pPr>
            <a:r>
              <a:rPr lang="en-IN" sz="1800" dirty="0" smtClean="0">
                <a:solidFill>
                  <a:schemeClr val="tx2"/>
                </a:solidFill>
                <a:latin typeface="Arial" pitchFamily="34" charset="0"/>
                <a:cs typeface="Arial" pitchFamily="34" charset="0"/>
              </a:rPr>
              <a:t>Getting competition in retail power supply</a:t>
            </a:r>
          </a:p>
          <a:p>
            <a:pPr algn="just">
              <a:lnSpc>
                <a:spcPct val="150000"/>
              </a:lnSpc>
              <a:buFont typeface="+mj-lt"/>
              <a:buAutoNum type="arabicPeriod"/>
            </a:pPr>
            <a:endParaRPr lang="en-IN" sz="1800" dirty="0" smtClean="0">
              <a:solidFill>
                <a:schemeClr val="tx2"/>
              </a:solidFill>
              <a:latin typeface="Arial" pitchFamily="34" charset="0"/>
              <a:cs typeface="Arial" pitchFamily="34" charset="0"/>
            </a:endParaRPr>
          </a:p>
          <a:p>
            <a:pPr algn="just">
              <a:lnSpc>
                <a:spcPct val="150000"/>
              </a:lnSpc>
              <a:buFont typeface="+mj-lt"/>
              <a:buAutoNum type="arabicPeriod"/>
            </a:pPr>
            <a:r>
              <a:rPr lang="en-US" sz="1800" dirty="0" smtClean="0">
                <a:solidFill>
                  <a:schemeClr val="tx2"/>
                </a:solidFill>
                <a:latin typeface="Arial" pitchFamily="34" charset="0"/>
                <a:cs typeface="Arial" pitchFamily="34" charset="0"/>
              </a:rPr>
              <a:t>Reaching  the target of 175GW renewable energy based power generation</a:t>
            </a:r>
            <a:endParaRPr lang="en-IN" sz="1800" dirty="0" smtClean="0">
              <a:solidFill>
                <a:schemeClr val="tx2"/>
              </a:solidFill>
              <a:latin typeface="Arial" pitchFamily="34" charset="0"/>
              <a:cs typeface="Arial" pitchFamily="34" charset="0"/>
            </a:endParaRPr>
          </a:p>
          <a:p>
            <a:pPr algn="just">
              <a:lnSpc>
                <a:spcPct val="150000"/>
              </a:lnSpc>
              <a:buFont typeface="+mj-lt"/>
              <a:buAutoNum type="arabicPeriod"/>
            </a:pPr>
            <a:endParaRPr lang="en-IN" sz="1800" dirty="0" smtClean="0">
              <a:solidFill>
                <a:schemeClr val="tx2"/>
              </a:solidFill>
              <a:latin typeface="Arial" pitchFamily="34" charset="0"/>
              <a:cs typeface="Arial" pitchFamily="34" charset="0"/>
            </a:endParaRPr>
          </a:p>
          <a:p>
            <a:pPr algn="just">
              <a:lnSpc>
                <a:spcPct val="150000"/>
              </a:lnSpc>
              <a:buFont typeface="+mj-lt"/>
              <a:buAutoNum type="arabicPeriod"/>
            </a:pPr>
            <a:r>
              <a:rPr lang="en-IN" sz="1800" dirty="0" smtClean="0">
                <a:solidFill>
                  <a:schemeClr val="tx2"/>
                </a:solidFill>
                <a:latin typeface="Arial" pitchFamily="34" charset="0"/>
                <a:cs typeface="Arial" pitchFamily="34" charset="0"/>
              </a:rPr>
              <a:t>Institutional restructuring - Retain and regulate natural monopolies; Getting markets to work for the rest of value chain</a:t>
            </a:r>
          </a:p>
          <a:p>
            <a:pPr algn="just">
              <a:lnSpc>
                <a:spcPct val="150000"/>
              </a:lnSpc>
              <a:buFont typeface="+mj-lt"/>
              <a:buAutoNum type="arabicPeriod"/>
            </a:pPr>
            <a:endParaRPr lang="en-IN" sz="1800" dirty="0" smtClean="0">
              <a:solidFill>
                <a:schemeClr val="tx2"/>
              </a:solidFill>
              <a:latin typeface="Arial" pitchFamily="34" charset="0"/>
              <a:cs typeface="Arial" pitchFamily="34" charset="0"/>
            </a:endParaRPr>
          </a:p>
        </p:txBody>
      </p:sp>
      <p:sp>
        <p:nvSpPr>
          <p:cNvPr id="6" name="Slide Number Placeholder 5"/>
          <p:cNvSpPr>
            <a:spLocks noGrp="1"/>
          </p:cNvSpPr>
          <p:nvPr>
            <p:ph type="sldNum" sz="quarter" idx="11"/>
          </p:nvPr>
        </p:nvSpPr>
        <p:spPr/>
        <p:txBody>
          <a:bodyPr/>
          <a:lstStyle/>
          <a:p>
            <a:r>
              <a:rPr lang="en-US" smtClean="0"/>
              <a:t>| </a:t>
            </a:r>
            <a:fld id="{F58FC76E-7B69-48B2-93CD-DBCA44E43D63}" type="slidenum">
              <a:rPr lang="en-US" smtClean="0"/>
              <a:pPr/>
              <a:t>12</a:t>
            </a:fld>
            <a:r>
              <a:rPr lang="en-US" smtClean="0"/>
              <a:t> |</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Arial" pitchFamily="34" charset="0"/>
                <a:cs typeface="Arial" pitchFamily="34" charset="0"/>
              </a:rPr>
              <a:t>1.  Tariff Rationalisation</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67998" y="1353210"/>
            <a:ext cx="8233704" cy="1516118"/>
          </a:xfrm>
          <a:ln>
            <a:solidFill>
              <a:schemeClr val="tx1"/>
            </a:solidFill>
            <a:prstDash val="dash"/>
          </a:ln>
        </p:spPr>
        <p:txBody>
          <a:bodyPr>
            <a:normAutofit fontScale="92500"/>
          </a:bodyPr>
          <a:lstStyle/>
          <a:p>
            <a:pPr algn="just">
              <a:lnSpc>
                <a:spcPct val="100000"/>
              </a:lnSpc>
              <a:spcAft>
                <a:spcPts val="600"/>
              </a:spcAft>
            </a:pPr>
            <a:r>
              <a:rPr lang="en-IN" sz="1800" dirty="0" smtClean="0">
                <a:solidFill>
                  <a:schemeClr val="tx1"/>
                </a:solidFill>
                <a:latin typeface="Arial" pitchFamily="34" charset="0"/>
                <a:cs typeface="Arial" pitchFamily="34" charset="0"/>
              </a:rPr>
              <a:t>Reducing cross subsidy levels and Tariffs for subsidising consumer categories . </a:t>
            </a:r>
          </a:p>
          <a:p>
            <a:pPr algn="just">
              <a:lnSpc>
                <a:spcPct val="100000"/>
              </a:lnSpc>
              <a:spcAft>
                <a:spcPts val="600"/>
              </a:spcAft>
            </a:pPr>
            <a:r>
              <a:rPr lang="en-IN" sz="1800" dirty="0" smtClean="0">
                <a:solidFill>
                  <a:schemeClr val="tx1"/>
                </a:solidFill>
                <a:latin typeface="Arial" pitchFamily="34" charset="0"/>
                <a:cs typeface="Arial" pitchFamily="34" charset="0"/>
              </a:rPr>
              <a:t>Real independence of Regulators from govt. in tariff setting exercise. </a:t>
            </a:r>
          </a:p>
          <a:p>
            <a:pPr algn="just">
              <a:lnSpc>
                <a:spcPct val="100000"/>
              </a:lnSpc>
              <a:spcAft>
                <a:spcPts val="600"/>
              </a:spcAft>
            </a:pPr>
            <a:r>
              <a:rPr lang="en-IN" sz="1800" dirty="0" smtClean="0">
                <a:solidFill>
                  <a:schemeClr val="tx1"/>
                </a:solidFill>
                <a:latin typeface="Arial" pitchFamily="34" charset="0"/>
                <a:cs typeface="Arial" pitchFamily="34" charset="0"/>
              </a:rPr>
              <a:t>Providing subsidy through </a:t>
            </a:r>
            <a:r>
              <a:rPr lang="en-US" sz="1800" dirty="0" smtClean="0">
                <a:solidFill>
                  <a:schemeClr val="tx1"/>
                </a:solidFill>
                <a:latin typeface="Arial" pitchFamily="34" charset="0"/>
                <a:cs typeface="Arial" pitchFamily="34" charset="0"/>
              </a:rPr>
              <a:t>Direct Benefits Transfer as per Sec 65 of EA 2003</a:t>
            </a:r>
            <a:endParaRPr lang="en-IN" sz="1800" dirty="0" smtClean="0">
              <a:solidFill>
                <a:schemeClr val="tx1"/>
              </a:solidFill>
              <a:latin typeface="Arial" pitchFamily="34" charset="0"/>
              <a:cs typeface="Arial" pitchFamily="34" charset="0"/>
            </a:endParaRPr>
          </a:p>
          <a:p>
            <a:pPr algn="just">
              <a:lnSpc>
                <a:spcPct val="100000"/>
              </a:lnSpc>
              <a:spcAft>
                <a:spcPts val="600"/>
              </a:spcAft>
            </a:pPr>
            <a:r>
              <a:rPr lang="en-US" sz="1800" dirty="0" smtClean="0">
                <a:solidFill>
                  <a:schemeClr val="tx1"/>
                </a:solidFill>
                <a:latin typeface="Arial" pitchFamily="34" charset="0"/>
                <a:cs typeface="Arial" pitchFamily="34" charset="0"/>
              </a:rPr>
              <a:t>Low electricity prices will drive investment and increase electricity consumption</a:t>
            </a:r>
            <a:endParaRPr lang="en-IN" sz="1800" dirty="0" smtClean="0">
              <a:solidFill>
                <a:schemeClr val="tx1"/>
              </a:solidFill>
              <a:latin typeface="Arial" pitchFamily="34" charset="0"/>
              <a:cs typeface="Arial" pitchFamily="34" charset="0"/>
            </a:endParaRPr>
          </a:p>
        </p:txBody>
      </p:sp>
      <p:graphicFrame>
        <p:nvGraphicFramePr>
          <p:cNvPr id="7" name="Chart 6"/>
          <p:cNvGraphicFramePr/>
          <p:nvPr>
            <p:extLst>
              <p:ext uri="{D42A27DB-BD31-4B8C-83A1-F6EECF244321}">
                <p14:modId xmlns:p14="http://schemas.microsoft.com/office/powerpoint/2010/main" val="1729462631"/>
              </p:ext>
            </p:extLst>
          </p:nvPr>
        </p:nvGraphicFramePr>
        <p:xfrm>
          <a:off x="609600" y="3076908"/>
          <a:ext cx="7903029"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9883" y="6353508"/>
            <a:ext cx="3050835" cy="261610"/>
          </a:xfrm>
          <a:prstGeom prst="rect">
            <a:avLst/>
          </a:prstGeom>
          <a:noFill/>
        </p:spPr>
        <p:txBody>
          <a:bodyPr wrap="none" rtlCol="0">
            <a:spAutoFit/>
          </a:bodyPr>
          <a:lstStyle/>
          <a:p>
            <a:r>
              <a:rPr lang="en-US" sz="1100" i="1" dirty="0" smtClean="0">
                <a:latin typeface="Arial" pitchFamily="34" charset="0"/>
                <a:cs typeface="Arial" pitchFamily="34" charset="0"/>
              </a:rPr>
              <a:t>Source: Forum of Regulators, IMaCS analysis</a:t>
            </a:r>
            <a:endParaRPr lang="en-US" sz="1100" i="1" dirty="0">
              <a:latin typeface="Arial" pitchFamily="34" charset="0"/>
              <a:cs typeface="Arial" pitchFamily="34" charset="0"/>
            </a:endParaRPr>
          </a:p>
        </p:txBody>
      </p:sp>
      <p:sp>
        <p:nvSpPr>
          <p:cNvPr id="9" name="Slide Number Placeholder 8"/>
          <p:cNvSpPr>
            <a:spLocks noGrp="1"/>
          </p:cNvSpPr>
          <p:nvPr>
            <p:ph type="sldNum" sz="quarter" idx="11"/>
          </p:nvPr>
        </p:nvSpPr>
        <p:spPr/>
        <p:txBody>
          <a:bodyPr/>
          <a:lstStyle/>
          <a:p>
            <a:r>
              <a:rPr lang="en-US" dirty="0" smtClean="0"/>
              <a:t>| </a:t>
            </a:r>
            <a:fld id="{F58FC76E-7B69-48B2-93CD-DBCA44E43D63}" type="slidenum">
              <a:rPr lang="en-US" smtClean="0"/>
              <a:pPr/>
              <a:t>13</a:t>
            </a:fld>
            <a:r>
              <a:rPr lang="en-US" dirty="0" smtClean="0"/>
              <a:t> |</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pitchFamily="34" charset="0"/>
                <a:cs typeface="Arial" pitchFamily="34" charset="0"/>
              </a:rPr>
              <a:t>2.   Getting Competition in Retail Power Supply</a:t>
            </a:r>
          </a:p>
        </p:txBody>
      </p:sp>
      <p:sp>
        <p:nvSpPr>
          <p:cNvPr id="3" name="Content Placeholder 2"/>
          <p:cNvSpPr>
            <a:spLocks noGrp="1"/>
          </p:cNvSpPr>
          <p:nvPr>
            <p:ph idx="1"/>
          </p:nvPr>
        </p:nvSpPr>
        <p:spPr>
          <a:xfrm>
            <a:off x="394138" y="1308537"/>
            <a:ext cx="8260267" cy="5123794"/>
          </a:xfrm>
          <a:ln>
            <a:solidFill>
              <a:schemeClr val="tx1"/>
            </a:solidFill>
            <a:prstDash val="dash"/>
          </a:ln>
        </p:spPr>
        <p:txBody>
          <a:bodyPr>
            <a:noAutofit/>
          </a:bodyPr>
          <a:lstStyle/>
          <a:p>
            <a:pPr algn="just">
              <a:lnSpc>
                <a:spcPct val="150000"/>
              </a:lnSpc>
            </a:pPr>
            <a:r>
              <a:rPr lang="en-US" sz="1800" dirty="0" smtClean="0">
                <a:solidFill>
                  <a:schemeClr val="tx1"/>
                </a:solidFill>
                <a:latin typeface="Arial" pitchFamily="34" charset="0"/>
                <a:cs typeface="Arial" pitchFamily="34" charset="0"/>
              </a:rPr>
              <a:t>Enforce Open Access in its true sense as per EA 2003 removing barriers of tariff, network, bureaucracy, etc.</a:t>
            </a:r>
          </a:p>
          <a:p>
            <a:pPr algn="just">
              <a:lnSpc>
                <a:spcPct val="150000"/>
              </a:lnSpc>
            </a:pPr>
            <a:endParaRPr lang="en-US" sz="1800" dirty="0" smtClean="0">
              <a:solidFill>
                <a:schemeClr val="tx1"/>
              </a:solidFill>
              <a:latin typeface="Arial" pitchFamily="34" charset="0"/>
              <a:cs typeface="Arial" pitchFamily="34" charset="0"/>
            </a:endParaRPr>
          </a:p>
          <a:p>
            <a:pPr algn="just">
              <a:lnSpc>
                <a:spcPct val="150000"/>
              </a:lnSpc>
            </a:pPr>
            <a:r>
              <a:rPr lang="en-US" sz="1800" dirty="0" smtClean="0">
                <a:solidFill>
                  <a:schemeClr val="tx1"/>
                </a:solidFill>
                <a:latin typeface="Arial" pitchFamily="34" charset="0"/>
                <a:cs typeface="Arial" pitchFamily="34" charset="0"/>
              </a:rPr>
              <a:t>Separation of “Wires and supply” and competition in Retail/supply will bring efficiencies and competitive consumer tariffs </a:t>
            </a:r>
          </a:p>
          <a:p>
            <a:pPr algn="just">
              <a:lnSpc>
                <a:spcPct val="150000"/>
              </a:lnSpc>
            </a:pPr>
            <a:endParaRPr lang="en-US" sz="1800" dirty="0" smtClean="0">
              <a:solidFill>
                <a:schemeClr val="tx1"/>
              </a:solidFill>
              <a:latin typeface="Arial" pitchFamily="34" charset="0"/>
              <a:cs typeface="Arial" pitchFamily="34" charset="0"/>
            </a:endParaRPr>
          </a:p>
          <a:p>
            <a:pPr algn="just">
              <a:lnSpc>
                <a:spcPct val="150000"/>
              </a:lnSpc>
            </a:pPr>
            <a:r>
              <a:rPr lang="en-US" sz="1800" dirty="0" smtClean="0">
                <a:solidFill>
                  <a:schemeClr val="tx1"/>
                </a:solidFill>
                <a:latin typeface="Arial" pitchFamily="34" charset="0"/>
                <a:cs typeface="Arial" pitchFamily="34" charset="0"/>
              </a:rPr>
              <a:t>A competitive/free market will bring increased market participants from a range of generators (conventional &amp; RE), traders, multiple retail/ supply licensees, ancillary service providers, etc.</a:t>
            </a:r>
          </a:p>
          <a:p>
            <a:pPr algn="just">
              <a:lnSpc>
                <a:spcPct val="150000"/>
              </a:lnSpc>
            </a:pPr>
            <a:endParaRPr lang="en-US" sz="1800" dirty="0" smtClean="0">
              <a:solidFill>
                <a:schemeClr val="tx1"/>
              </a:solidFill>
              <a:latin typeface="Arial" pitchFamily="34" charset="0"/>
              <a:cs typeface="Arial" pitchFamily="34" charset="0"/>
            </a:endParaRPr>
          </a:p>
          <a:p>
            <a:pPr algn="just">
              <a:lnSpc>
                <a:spcPct val="150000"/>
              </a:lnSpc>
            </a:pPr>
            <a:r>
              <a:rPr lang="en-US" sz="1800" dirty="0" smtClean="0">
                <a:solidFill>
                  <a:schemeClr val="tx1"/>
                </a:solidFill>
                <a:latin typeface="Arial" pitchFamily="34" charset="0"/>
                <a:cs typeface="Arial" pitchFamily="34" charset="0"/>
              </a:rPr>
              <a:t>Thrust on making policy level changes – Amending legislation, formulating regulations &amp; operating procedures/rules, enforcing implementation etc.</a:t>
            </a:r>
          </a:p>
        </p:txBody>
      </p:sp>
      <p:sp>
        <p:nvSpPr>
          <p:cNvPr id="6" name="Slide Number Placeholder 5"/>
          <p:cNvSpPr>
            <a:spLocks noGrp="1"/>
          </p:cNvSpPr>
          <p:nvPr>
            <p:ph type="sldNum" sz="quarter" idx="11"/>
          </p:nvPr>
        </p:nvSpPr>
        <p:spPr/>
        <p:txBody>
          <a:bodyPr/>
          <a:lstStyle/>
          <a:p>
            <a:r>
              <a:rPr lang="en-US" smtClean="0"/>
              <a:t>| </a:t>
            </a:r>
            <a:fld id="{F58FC76E-7B69-48B2-93CD-DBCA44E43D63}" type="slidenum">
              <a:rPr lang="en-US" smtClean="0"/>
              <a:pPr/>
              <a:t>14</a:t>
            </a:fld>
            <a:r>
              <a:rPr lang="en-US" smtClean="0"/>
              <a:t> |</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Arial" pitchFamily="34" charset="0"/>
                <a:cs typeface="Arial" pitchFamily="34" charset="0"/>
              </a:rPr>
              <a:t>3.   Measures Required to Achieve 175GW Renewable Energy Based Power Generation</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20701" y="1213939"/>
            <a:ext cx="8233704" cy="5076501"/>
          </a:xfrm>
          <a:ln>
            <a:solidFill>
              <a:schemeClr val="tx1"/>
            </a:solidFill>
            <a:prstDash val="dash"/>
          </a:ln>
        </p:spPr>
        <p:txBody>
          <a:bodyPr>
            <a:noAutofit/>
          </a:bodyPr>
          <a:lstStyle/>
          <a:p>
            <a:pPr algn="just">
              <a:lnSpc>
                <a:spcPct val="120000"/>
              </a:lnSpc>
            </a:pPr>
            <a:r>
              <a:rPr lang="en-US" sz="1800" dirty="0" smtClean="0">
                <a:solidFill>
                  <a:schemeClr val="tx1"/>
                </a:solidFill>
                <a:latin typeface="Arial" pitchFamily="34" charset="0"/>
                <a:cs typeface="Arial" pitchFamily="34" charset="0"/>
              </a:rPr>
              <a:t>Renewable Purchase/ generation Obligations (RPO/ RGO) specified by Regulators not adhered to. Hence , penalties needs to be implemented  for non-compliance</a:t>
            </a:r>
          </a:p>
          <a:p>
            <a:pPr algn="just">
              <a:lnSpc>
                <a:spcPct val="120000"/>
              </a:lnSpc>
            </a:pPr>
            <a:endParaRPr lang="en-US" sz="1800" dirty="0" smtClean="0">
              <a:solidFill>
                <a:schemeClr val="tx1"/>
              </a:solidFill>
              <a:latin typeface="Arial" pitchFamily="34" charset="0"/>
              <a:cs typeface="Arial" pitchFamily="34" charset="0"/>
            </a:endParaRPr>
          </a:p>
          <a:p>
            <a:pPr algn="just">
              <a:lnSpc>
                <a:spcPct val="120000"/>
              </a:lnSpc>
            </a:pPr>
            <a:r>
              <a:rPr lang="en-US" sz="1800" dirty="0" smtClean="0">
                <a:solidFill>
                  <a:schemeClr val="tx1"/>
                </a:solidFill>
                <a:latin typeface="Arial" pitchFamily="34" charset="0"/>
                <a:cs typeface="Arial" pitchFamily="34" charset="0"/>
              </a:rPr>
              <a:t>Action on Discom’s avoiding signing EPA s with developers on Feed-in-tariffs  and creating hindrances to third party sale (through OA).</a:t>
            </a:r>
          </a:p>
          <a:p>
            <a:pPr algn="just">
              <a:lnSpc>
                <a:spcPct val="120000"/>
              </a:lnSpc>
            </a:pPr>
            <a:endParaRPr lang="en-US" sz="1800" dirty="0" smtClean="0">
              <a:solidFill>
                <a:schemeClr val="tx1"/>
              </a:solidFill>
              <a:latin typeface="Arial" pitchFamily="34" charset="0"/>
              <a:cs typeface="Arial" pitchFamily="34" charset="0"/>
            </a:endParaRPr>
          </a:p>
          <a:p>
            <a:pPr algn="just">
              <a:lnSpc>
                <a:spcPct val="120000"/>
              </a:lnSpc>
            </a:pPr>
            <a:r>
              <a:rPr lang="en-US" sz="1800" dirty="0" smtClean="0">
                <a:solidFill>
                  <a:schemeClr val="tx1"/>
                </a:solidFill>
                <a:latin typeface="Arial" pitchFamily="34" charset="0"/>
                <a:cs typeface="Arial" pitchFamily="34" charset="0"/>
              </a:rPr>
              <a:t>Ensuring / encouraging distributed power generation and distribution infrastructure for reaching remote areas</a:t>
            </a:r>
          </a:p>
          <a:p>
            <a:pPr algn="just">
              <a:lnSpc>
                <a:spcPct val="120000"/>
              </a:lnSpc>
            </a:pPr>
            <a:endParaRPr lang="en-US" sz="1800" dirty="0" smtClean="0">
              <a:solidFill>
                <a:schemeClr val="tx1"/>
              </a:solidFill>
              <a:latin typeface="Arial" pitchFamily="34" charset="0"/>
              <a:cs typeface="Arial" pitchFamily="34" charset="0"/>
            </a:endParaRPr>
          </a:p>
          <a:p>
            <a:pPr algn="just">
              <a:lnSpc>
                <a:spcPct val="120000"/>
              </a:lnSpc>
            </a:pPr>
            <a:r>
              <a:rPr lang="en-US" sz="1800" dirty="0" smtClean="0">
                <a:solidFill>
                  <a:schemeClr val="tx1"/>
                </a:solidFill>
                <a:latin typeface="Arial" pitchFamily="34" charset="0"/>
                <a:cs typeface="Arial" pitchFamily="34" charset="0"/>
              </a:rPr>
              <a:t>Ensuring speedy development of green energy corridors for transmitting renewable energy power generation</a:t>
            </a:r>
          </a:p>
          <a:p>
            <a:pPr algn="just">
              <a:lnSpc>
                <a:spcPct val="120000"/>
              </a:lnSpc>
            </a:pPr>
            <a:endParaRPr lang="en-US" sz="1800" dirty="0" smtClean="0">
              <a:solidFill>
                <a:schemeClr val="tx1"/>
              </a:solidFill>
              <a:latin typeface="Arial" pitchFamily="34" charset="0"/>
              <a:cs typeface="Arial" pitchFamily="34" charset="0"/>
            </a:endParaRPr>
          </a:p>
          <a:p>
            <a:pPr algn="just">
              <a:lnSpc>
                <a:spcPct val="120000"/>
              </a:lnSpc>
            </a:pPr>
            <a:r>
              <a:rPr lang="en-US" sz="1800" dirty="0" smtClean="0">
                <a:solidFill>
                  <a:schemeClr val="tx1"/>
                </a:solidFill>
                <a:latin typeface="Arial" pitchFamily="34" charset="0"/>
                <a:cs typeface="Arial" pitchFamily="34" charset="0"/>
              </a:rPr>
              <a:t>Single Window and Single Table clearances for attracting investments in renewable energy generation</a:t>
            </a:r>
          </a:p>
        </p:txBody>
      </p:sp>
      <p:sp>
        <p:nvSpPr>
          <p:cNvPr id="6" name="Slide Number Placeholder 5"/>
          <p:cNvSpPr>
            <a:spLocks noGrp="1"/>
          </p:cNvSpPr>
          <p:nvPr>
            <p:ph type="sldNum" sz="quarter" idx="11"/>
          </p:nvPr>
        </p:nvSpPr>
        <p:spPr/>
        <p:txBody>
          <a:bodyPr/>
          <a:lstStyle/>
          <a:p>
            <a:r>
              <a:rPr lang="en-US" smtClean="0"/>
              <a:t>| </a:t>
            </a:r>
            <a:fld id="{F58FC76E-7B69-48B2-93CD-DBCA44E43D63}" type="slidenum">
              <a:rPr lang="en-US" smtClean="0"/>
              <a:pPr/>
              <a:t>15</a:t>
            </a:fld>
            <a:r>
              <a:rPr lang="en-US" smtClean="0"/>
              <a:t> |</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latin typeface="Arial" pitchFamily="34" charset="0"/>
                <a:cs typeface="Arial" pitchFamily="34" charset="0"/>
              </a:rPr>
              <a:t>4.  Retain and regulate natural monopolies and getting markets to work for the rest of value chain</a:t>
            </a:r>
            <a:r>
              <a:rPr lang="en-IN" sz="2400" dirty="0" smtClean="0">
                <a:solidFill>
                  <a:schemeClr val="tx2"/>
                </a:solidFill>
                <a:latin typeface="Arial" pitchFamily="34" charset="0"/>
                <a:cs typeface="Arial" pitchFamily="34" charset="0"/>
              </a:rPr>
              <a:t/>
            </a:r>
            <a:br>
              <a:rPr lang="en-IN" sz="2400" dirty="0" smtClean="0">
                <a:solidFill>
                  <a:schemeClr val="tx2"/>
                </a:solidFill>
                <a:latin typeface="Arial" pitchFamily="34" charset="0"/>
                <a:cs typeface="Arial" pitchFamily="34" charset="0"/>
              </a:rPr>
            </a:br>
            <a:endParaRPr lang="en-US" sz="2400" dirty="0">
              <a:latin typeface="Arial" pitchFamily="34" charset="0"/>
              <a:cs typeface="Arial" pitchFamily="34" charset="0"/>
            </a:endParaRPr>
          </a:p>
        </p:txBody>
      </p:sp>
      <p:sp>
        <p:nvSpPr>
          <p:cNvPr id="3" name="Content Placeholder 2"/>
          <p:cNvSpPr>
            <a:spLocks noGrp="1"/>
          </p:cNvSpPr>
          <p:nvPr>
            <p:ph idx="1"/>
          </p:nvPr>
        </p:nvSpPr>
        <p:spPr>
          <a:xfrm>
            <a:off x="389170" y="1166647"/>
            <a:ext cx="8233704" cy="3042746"/>
          </a:xfrm>
          <a:ln>
            <a:solidFill>
              <a:schemeClr val="tx1"/>
            </a:solidFill>
            <a:prstDash val="dash"/>
          </a:ln>
        </p:spPr>
        <p:txBody>
          <a:bodyPr>
            <a:noAutofit/>
          </a:bodyPr>
          <a:lstStyle/>
          <a:p>
            <a:pPr algn="just">
              <a:lnSpc>
                <a:spcPct val="100000"/>
              </a:lnSpc>
            </a:pPr>
            <a:r>
              <a:rPr lang="en-IN" sz="1600" dirty="0" smtClean="0">
                <a:solidFill>
                  <a:schemeClr val="tx1"/>
                </a:solidFill>
                <a:latin typeface="Arial" pitchFamily="34" charset="0"/>
                <a:cs typeface="Arial" pitchFamily="34" charset="0"/>
              </a:rPr>
              <a:t>State-owned </a:t>
            </a:r>
            <a:r>
              <a:rPr lang="en-IN" sz="1600" dirty="0" err="1">
                <a:solidFill>
                  <a:schemeClr val="tx1"/>
                </a:solidFill>
                <a:latin typeface="Arial" pitchFamily="34" charset="0"/>
                <a:cs typeface="Arial" pitchFamily="34" charset="0"/>
              </a:rPr>
              <a:t>D</a:t>
            </a:r>
            <a:r>
              <a:rPr lang="en-IN" sz="1600" dirty="0" err="1" smtClean="0">
                <a:solidFill>
                  <a:schemeClr val="tx1"/>
                </a:solidFill>
                <a:latin typeface="Arial" pitchFamily="34" charset="0"/>
                <a:cs typeface="Arial" pitchFamily="34" charset="0"/>
              </a:rPr>
              <a:t>iscoms</a:t>
            </a:r>
            <a:r>
              <a:rPr lang="en-IN" sz="1600" dirty="0" smtClean="0">
                <a:solidFill>
                  <a:schemeClr val="tx1"/>
                </a:solidFill>
                <a:latin typeface="Arial" pitchFamily="34" charset="0"/>
                <a:cs typeface="Arial" pitchFamily="34" charset="0"/>
              </a:rPr>
              <a:t> have become perennial loss making entities; repeated bailouts have only created more fiscal stress without any improvements in </a:t>
            </a:r>
            <a:r>
              <a:rPr lang="en-IN" sz="1600" dirty="0" err="1" smtClean="0">
                <a:solidFill>
                  <a:schemeClr val="tx1"/>
                </a:solidFill>
                <a:latin typeface="Arial" pitchFamily="34" charset="0"/>
                <a:cs typeface="Arial" pitchFamily="34" charset="0"/>
              </a:rPr>
              <a:t>Discoms</a:t>
            </a:r>
            <a:endParaRPr lang="en-IN" sz="1600" dirty="0" smtClean="0">
              <a:solidFill>
                <a:schemeClr val="tx1"/>
              </a:solidFill>
              <a:latin typeface="Arial" pitchFamily="34" charset="0"/>
              <a:cs typeface="Arial" pitchFamily="34" charset="0"/>
            </a:endParaRPr>
          </a:p>
          <a:p>
            <a:pPr algn="just">
              <a:lnSpc>
                <a:spcPct val="100000"/>
              </a:lnSpc>
            </a:pPr>
            <a:endParaRPr lang="en-IN" sz="1600" dirty="0" smtClean="0">
              <a:solidFill>
                <a:schemeClr val="tx1"/>
              </a:solidFill>
              <a:latin typeface="Arial" pitchFamily="34" charset="0"/>
              <a:cs typeface="Arial" pitchFamily="34" charset="0"/>
            </a:endParaRPr>
          </a:p>
          <a:p>
            <a:pPr algn="just">
              <a:lnSpc>
                <a:spcPct val="100000"/>
              </a:lnSpc>
            </a:pPr>
            <a:r>
              <a:rPr lang="en-IN" sz="1600" dirty="0" smtClean="0">
                <a:solidFill>
                  <a:schemeClr val="tx1"/>
                </a:solidFill>
                <a:latin typeface="Arial" pitchFamily="34" charset="0"/>
                <a:cs typeface="Arial" pitchFamily="34" charset="0"/>
              </a:rPr>
              <a:t>Electricity industry is a commercial business that can be managed by private enterprises under active regulation</a:t>
            </a:r>
            <a:r>
              <a:rPr lang="en-US" sz="1600" dirty="0" smtClean="0">
                <a:solidFill>
                  <a:schemeClr val="tx1"/>
                </a:solidFill>
                <a:latin typeface="Arial" pitchFamily="34" charset="0"/>
                <a:cs typeface="Arial" pitchFamily="34" charset="0"/>
              </a:rPr>
              <a:t> </a:t>
            </a:r>
          </a:p>
          <a:p>
            <a:pPr algn="just">
              <a:lnSpc>
                <a:spcPct val="100000"/>
              </a:lnSpc>
            </a:pPr>
            <a:endParaRPr lang="en-US" sz="1600" dirty="0" smtClean="0">
              <a:solidFill>
                <a:schemeClr val="tx1"/>
              </a:solidFill>
              <a:latin typeface="Arial" pitchFamily="34" charset="0"/>
              <a:cs typeface="Arial" pitchFamily="34" charset="0"/>
            </a:endParaRPr>
          </a:p>
          <a:p>
            <a:pPr algn="just"/>
            <a:r>
              <a:rPr lang="en-US" sz="1600" dirty="0">
                <a:solidFill>
                  <a:schemeClr val="tx1"/>
                </a:solidFill>
                <a:latin typeface="Arial" pitchFamily="34" charset="0"/>
                <a:cs typeface="Arial" pitchFamily="34" charset="0"/>
              </a:rPr>
              <a:t>Financial markets are fully capable of funding a privately managed and well-regulated industry.  </a:t>
            </a:r>
          </a:p>
          <a:p>
            <a:pPr algn="just">
              <a:lnSpc>
                <a:spcPct val="100000"/>
              </a:lnSpc>
            </a:pPr>
            <a:endParaRPr lang="en-US" sz="1600" dirty="0" smtClean="0">
              <a:solidFill>
                <a:schemeClr val="tx1"/>
              </a:solidFill>
              <a:latin typeface="Arial" pitchFamily="34" charset="0"/>
              <a:cs typeface="Arial" pitchFamily="34" charset="0"/>
            </a:endParaRPr>
          </a:p>
          <a:p>
            <a:pPr algn="just">
              <a:lnSpc>
                <a:spcPct val="100000"/>
              </a:lnSpc>
            </a:pPr>
            <a:r>
              <a:rPr lang="en-US" sz="1600" dirty="0" smtClean="0">
                <a:solidFill>
                  <a:schemeClr val="tx1"/>
                </a:solidFill>
                <a:latin typeface="Arial" pitchFamily="34" charset="0"/>
                <a:cs typeface="Arial" pitchFamily="34" charset="0"/>
              </a:rPr>
              <a:t>Government should move towards independent corporate ownership of generation, transmission, trading, &amp; distribution; and only retain natural monopolistic activities such as dispatch, grid management, wires, etc.</a:t>
            </a:r>
          </a:p>
          <a:p>
            <a:pPr algn="just">
              <a:lnSpc>
                <a:spcPct val="100000"/>
              </a:lnSpc>
            </a:pPr>
            <a:endParaRPr lang="en-US" sz="1600" dirty="0" smtClean="0">
              <a:solidFill>
                <a:schemeClr val="tx1"/>
              </a:solidFill>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4211141801"/>
              </p:ext>
            </p:extLst>
          </p:nvPr>
        </p:nvGraphicFramePr>
        <p:xfrm>
          <a:off x="441434" y="4130574"/>
          <a:ext cx="8150772" cy="24594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70092" y="6504442"/>
            <a:ext cx="1789272" cy="261610"/>
          </a:xfrm>
          <a:prstGeom prst="rect">
            <a:avLst/>
          </a:prstGeom>
          <a:noFill/>
        </p:spPr>
        <p:txBody>
          <a:bodyPr wrap="none" rtlCol="0">
            <a:spAutoFit/>
          </a:bodyPr>
          <a:lstStyle/>
          <a:p>
            <a:r>
              <a:rPr lang="en-US" sz="1100" i="1" dirty="0" smtClean="0">
                <a:latin typeface="Arial" pitchFamily="34" charset="0"/>
                <a:cs typeface="Arial" pitchFamily="34" charset="0"/>
              </a:rPr>
              <a:t>Source: Ministry of Power</a:t>
            </a:r>
            <a:endParaRPr lang="en-US" sz="1100" i="1" dirty="0">
              <a:latin typeface="Arial" pitchFamily="34" charset="0"/>
              <a:cs typeface="Arial" pitchFamily="34" charset="0"/>
            </a:endParaRPr>
          </a:p>
        </p:txBody>
      </p:sp>
      <p:sp>
        <p:nvSpPr>
          <p:cNvPr id="8" name="Slide Number Placeholder 7"/>
          <p:cNvSpPr>
            <a:spLocks noGrp="1"/>
          </p:cNvSpPr>
          <p:nvPr>
            <p:ph type="sldNum" sz="quarter" idx="11"/>
          </p:nvPr>
        </p:nvSpPr>
        <p:spPr/>
        <p:txBody>
          <a:bodyPr/>
          <a:lstStyle/>
          <a:p>
            <a:r>
              <a:rPr lang="en-US" smtClean="0"/>
              <a:t>| </a:t>
            </a:r>
            <a:fld id="{F58FC76E-7B69-48B2-93CD-DBCA44E43D63}" type="slidenum">
              <a:rPr lang="en-US" smtClean="0"/>
              <a:pPr/>
              <a:t>16</a:t>
            </a:fld>
            <a:r>
              <a:rPr lang="en-US" smtClean="0"/>
              <a:t> |</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0FF958-B954-4410-827B-B107DA666254}" type="slidenum">
              <a:rPr lang="en-US" smtClean="0"/>
              <a:pPr/>
              <a:t>17</a:t>
            </a:fld>
            <a:endParaRPr lang="en-US" dirty="0"/>
          </a:p>
        </p:txBody>
      </p:sp>
      <p:sp>
        <p:nvSpPr>
          <p:cNvPr id="3" name="Title 2"/>
          <p:cNvSpPr>
            <a:spLocks noGrp="1"/>
          </p:cNvSpPr>
          <p:nvPr>
            <p:ph type="title"/>
          </p:nvPr>
        </p:nvSpPr>
        <p:spPr/>
        <p:txBody>
          <a:bodyPr/>
          <a:lstStyle/>
          <a:p>
            <a:pPr algn="ctr"/>
            <a:r>
              <a:rPr lang="en-IN" dirty="0" smtClean="0"/>
              <a:t>Thank you</a:t>
            </a:r>
            <a:endParaRPr lang="en-IN" dirty="0"/>
          </a:p>
        </p:txBody>
      </p:sp>
    </p:spTree>
    <p:extLst>
      <p:ext uri="{BB962C8B-B14F-4D97-AF65-F5344CB8AC3E}">
        <p14:creationId xmlns:p14="http://schemas.microsoft.com/office/powerpoint/2010/main" val="128258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40475"/>
            <a:ext cx="2133600" cy="365125"/>
          </a:xfrm>
        </p:spPr>
        <p:txBody>
          <a:bodyPr/>
          <a:lstStyle/>
          <a:p>
            <a:r>
              <a:rPr lang="en-US" dirty="0" smtClean="0"/>
              <a:t>| </a:t>
            </a:r>
            <a:fld id="{F58FC76E-7B69-48B2-93CD-DBCA44E43D63}" type="slidenum">
              <a:rPr lang="en-US" smtClean="0"/>
              <a:pPr/>
              <a:t>18</a:t>
            </a:fld>
            <a:r>
              <a:rPr lang="en-US" dirty="0" smtClean="0"/>
              <a:t> |</a:t>
            </a:r>
            <a:endParaRPr lang="en-US" dirty="0"/>
          </a:p>
        </p:txBody>
      </p:sp>
      <p:sp>
        <p:nvSpPr>
          <p:cNvPr id="6" name="Title 5"/>
          <p:cNvSpPr>
            <a:spLocks noGrp="1"/>
          </p:cNvSpPr>
          <p:nvPr>
            <p:ph type="title"/>
          </p:nvPr>
        </p:nvSpPr>
        <p:spPr>
          <a:xfrm>
            <a:off x="0" y="-78842"/>
            <a:ext cx="5612524" cy="5307726"/>
          </a:xfrm>
        </p:spPr>
        <p:txBody>
          <a:bodyPr>
            <a:normAutofit/>
          </a:bodyPr>
          <a:lstStyle/>
          <a:p>
            <a:pPr marL="457200" lvl="0" indent="-457200" eaLnBrk="0" fontAlgn="base" hangingPunct="0">
              <a:lnSpc>
                <a:spcPct val="120000"/>
              </a:lnSpc>
              <a:spcBef>
                <a:spcPct val="20000"/>
              </a:spcBef>
              <a:spcAft>
                <a:spcPct val="0"/>
              </a:spcAft>
              <a:defRPr/>
            </a:pPr>
            <a:r>
              <a:rPr lang="en-US" sz="2400" kern="0" dirty="0" smtClean="0">
                <a:latin typeface="Arial" pitchFamily="34" charset="0"/>
                <a:ea typeface="+mn-ea"/>
                <a:cs typeface="Arial" pitchFamily="34" charset="0"/>
              </a:rPr>
              <a:t>	Disclaimer</a:t>
            </a:r>
            <a:br>
              <a:rPr lang="en-US" sz="2400" kern="0" dirty="0" smtClean="0">
                <a:latin typeface="Arial" pitchFamily="34" charset="0"/>
                <a:ea typeface="+mn-ea"/>
                <a:cs typeface="Arial" pitchFamily="34" charset="0"/>
              </a:rPr>
            </a:br>
            <a:r>
              <a:rPr lang="en-US" sz="1400" kern="0" dirty="0" smtClean="0">
                <a:latin typeface="Arial" pitchFamily="34" charset="0"/>
                <a:ea typeface="+mn-ea"/>
                <a:cs typeface="Arial" pitchFamily="34" charset="0"/>
              </a:rPr>
              <a:t>All information contained in this document has been obtained by IMaCS from public sources and believed to be accurate and reliable. Although reasonable care has been taken to ensure that the information herein is true, such information is provided ‘as is’ without any warranty of any kind, and IMaCS in particular, makes no representation or warranty, express or implied, as to the accuracy, timeliness or completeness of any such information. All information contained herein must be construed solely as statements of opinion, and IMaCS shall not be liable for any losses incurred by users from any use of this document or its contents in any manner. Opinions expressed in this document are not the opinions of our holding company, ICRA Limited (ICRA), and should not be construed as any indication of credit rating or grading of ICRA for any instruments that have been issued or are to be issued by any entity. 	</a:t>
            </a:r>
            <a:br>
              <a:rPr lang="en-US" sz="1400" kern="0" dirty="0" smtClean="0">
                <a:latin typeface="Arial" pitchFamily="34" charset="0"/>
                <a:ea typeface="+mn-ea"/>
                <a:cs typeface="Arial" pitchFamily="34" charset="0"/>
              </a:rPr>
            </a:br>
            <a:r>
              <a:rPr lang="en-US" sz="1200" kern="0" dirty="0" smtClean="0">
                <a:latin typeface="Arial" pitchFamily="34" charset="0"/>
                <a:ea typeface="+mn-ea"/>
                <a:cs typeface="Arial" pitchFamily="34" charset="0"/>
              </a:rPr>
              <a:t/>
            </a:r>
            <a:br>
              <a:rPr lang="en-US" sz="1200" kern="0" dirty="0" smtClean="0">
                <a:latin typeface="Arial" pitchFamily="34" charset="0"/>
                <a:ea typeface="+mn-ea"/>
                <a:cs typeface="Arial" pitchFamily="34" charset="0"/>
              </a:rPr>
            </a:br>
            <a:endParaRPr lang="en-US" sz="1200" kern="0" dirty="0" smtClean="0">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40475"/>
            <a:ext cx="2133600" cy="365125"/>
          </a:xfrm>
        </p:spPr>
        <p:txBody>
          <a:bodyPr/>
          <a:lstStyle/>
          <a:p>
            <a:r>
              <a:rPr lang="en-US" dirty="0" smtClean="0"/>
              <a:t>| </a:t>
            </a:r>
            <a:fld id="{F58FC76E-7B69-48B2-93CD-DBCA44E43D63}" type="slidenum">
              <a:rPr lang="en-US" smtClean="0"/>
              <a:pPr/>
              <a:t>19</a:t>
            </a:fld>
            <a:r>
              <a:rPr lang="en-US" dirty="0" smtClean="0"/>
              <a:t> |</a:t>
            </a:r>
            <a:endParaRPr lang="en-US" dirty="0"/>
          </a:p>
        </p:txBody>
      </p:sp>
      <p:sp>
        <p:nvSpPr>
          <p:cNvPr id="6" name="Title 5"/>
          <p:cNvSpPr>
            <a:spLocks noGrp="1"/>
          </p:cNvSpPr>
          <p:nvPr>
            <p:ph type="title"/>
          </p:nvPr>
        </p:nvSpPr>
        <p:spPr>
          <a:xfrm>
            <a:off x="0" y="1087842"/>
            <a:ext cx="5612524" cy="5307726"/>
          </a:xfrm>
        </p:spPr>
        <p:txBody>
          <a:bodyPr anchor="ctr">
            <a:normAutofit/>
          </a:bodyPr>
          <a:lstStyle/>
          <a:p>
            <a:pPr marL="457200" lvl="0" indent="-457200" eaLnBrk="0" fontAlgn="base" hangingPunct="0">
              <a:lnSpc>
                <a:spcPct val="120000"/>
              </a:lnSpc>
              <a:spcBef>
                <a:spcPct val="20000"/>
              </a:spcBef>
              <a:spcAft>
                <a:spcPct val="0"/>
              </a:spcAft>
              <a:defRPr/>
            </a:pPr>
            <a:r>
              <a:rPr lang="en-US" sz="2000" kern="0" dirty="0" smtClean="0">
                <a:latin typeface="Arial" pitchFamily="34" charset="0"/>
                <a:ea typeface="+mn-ea"/>
                <a:cs typeface="Arial" pitchFamily="34" charset="0"/>
              </a:rPr>
              <a:t>For any clarifications in this presentation, </a:t>
            </a:r>
            <a:br>
              <a:rPr lang="en-US" sz="2000" kern="0" dirty="0" smtClean="0">
                <a:latin typeface="Arial" pitchFamily="34" charset="0"/>
                <a:ea typeface="+mn-ea"/>
                <a:cs typeface="Arial" pitchFamily="34" charset="0"/>
              </a:rPr>
            </a:br>
            <a:r>
              <a:rPr lang="en-US" sz="2000" kern="0" dirty="0" smtClean="0">
                <a:latin typeface="Arial" pitchFamily="34" charset="0"/>
                <a:ea typeface="+mn-ea"/>
                <a:cs typeface="Arial" pitchFamily="34" charset="0"/>
              </a:rPr>
              <a:t>please contact:</a:t>
            </a:r>
            <a:br>
              <a:rPr lang="en-US" sz="2000" kern="0" dirty="0" smtClean="0">
                <a:latin typeface="Arial" pitchFamily="34" charset="0"/>
                <a:ea typeface="+mn-ea"/>
                <a:cs typeface="Arial" pitchFamily="34" charset="0"/>
              </a:rPr>
            </a:br>
            <a:r>
              <a:rPr lang="en-US" sz="2400" kern="0" dirty="0" smtClean="0">
                <a:latin typeface="Arial" pitchFamily="34" charset="0"/>
                <a:ea typeface="+mn-ea"/>
                <a:cs typeface="Arial" pitchFamily="34" charset="0"/>
              </a:rPr>
              <a:t>	</a:t>
            </a:r>
            <a:r>
              <a:rPr lang="en-US" sz="1400" kern="0" dirty="0" smtClean="0">
                <a:latin typeface="Arial" pitchFamily="34" charset="0"/>
                <a:ea typeface="+mn-ea"/>
                <a:cs typeface="Arial" pitchFamily="34" charset="0"/>
              </a:rPr>
              <a:t>	</a:t>
            </a:r>
            <a:br>
              <a:rPr lang="en-US" sz="1400" kern="0" dirty="0" smtClean="0">
                <a:latin typeface="Arial" pitchFamily="34" charset="0"/>
                <a:ea typeface="+mn-ea"/>
                <a:cs typeface="Arial" pitchFamily="34" charset="0"/>
              </a:rPr>
            </a:br>
            <a:r>
              <a:rPr lang="en-US" sz="1200" kern="0" dirty="0" smtClean="0">
                <a:latin typeface="Arial" pitchFamily="34" charset="0"/>
                <a:ea typeface="+mn-ea"/>
                <a:cs typeface="Arial" pitchFamily="34" charset="0"/>
              </a:rPr>
              <a:t/>
            </a:r>
            <a:br>
              <a:rPr lang="en-US" sz="1200" kern="0" dirty="0" smtClean="0">
                <a:latin typeface="Arial" pitchFamily="34" charset="0"/>
                <a:ea typeface="+mn-ea"/>
                <a:cs typeface="Arial" pitchFamily="34" charset="0"/>
              </a:rPr>
            </a:br>
            <a:r>
              <a:rPr lang="en-US" sz="1200" kern="0" dirty="0" smtClean="0">
                <a:latin typeface="Arial" pitchFamily="34" charset="0"/>
                <a:ea typeface="+mn-ea"/>
                <a:cs typeface="Arial" pitchFamily="34" charset="0"/>
              </a:rPr>
              <a:t/>
            </a:r>
            <a:br>
              <a:rPr lang="en-US" sz="1200" kern="0" dirty="0" smtClean="0">
                <a:latin typeface="Arial" pitchFamily="34" charset="0"/>
                <a:ea typeface="+mn-ea"/>
                <a:cs typeface="Arial" pitchFamily="34" charset="0"/>
              </a:rPr>
            </a:br>
            <a:r>
              <a:rPr lang="en-US" sz="1600" b="1" kern="0" dirty="0" smtClean="0">
                <a:latin typeface="Arial" pitchFamily="34" charset="0"/>
                <a:ea typeface="+mn-ea"/>
                <a:cs typeface="Arial" pitchFamily="34" charset="0"/>
              </a:rPr>
              <a:t>R. Raghuttama Rao</a:t>
            </a:r>
            <a:br>
              <a:rPr lang="en-US" sz="1600" b="1" kern="0" dirty="0" smtClean="0">
                <a:latin typeface="Arial" pitchFamily="34" charset="0"/>
                <a:ea typeface="+mn-ea"/>
                <a:cs typeface="Arial" pitchFamily="34" charset="0"/>
              </a:rPr>
            </a:br>
            <a:r>
              <a:rPr lang="en-US" sz="1200" kern="0" dirty="0" smtClean="0">
                <a:latin typeface="Arial" pitchFamily="34" charset="0"/>
                <a:ea typeface="+mn-ea"/>
                <a:cs typeface="Arial" pitchFamily="34" charset="0"/>
              </a:rPr>
              <a:t>Managing Director, IMaCS</a:t>
            </a:r>
            <a:br>
              <a:rPr lang="en-US" sz="1200" kern="0" dirty="0" smtClean="0">
                <a:latin typeface="Arial" pitchFamily="34" charset="0"/>
                <a:ea typeface="+mn-ea"/>
                <a:cs typeface="Arial" pitchFamily="34" charset="0"/>
              </a:rPr>
            </a:br>
            <a:r>
              <a:rPr lang="en-US" sz="1200" kern="0" dirty="0" smtClean="0">
                <a:latin typeface="Arial" pitchFamily="34" charset="0"/>
                <a:ea typeface="+mn-ea"/>
                <a:cs typeface="Arial" pitchFamily="34" charset="0"/>
              </a:rPr>
              <a:t>email: raghuttama.rao@imacs.in</a:t>
            </a:r>
          </a:p>
        </p:txBody>
      </p:sp>
    </p:spTree>
    <p:extLst>
      <p:ext uri="{BB962C8B-B14F-4D97-AF65-F5344CB8AC3E}">
        <p14:creationId xmlns:p14="http://schemas.microsoft.com/office/powerpoint/2010/main" val="389863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400" kern="0" dirty="0" smtClean="0">
                <a:latin typeface="Arial" pitchFamily="34" charset="0"/>
                <a:cs typeface="Arial" pitchFamily="34" charset="0"/>
              </a:rPr>
              <a:t>Indian Economic Growth Story</a:t>
            </a:r>
            <a:endParaRPr lang="en-US" dirty="0"/>
          </a:p>
        </p:txBody>
      </p:sp>
      <p:sp>
        <p:nvSpPr>
          <p:cNvPr id="3" name="Content Placeholder 2"/>
          <p:cNvSpPr>
            <a:spLocks noGrp="1"/>
          </p:cNvSpPr>
          <p:nvPr>
            <p:ph idx="1"/>
          </p:nvPr>
        </p:nvSpPr>
        <p:spPr>
          <a:xfrm>
            <a:off x="420701" y="1195551"/>
            <a:ext cx="8233704" cy="2362200"/>
          </a:xfrm>
        </p:spPr>
        <p:txBody>
          <a:bodyPr>
            <a:noAutofit/>
          </a:bodyPr>
          <a:lstStyle/>
          <a:p>
            <a:pPr algn="just">
              <a:lnSpc>
                <a:spcPct val="100000"/>
              </a:lnSpc>
            </a:pPr>
            <a:r>
              <a:rPr lang="en-US" sz="1800" dirty="0" smtClean="0">
                <a:solidFill>
                  <a:schemeClr val="tx1"/>
                </a:solidFill>
                <a:latin typeface="Arial" pitchFamily="34" charset="0"/>
                <a:cs typeface="Arial" pitchFamily="34" charset="0"/>
              </a:rPr>
              <a:t>Indian economy grew at an annual average growth rate of 6% during FY2001-2005; at 9% during FY2006-10; and at 6% during FY2011-15 </a:t>
            </a:r>
          </a:p>
          <a:p>
            <a:pPr algn="just">
              <a:lnSpc>
                <a:spcPct val="100000"/>
              </a:lnSpc>
            </a:pPr>
            <a:endParaRPr lang="en-US" sz="1800" dirty="0" smtClean="0">
              <a:solidFill>
                <a:schemeClr val="tx1"/>
              </a:solidFill>
              <a:latin typeface="Arial" pitchFamily="34" charset="0"/>
              <a:cs typeface="Arial" pitchFamily="34" charset="0"/>
            </a:endParaRPr>
          </a:p>
          <a:p>
            <a:pPr algn="just">
              <a:lnSpc>
                <a:spcPct val="100000"/>
              </a:lnSpc>
            </a:pPr>
            <a:r>
              <a:rPr lang="en-US" sz="1800" dirty="0" smtClean="0">
                <a:solidFill>
                  <a:schemeClr val="tx1"/>
                </a:solidFill>
                <a:latin typeface="Arial" pitchFamily="34" charset="0"/>
                <a:cs typeface="Arial" pitchFamily="34" charset="0"/>
              </a:rPr>
              <a:t>Over past two years, while global rate of growth has slowed down, India has emerged as the fastest growing economy of the world</a:t>
            </a:r>
          </a:p>
          <a:p>
            <a:pPr algn="just">
              <a:lnSpc>
                <a:spcPct val="100000"/>
              </a:lnSpc>
            </a:pPr>
            <a:endParaRPr lang="en-US" sz="1800" dirty="0" smtClean="0">
              <a:solidFill>
                <a:schemeClr val="tx1"/>
              </a:solidFill>
              <a:latin typeface="Arial" pitchFamily="34" charset="0"/>
              <a:cs typeface="Arial" pitchFamily="34" charset="0"/>
            </a:endParaRPr>
          </a:p>
          <a:p>
            <a:pPr algn="just">
              <a:lnSpc>
                <a:spcPct val="100000"/>
              </a:lnSpc>
            </a:pPr>
            <a:r>
              <a:rPr lang="en-US" sz="1800" dirty="0" smtClean="0">
                <a:solidFill>
                  <a:schemeClr val="tx1"/>
                </a:solidFill>
                <a:latin typeface="Arial" pitchFamily="34" charset="0"/>
                <a:cs typeface="Arial" pitchFamily="34" charset="0"/>
              </a:rPr>
              <a:t>Government of India aims to increase rate of economic growth to over 8.5% per annum and to sustain it at this level over the medium-to-long term. </a:t>
            </a:r>
          </a:p>
        </p:txBody>
      </p:sp>
      <p:graphicFrame>
        <p:nvGraphicFramePr>
          <p:cNvPr id="5" name="Chart 4"/>
          <p:cNvGraphicFramePr/>
          <p:nvPr/>
        </p:nvGraphicFramePr>
        <p:xfrm>
          <a:off x="457200" y="3429000"/>
          <a:ext cx="81534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r>
              <a:rPr lang="en-US" smtClean="0"/>
              <a:t>| </a:t>
            </a:r>
            <a:fld id="{F58FC76E-7B69-48B2-93CD-DBCA44E43D63}" type="slidenum">
              <a:rPr lang="en-US" smtClean="0"/>
              <a:pPr/>
              <a:t>2</a:t>
            </a:fld>
            <a:r>
              <a:rPr lang="en-US" smtClean="0"/>
              <a:t> |</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pitchFamily="34" charset="0"/>
                <a:cs typeface="Arial" pitchFamily="34" charset="0"/>
              </a:rPr>
              <a:t>Four Key Drivers of Economic Growth in India</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20701" y="1334822"/>
            <a:ext cx="8233704" cy="4953000"/>
          </a:xfrm>
          <a:ln>
            <a:solidFill>
              <a:schemeClr val="tx1"/>
            </a:solidFill>
            <a:prstDash val="dash"/>
          </a:ln>
        </p:spPr>
        <p:txBody>
          <a:bodyPr anchor="ctr">
            <a:normAutofit/>
          </a:bodyPr>
          <a:lstStyle/>
          <a:p>
            <a:pPr algn="just">
              <a:lnSpc>
                <a:spcPct val="100000"/>
              </a:lnSpc>
              <a:buFont typeface="+mj-lt"/>
              <a:buAutoNum type="arabicPeriod"/>
            </a:pPr>
            <a:r>
              <a:rPr lang="en-IN" sz="1800" b="1" dirty="0" smtClean="0">
                <a:solidFill>
                  <a:schemeClr val="tx1"/>
                </a:solidFill>
                <a:latin typeface="Arial" pitchFamily="34" charset="0"/>
                <a:cs typeface="Arial" pitchFamily="34" charset="0"/>
              </a:rPr>
              <a:t>Urbanisation: </a:t>
            </a:r>
            <a:r>
              <a:rPr lang="en-IN" sz="1800" dirty="0" smtClean="0">
                <a:solidFill>
                  <a:schemeClr val="tx1"/>
                </a:solidFill>
                <a:latin typeface="Arial" pitchFamily="34" charset="0"/>
                <a:cs typeface="Arial" pitchFamily="34" charset="0"/>
              </a:rPr>
              <a:t>55% of India’s economic value add is in its cities that house around 31% of our population; this is likely to grow to 75% in ten years, with the share of population increasing to 40%</a:t>
            </a:r>
            <a:endParaRPr lang="en-IN" sz="1800" b="1" dirty="0" smtClean="0">
              <a:solidFill>
                <a:schemeClr val="tx1"/>
              </a:solidFill>
              <a:latin typeface="Arial" pitchFamily="34" charset="0"/>
              <a:cs typeface="Arial" pitchFamily="34" charset="0"/>
            </a:endParaRPr>
          </a:p>
          <a:p>
            <a:pPr algn="just">
              <a:lnSpc>
                <a:spcPct val="100000"/>
              </a:lnSpc>
              <a:buFont typeface="+mj-lt"/>
              <a:buAutoNum type="arabicPeriod"/>
            </a:pPr>
            <a:endParaRPr lang="en-IN" sz="1800" b="1" dirty="0" smtClean="0">
              <a:solidFill>
                <a:schemeClr val="tx1"/>
              </a:solidFill>
              <a:latin typeface="Arial" pitchFamily="34" charset="0"/>
              <a:cs typeface="Arial" pitchFamily="34" charset="0"/>
            </a:endParaRPr>
          </a:p>
          <a:p>
            <a:pPr algn="just">
              <a:lnSpc>
                <a:spcPct val="100000"/>
              </a:lnSpc>
              <a:buFont typeface="+mj-lt"/>
              <a:buAutoNum type="arabicPeriod"/>
            </a:pPr>
            <a:r>
              <a:rPr lang="en-IN" sz="1800" b="1" dirty="0" smtClean="0">
                <a:solidFill>
                  <a:schemeClr val="tx1"/>
                </a:solidFill>
                <a:latin typeface="Arial" pitchFamily="34" charset="0"/>
                <a:cs typeface="Arial" pitchFamily="34" charset="0"/>
              </a:rPr>
              <a:t>Favourable demographic profile: </a:t>
            </a:r>
            <a:r>
              <a:rPr lang="en-IN" sz="1800" dirty="0" smtClean="0">
                <a:solidFill>
                  <a:schemeClr val="tx1"/>
                </a:solidFill>
                <a:latin typeface="Arial" pitchFamily="34" charset="0"/>
                <a:cs typeface="Arial" pitchFamily="34" charset="0"/>
              </a:rPr>
              <a:t>65% of India’s population is below the age of 35 years; this profile is expected to continue for next three decades</a:t>
            </a:r>
          </a:p>
          <a:p>
            <a:pPr algn="just">
              <a:lnSpc>
                <a:spcPct val="100000"/>
              </a:lnSpc>
              <a:buFont typeface="+mj-lt"/>
              <a:buAutoNum type="arabicPeriod"/>
            </a:pPr>
            <a:endParaRPr lang="en-IN" sz="1800" dirty="0" smtClean="0">
              <a:solidFill>
                <a:schemeClr val="tx1"/>
              </a:solidFill>
              <a:latin typeface="Arial" pitchFamily="34" charset="0"/>
              <a:cs typeface="Arial" pitchFamily="34" charset="0"/>
            </a:endParaRPr>
          </a:p>
          <a:p>
            <a:pPr algn="just">
              <a:lnSpc>
                <a:spcPct val="100000"/>
              </a:lnSpc>
              <a:buFont typeface="+mj-lt"/>
              <a:buAutoNum type="arabicPeriod"/>
            </a:pPr>
            <a:r>
              <a:rPr lang="en-IN" sz="1800" b="1" dirty="0" smtClean="0">
                <a:solidFill>
                  <a:schemeClr val="tx1"/>
                </a:solidFill>
                <a:latin typeface="Arial" pitchFamily="34" charset="0"/>
                <a:cs typeface="Arial" pitchFamily="34" charset="0"/>
              </a:rPr>
              <a:t>A growing middle class: </a:t>
            </a:r>
            <a:r>
              <a:rPr lang="en-IN" sz="1800" dirty="0" smtClean="0">
                <a:solidFill>
                  <a:schemeClr val="tx1"/>
                </a:solidFill>
                <a:latin typeface="Arial" pitchFamily="34" charset="0"/>
                <a:cs typeface="Arial" pitchFamily="34" charset="0"/>
              </a:rPr>
              <a:t>Share of middle class households is expected to increase from the present 20% to about 40% over the next decade</a:t>
            </a:r>
            <a:endParaRPr lang="en-IN" sz="1800" b="1" dirty="0" smtClean="0">
              <a:solidFill>
                <a:schemeClr val="tx1"/>
              </a:solidFill>
              <a:latin typeface="Arial" pitchFamily="34" charset="0"/>
              <a:cs typeface="Arial" pitchFamily="34" charset="0"/>
            </a:endParaRPr>
          </a:p>
          <a:p>
            <a:pPr algn="just">
              <a:lnSpc>
                <a:spcPct val="100000"/>
              </a:lnSpc>
              <a:buFont typeface="+mj-lt"/>
              <a:buAutoNum type="arabicPeriod"/>
            </a:pPr>
            <a:endParaRPr lang="en-IN" sz="1800" b="1" dirty="0" smtClean="0">
              <a:solidFill>
                <a:schemeClr val="tx1"/>
              </a:solidFill>
              <a:latin typeface="Arial" pitchFamily="34" charset="0"/>
              <a:cs typeface="Arial" pitchFamily="34" charset="0"/>
            </a:endParaRPr>
          </a:p>
          <a:p>
            <a:pPr algn="just">
              <a:lnSpc>
                <a:spcPct val="100000"/>
              </a:lnSpc>
              <a:buFont typeface="+mj-lt"/>
              <a:buAutoNum type="arabicPeriod"/>
            </a:pPr>
            <a:r>
              <a:rPr lang="en-IN" sz="1800" b="1" dirty="0" smtClean="0">
                <a:solidFill>
                  <a:schemeClr val="tx1"/>
                </a:solidFill>
                <a:latin typeface="Arial" pitchFamily="34" charset="0"/>
                <a:cs typeface="Arial" pitchFamily="34" charset="0"/>
              </a:rPr>
              <a:t>Impact of economic reforms: </a:t>
            </a:r>
            <a:r>
              <a:rPr lang="en-IN" sz="1800" dirty="0" smtClean="0">
                <a:solidFill>
                  <a:schemeClr val="tx1"/>
                </a:solidFill>
                <a:latin typeface="Arial" pitchFamily="34" charset="0"/>
                <a:cs typeface="Arial" pitchFamily="34" charset="0"/>
              </a:rPr>
              <a:t>Reform measures introduced by the Government of India such as GST, Make in India and Skill India missions, actions to revitalise agriculture</a:t>
            </a:r>
          </a:p>
          <a:p>
            <a:pPr algn="just">
              <a:lnSpc>
                <a:spcPct val="100000"/>
              </a:lnSpc>
              <a:buNone/>
            </a:pPr>
            <a:endParaRPr lang="en-IN" sz="1800" dirty="0" smtClean="0">
              <a:solidFill>
                <a:schemeClr val="tx1"/>
              </a:solidFill>
              <a:latin typeface="Arial" pitchFamily="34" charset="0"/>
              <a:cs typeface="Arial" pitchFamily="34" charset="0"/>
            </a:endParaRPr>
          </a:p>
          <a:p>
            <a:pPr marL="0" indent="0" algn="ctr">
              <a:lnSpc>
                <a:spcPct val="100000"/>
              </a:lnSpc>
              <a:buNone/>
            </a:pPr>
            <a:r>
              <a:rPr lang="en-US" sz="1800" dirty="0" smtClean="0">
                <a:solidFill>
                  <a:schemeClr val="tx1"/>
                </a:solidFill>
                <a:latin typeface="Arial" pitchFamily="34" charset="0"/>
                <a:cs typeface="Arial" pitchFamily="34" charset="0"/>
              </a:rPr>
              <a:t>Power sector has a significant role to play in translating the above strengths into inclusive and sustained economic growth. </a:t>
            </a:r>
          </a:p>
          <a:p>
            <a:pPr algn="just">
              <a:lnSpc>
                <a:spcPct val="100000"/>
              </a:lnSpc>
            </a:pPr>
            <a:endParaRPr lang="en-US" sz="1800" dirty="0">
              <a:solidFill>
                <a:schemeClr val="tx1"/>
              </a:solidFill>
              <a:latin typeface="Arial" pitchFamily="34" charset="0"/>
              <a:cs typeface="Arial" pitchFamily="34" charset="0"/>
            </a:endParaRPr>
          </a:p>
        </p:txBody>
      </p:sp>
      <p:sp>
        <p:nvSpPr>
          <p:cNvPr id="6" name="Slide Number Placeholder 5"/>
          <p:cNvSpPr>
            <a:spLocks noGrp="1"/>
          </p:cNvSpPr>
          <p:nvPr>
            <p:ph type="sldNum" sz="quarter" idx="11"/>
          </p:nvPr>
        </p:nvSpPr>
        <p:spPr/>
        <p:txBody>
          <a:bodyPr/>
          <a:lstStyle/>
          <a:p>
            <a:r>
              <a:rPr lang="en-US" smtClean="0"/>
              <a:t>| </a:t>
            </a:r>
            <a:fld id="{F58FC76E-7B69-48B2-93CD-DBCA44E43D63}" type="slidenum">
              <a:rPr lang="en-US" smtClean="0"/>
              <a:pPr/>
              <a:t>3</a:t>
            </a:fld>
            <a:r>
              <a:rPr lang="en-US" smtClean="0"/>
              <a:t> |</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Arial" pitchFamily="34" charset="0"/>
                <a:cs typeface="Arial" pitchFamily="34" charset="0"/>
              </a:rPr>
              <a:t>Indian Power Sector – A snapshot;</a:t>
            </a:r>
            <a:br>
              <a:rPr lang="en-US" sz="2400" dirty="0" smtClean="0">
                <a:latin typeface="Arial" pitchFamily="34" charset="0"/>
                <a:cs typeface="Arial" pitchFamily="34" charset="0"/>
              </a:rPr>
            </a:br>
            <a:r>
              <a:rPr lang="en-US" sz="2400" dirty="0" smtClean="0">
                <a:latin typeface="Arial" pitchFamily="34" charset="0"/>
                <a:cs typeface="Arial" pitchFamily="34" charset="0"/>
              </a:rPr>
              <a:t>Significant improvement in the past 24 months</a:t>
            </a:r>
            <a:endParaRPr lang="en-US" sz="2400" dirty="0">
              <a:latin typeface="Arial" pitchFamily="34" charset="0"/>
              <a:cs typeface="Arial" pitchFamily="34" charset="0"/>
            </a:endParaRPr>
          </a:p>
        </p:txBody>
      </p:sp>
      <p:graphicFrame>
        <p:nvGraphicFramePr>
          <p:cNvPr id="6" name="Chart 5"/>
          <p:cNvGraphicFramePr/>
          <p:nvPr/>
        </p:nvGraphicFramePr>
        <p:xfrm>
          <a:off x="152400" y="1166647"/>
          <a:ext cx="4724399" cy="26433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876800" y="1103586"/>
          <a:ext cx="4114800" cy="2706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724400" y="3886200"/>
          <a:ext cx="4419600" cy="2466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0" y="3962400"/>
          <a:ext cx="5105400" cy="236795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73117" y="6353503"/>
            <a:ext cx="3648306" cy="276999"/>
          </a:xfrm>
          <a:prstGeom prst="rect">
            <a:avLst/>
          </a:prstGeom>
          <a:noFill/>
        </p:spPr>
        <p:txBody>
          <a:bodyPr wrap="none" rtlCol="0">
            <a:spAutoFit/>
          </a:bodyPr>
          <a:lstStyle/>
          <a:p>
            <a:pPr algn="ctr"/>
            <a:r>
              <a:rPr lang="en-US" sz="1200" i="1" dirty="0" smtClean="0"/>
              <a:t>Source: Retrieved from CEA as on 30</a:t>
            </a:r>
            <a:r>
              <a:rPr lang="en-US" sz="1200" i="1" baseline="30000" dirty="0" smtClean="0"/>
              <a:t>th</a:t>
            </a:r>
            <a:r>
              <a:rPr lang="en-US" sz="1200" i="1" dirty="0" smtClean="0"/>
              <a:t> September 2016</a:t>
            </a:r>
            <a:endParaRPr lang="en-US" sz="1200" i="1" dirty="0"/>
          </a:p>
        </p:txBody>
      </p:sp>
      <p:sp>
        <p:nvSpPr>
          <p:cNvPr id="12" name="Rectangle 11"/>
          <p:cNvSpPr/>
          <p:nvPr/>
        </p:nvSpPr>
        <p:spPr>
          <a:xfrm>
            <a:off x="7160765" y="6143296"/>
            <a:ext cx="1983235" cy="261610"/>
          </a:xfrm>
          <a:prstGeom prst="rect">
            <a:avLst/>
          </a:prstGeom>
        </p:spPr>
        <p:txBody>
          <a:bodyPr wrap="none">
            <a:spAutoFit/>
          </a:bodyPr>
          <a:lstStyle/>
          <a:p>
            <a:pPr algn="ctr">
              <a:defRPr sz="1100" b="1" i="0" u="none" strike="noStrike" kern="1200" baseline="0">
                <a:solidFill>
                  <a:prstClr val="black"/>
                </a:solidFill>
                <a:latin typeface="+mn-lt"/>
                <a:ea typeface="+mn-ea"/>
                <a:cs typeface="+mn-cs"/>
              </a:defRPr>
            </a:pPr>
            <a:r>
              <a:rPr lang="en-US" dirty="0" smtClean="0">
                <a:latin typeface="Arial" pitchFamily="34" charset="0"/>
                <a:cs typeface="Arial" pitchFamily="34" charset="0"/>
              </a:rPr>
              <a:t>Installed Capacity: 308 GW</a:t>
            </a:r>
            <a:endParaRPr lang="en-US" dirty="0">
              <a:latin typeface="Arial" pitchFamily="34" charset="0"/>
              <a:cs typeface="Arial" pitchFamily="34" charset="0"/>
            </a:endParaRPr>
          </a:p>
        </p:txBody>
      </p:sp>
      <p:sp>
        <p:nvSpPr>
          <p:cNvPr id="10" name="Slide Number Placeholder 9"/>
          <p:cNvSpPr>
            <a:spLocks noGrp="1"/>
          </p:cNvSpPr>
          <p:nvPr>
            <p:ph type="sldNum" sz="quarter" idx="11"/>
          </p:nvPr>
        </p:nvSpPr>
        <p:spPr/>
        <p:txBody>
          <a:bodyPr/>
          <a:lstStyle/>
          <a:p>
            <a:r>
              <a:rPr lang="en-US" smtClean="0"/>
              <a:t>| </a:t>
            </a:r>
            <a:fld id="{F58FC76E-7B69-48B2-93CD-DBCA44E43D63}" type="slidenum">
              <a:rPr lang="en-US" smtClean="0"/>
              <a:pPr/>
              <a:t>4</a:t>
            </a:fld>
            <a:r>
              <a:rPr lang="en-US" smtClean="0"/>
              <a:t>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latin typeface="Arial" pitchFamily="34" charset="0"/>
                <a:cs typeface="Arial" pitchFamily="34" charset="0"/>
              </a:rPr>
              <a:t>Important initiatives of Government to accelerate reforms in the Power Sector</a:t>
            </a:r>
            <a:endParaRPr lang="en-IN" sz="2400" dirty="0">
              <a:latin typeface="Arial" pitchFamily="34" charset="0"/>
              <a:cs typeface="Arial" pitchFamily="34" charset="0"/>
            </a:endParaRPr>
          </a:p>
        </p:txBody>
      </p:sp>
      <p:sp>
        <p:nvSpPr>
          <p:cNvPr id="3" name="Content Placeholder 2"/>
          <p:cNvSpPr>
            <a:spLocks noGrp="1"/>
          </p:cNvSpPr>
          <p:nvPr>
            <p:ph idx="1"/>
          </p:nvPr>
        </p:nvSpPr>
        <p:spPr>
          <a:xfrm>
            <a:off x="457200" y="1278885"/>
            <a:ext cx="8229600" cy="5043087"/>
          </a:xfrm>
          <a:ln>
            <a:solidFill>
              <a:schemeClr val="tx1"/>
            </a:solidFill>
            <a:prstDash val="dash"/>
          </a:ln>
        </p:spPr>
        <p:txBody>
          <a:bodyPr>
            <a:normAutofit/>
          </a:bodyPr>
          <a:lstStyle/>
          <a:p>
            <a:pPr algn="just"/>
            <a:r>
              <a:rPr lang="en-IN" sz="1600" dirty="0" smtClean="0">
                <a:latin typeface="Arial" pitchFamily="34" charset="0"/>
                <a:cs typeface="Arial" pitchFamily="34" charset="0"/>
              </a:rPr>
              <a:t>UDAY scheme –Central / State governments support for financial restructuring of the </a:t>
            </a:r>
            <a:r>
              <a:rPr lang="en-IN" sz="1600" dirty="0" err="1" smtClean="0">
                <a:latin typeface="Arial" pitchFamily="34" charset="0"/>
                <a:cs typeface="Arial" pitchFamily="34" charset="0"/>
              </a:rPr>
              <a:t>Discoms</a:t>
            </a:r>
            <a:r>
              <a:rPr lang="en-IN" sz="1600" dirty="0" smtClean="0">
                <a:latin typeface="Arial" pitchFamily="34" charset="0"/>
                <a:cs typeface="Arial" pitchFamily="34" charset="0"/>
              </a:rPr>
              <a:t>; takeover of Rs. 4.30 Lakh Crore of Discoms’ debt</a:t>
            </a:r>
          </a:p>
          <a:p>
            <a:pPr algn="just"/>
            <a:endParaRPr lang="en-IN" sz="1600" dirty="0">
              <a:latin typeface="Arial" pitchFamily="34" charset="0"/>
              <a:cs typeface="Arial" pitchFamily="34" charset="0"/>
            </a:endParaRPr>
          </a:p>
          <a:p>
            <a:pPr algn="just"/>
            <a:r>
              <a:rPr lang="en-IN" sz="1600" dirty="0" smtClean="0">
                <a:latin typeface="Arial" pitchFamily="34" charset="0"/>
                <a:cs typeface="Arial" pitchFamily="34" charset="0"/>
              </a:rPr>
              <a:t>‘Deen Dayal Upadhyay </a:t>
            </a:r>
            <a:r>
              <a:rPr lang="en-US" sz="1600" dirty="0" smtClean="0">
                <a:latin typeface="Arial" pitchFamily="34" charset="0"/>
                <a:cs typeface="Arial" pitchFamily="34" charset="0"/>
              </a:rPr>
              <a:t>Gram Jyoti Yojana’ </a:t>
            </a:r>
            <a:r>
              <a:rPr lang="en-IN" sz="1600" dirty="0" smtClean="0">
                <a:latin typeface="Arial" pitchFamily="34" charset="0"/>
                <a:cs typeface="Arial" pitchFamily="34" charset="0"/>
              </a:rPr>
              <a:t>scheme for electrification </a:t>
            </a:r>
            <a:r>
              <a:rPr lang="en-US" sz="1600" dirty="0" smtClean="0">
                <a:latin typeface="Arial" pitchFamily="34" charset="0"/>
                <a:cs typeface="Arial" pitchFamily="34" charset="0"/>
              </a:rPr>
              <a:t>of 18452 un-electrified villages and 5 Crore Households at total outlay of  Rs 75,893 Cr</a:t>
            </a:r>
            <a:endParaRPr lang="en-IN" sz="1600" dirty="0" smtClean="0">
              <a:latin typeface="Arial" pitchFamily="34" charset="0"/>
              <a:cs typeface="Arial" pitchFamily="34" charset="0"/>
            </a:endParaRPr>
          </a:p>
          <a:p>
            <a:pPr algn="just"/>
            <a:endParaRPr lang="en-IN" sz="1600" dirty="0">
              <a:latin typeface="Arial" pitchFamily="34" charset="0"/>
              <a:cs typeface="Arial" pitchFamily="34" charset="0"/>
            </a:endParaRPr>
          </a:p>
          <a:p>
            <a:pPr algn="just"/>
            <a:r>
              <a:rPr lang="en-IN" sz="1600" dirty="0" smtClean="0">
                <a:latin typeface="Arial" pitchFamily="34" charset="0"/>
                <a:cs typeface="Arial" pitchFamily="34" charset="0"/>
              </a:rPr>
              <a:t>Re-aligning coal linkages to optimise costs– expected saving Rs. 6000 Crore per year</a:t>
            </a:r>
          </a:p>
          <a:p>
            <a:pPr algn="just"/>
            <a:endParaRPr lang="en-IN" sz="1600" dirty="0">
              <a:latin typeface="Arial" pitchFamily="34" charset="0"/>
              <a:cs typeface="Arial" pitchFamily="34" charset="0"/>
            </a:endParaRPr>
          </a:p>
          <a:p>
            <a:pPr algn="just"/>
            <a:r>
              <a:rPr lang="en-US" sz="1600" dirty="0" smtClean="0">
                <a:latin typeface="Arial" pitchFamily="34" charset="0"/>
                <a:cs typeface="Arial" pitchFamily="34" charset="0"/>
              </a:rPr>
              <a:t>Central Government successfully auctioned 73 coal mines</a:t>
            </a:r>
            <a:endParaRPr lang="en-IN" sz="1600" dirty="0" smtClean="0">
              <a:latin typeface="Arial" pitchFamily="34" charset="0"/>
              <a:cs typeface="Arial" pitchFamily="34" charset="0"/>
            </a:endParaRPr>
          </a:p>
          <a:p>
            <a:pPr algn="just"/>
            <a:endParaRPr lang="en-IN" sz="1600" dirty="0">
              <a:latin typeface="Arial" pitchFamily="34" charset="0"/>
              <a:cs typeface="Arial" pitchFamily="34" charset="0"/>
            </a:endParaRPr>
          </a:p>
          <a:p>
            <a:pPr algn="just"/>
            <a:r>
              <a:rPr lang="en-IN" sz="1600" dirty="0" smtClean="0">
                <a:latin typeface="Arial" pitchFamily="34" charset="0"/>
                <a:cs typeface="Arial" pitchFamily="34" charset="0"/>
              </a:rPr>
              <a:t>Rejuvenation of Coal India to increase domestic production of coal</a:t>
            </a:r>
          </a:p>
          <a:p>
            <a:pPr algn="just"/>
            <a:endParaRPr lang="en-IN" sz="1600" dirty="0">
              <a:latin typeface="Arial" pitchFamily="34" charset="0"/>
              <a:cs typeface="Arial" pitchFamily="34" charset="0"/>
            </a:endParaRPr>
          </a:p>
          <a:p>
            <a:pPr algn="just"/>
            <a:r>
              <a:rPr lang="en-IN" sz="1600" dirty="0" smtClean="0">
                <a:latin typeface="Arial" pitchFamily="34" charset="0"/>
                <a:cs typeface="Arial" pitchFamily="34" charset="0"/>
              </a:rPr>
              <a:t>Demand side management initiatives – e.g. large scale use of LED lamps</a:t>
            </a:r>
          </a:p>
          <a:p>
            <a:pPr algn="just"/>
            <a:endParaRPr lang="en-IN" sz="1600" dirty="0">
              <a:latin typeface="Arial" pitchFamily="34" charset="0"/>
              <a:cs typeface="Arial" pitchFamily="34" charset="0"/>
            </a:endParaRPr>
          </a:p>
          <a:p>
            <a:pPr algn="just"/>
            <a:r>
              <a:rPr lang="en-IN" sz="1600" dirty="0" smtClean="0">
                <a:latin typeface="Arial" pitchFamily="34" charset="0"/>
                <a:cs typeface="Arial" pitchFamily="34" charset="0"/>
              </a:rPr>
              <a:t>An updated National Tariff Policy in 2016 has far-reaching changes</a:t>
            </a:r>
          </a:p>
          <a:p>
            <a:pPr algn="just"/>
            <a:endParaRPr lang="en-IN" sz="1600" dirty="0">
              <a:latin typeface="Arial" pitchFamily="34" charset="0"/>
              <a:cs typeface="Arial" pitchFamily="34" charset="0"/>
            </a:endParaRPr>
          </a:p>
          <a:p>
            <a:pPr algn="just"/>
            <a:r>
              <a:rPr lang="en-IN" sz="1600" dirty="0" smtClean="0">
                <a:latin typeface="Arial" pitchFamily="34" charset="0"/>
                <a:cs typeface="Arial" pitchFamily="34" charset="0"/>
              </a:rPr>
              <a:t>Significant boost to Renewable energy through Solar mission and Wind energy</a:t>
            </a:r>
          </a:p>
          <a:p>
            <a:pPr algn="just"/>
            <a:endParaRPr lang="en-IN" sz="1600" dirty="0">
              <a:latin typeface="Arial" pitchFamily="34" charset="0"/>
              <a:cs typeface="Arial" pitchFamily="34" charset="0"/>
            </a:endParaRPr>
          </a:p>
          <a:p>
            <a:pPr algn="just"/>
            <a:r>
              <a:rPr lang="en-IN" sz="1600" dirty="0" smtClean="0">
                <a:solidFill>
                  <a:schemeClr val="tx1"/>
                </a:solidFill>
                <a:latin typeface="Arial" pitchFamily="34" charset="0"/>
                <a:cs typeface="Arial" pitchFamily="34" charset="0"/>
              </a:rPr>
              <a:t>Electricity Act Amendment Bill, 2014 provides for formation of a Committee by Forum of Regulators for reviewing performance of Regulatory Commissions</a:t>
            </a:r>
            <a:endParaRPr lang="en-IN" sz="16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r>
              <a:rPr lang="en-US" smtClean="0"/>
              <a:t>| </a:t>
            </a:r>
            <a:fld id="{F58FC76E-7B69-48B2-93CD-DBCA44E43D63}" type="slidenum">
              <a:rPr lang="en-US" smtClean="0"/>
              <a:pPr/>
              <a:t>5</a:t>
            </a:fld>
            <a:r>
              <a:rPr lang="en-US" smtClean="0"/>
              <a:t> |</a:t>
            </a:r>
            <a:endParaRPr lang="en-US" dirty="0"/>
          </a:p>
        </p:txBody>
      </p:sp>
    </p:spTree>
    <p:extLst>
      <p:ext uri="{BB962C8B-B14F-4D97-AF65-F5344CB8AC3E}">
        <p14:creationId xmlns:p14="http://schemas.microsoft.com/office/powerpoint/2010/main" val="1735133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latin typeface="Arial" pitchFamily="34" charset="0"/>
                <a:cs typeface="Arial" pitchFamily="34" charset="0"/>
              </a:rPr>
              <a:t>Investment Potential of Rs 65 Lakh Crore Over Next 15 years in Indian Power Sector</a:t>
            </a:r>
            <a:endParaRPr lang="en-US" sz="2400" dirty="0">
              <a:latin typeface="Arial" pitchFamily="34" charset="0"/>
              <a:cs typeface="Arial" pitchFamily="34" charset="0"/>
            </a:endParaRPr>
          </a:p>
        </p:txBody>
      </p:sp>
      <p:graphicFrame>
        <p:nvGraphicFramePr>
          <p:cNvPr id="4" name="Chart 3"/>
          <p:cNvGraphicFramePr/>
          <p:nvPr/>
        </p:nvGraphicFramePr>
        <p:xfrm>
          <a:off x="0" y="1087818"/>
          <a:ext cx="4729655"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427657358"/>
              </p:ext>
            </p:extLst>
          </p:nvPr>
        </p:nvGraphicFramePr>
        <p:xfrm>
          <a:off x="3878317" y="1213943"/>
          <a:ext cx="5029201" cy="268014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a:xfrm>
            <a:off x="504498" y="5344500"/>
            <a:ext cx="8135006" cy="788276"/>
          </a:xfrm>
          <a:prstGeom prst="rect">
            <a:avLst/>
          </a:prstGeom>
          <a:ln>
            <a:solidFill>
              <a:schemeClr val="accent1"/>
            </a:solidFill>
            <a:prstDash val="lgDash"/>
          </a:ln>
        </p:spPr>
        <p:txBody>
          <a:bodyPr vert="horz" lIns="91440" tIns="45720" rIns="91440" bIns="45720" rtlCol="0">
            <a:noAutofit/>
          </a:bodyPr>
          <a:lstStyle/>
          <a:p>
            <a:pPr marL="285750" marR="0" lvl="0" indent="-285750" defTabSz="914400" rtl="0" eaLnBrk="1" fontAlgn="auto" latinLnBrk="0" hangingPunct="1">
              <a:lnSpc>
                <a:spcPct val="100000"/>
              </a:lnSpc>
              <a:spcBef>
                <a:spcPts val="0"/>
              </a:spcBef>
              <a:spcAft>
                <a:spcPts val="0"/>
              </a:spcAft>
              <a:buClr>
                <a:schemeClr val="tx2">
                  <a:lumMod val="50000"/>
                </a:schemeClr>
              </a:buClr>
              <a:buSzPct val="100000"/>
              <a:buFont typeface="Arial" pitchFamily="34" charset="0"/>
              <a:buChar char="•"/>
              <a:tabLst/>
              <a:defRPr/>
            </a:pPr>
            <a:r>
              <a:rPr kumimoji="0" lang="en-IN" i="1" u="none" strike="noStrike" kern="1200" cap="none" spc="0" normalizeH="0" baseline="0" noProof="0" dirty="0" smtClean="0">
                <a:ln>
                  <a:noFill/>
                </a:ln>
                <a:solidFill>
                  <a:schemeClr val="tx1"/>
                </a:solidFill>
                <a:effectLst/>
                <a:uLnTx/>
                <a:uFillTx/>
                <a:latin typeface="Arial" pitchFamily="34" charset="0"/>
                <a:cs typeface="Arial" pitchFamily="34" charset="0"/>
              </a:rPr>
              <a:t>Investments</a:t>
            </a:r>
            <a:r>
              <a:rPr kumimoji="0" lang="en-IN" i="1"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IN" i="1" u="none" strike="noStrike" kern="1200" cap="none" spc="0" normalizeH="0" baseline="0" noProof="0" dirty="0" smtClean="0">
                <a:ln>
                  <a:noFill/>
                </a:ln>
                <a:solidFill>
                  <a:schemeClr val="tx1"/>
                </a:solidFill>
                <a:effectLst/>
                <a:uLnTx/>
                <a:uFillTx/>
                <a:latin typeface="Arial" pitchFamily="34" charset="0"/>
                <a:cs typeface="Arial" pitchFamily="34" charset="0"/>
              </a:rPr>
              <a:t>balanced across Generation and Transmission</a:t>
            </a:r>
            <a:r>
              <a:rPr kumimoji="0" lang="en-IN" i="1" u="none" strike="noStrike" kern="1200" cap="none" spc="0" normalizeH="0" noProof="0" dirty="0" smtClean="0">
                <a:ln>
                  <a:noFill/>
                </a:ln>
                <a:solidFill>
                  <a:schemeClr val="tx1"/>
                </a:solidFill>
                <a:effectLst/>
                <a:uLnTx/>
                <a:uFillTx/>
                <a:latin typeface="Arial" pitchFamily="34" charset="0"/>
                <a:cs typeface="Arial" pitchFamily="34" charset="0"/>
              </a:rPr>
              <a:t> &amp; Distribution</a:t>
            </a:r>
          </a:p>
          <a:p>
            <a:pPr marL="285750" marR="0" lvl="0" indent="-285750" defTabSz="914400" rtl="0" eaLnBrk="1" fontAlgn="auto" latinLnBrk="0" hangingPunct="1">
              <a:lnSpc>
                <a:spcPct val="100000"/>
              </a:lnSpc>
              <a:spcBef>
                <a:spcPts val="0"/>
              </a:spcBef>
              <a:spcAft>
                <a:spcPts val="0"/>
              </a:spcAft>
              <a:buClr>
                <a:schemeClr val="tx2">
                  <a:lumMod val="50000"/>
                </a:schemeClr>
              </a:buClr>
              <a:buSzPct val="100000"/>
              <a:buFont typeface="Arial" pitchFamily="34" charset="0"/>
              <a:buChar char="•"/>
              <a:tabLst/>
              <a:defRPr/>
            </a:pPr>
            <a:r>
              <a:rPr kumimoji="0" lang="en-IN" i="1" u="none" strike="noStrike" kern="1200" cap="none" spc="0" normalizeH="0" noProof="0" dirty="0" smtClean="0">
                <a:ln>
                  <a:noFill/>
                </a:ln>
                <a:solidFill>
                  <a:schemeClr val="tx1"/>
                </a:solidFill>
                <a:effectLst/>
                <a:uLnTx/>
                <a:uFillTx/>
                <a:latin typeface="Arial" pitchFamily="34" charset="0"/>
                <a:cs typeface="Arial" pitchFamily="34" charset="0"/>
              </a:rPr>
              <a:t>Key challenges : Balancing equity, sustainability, affordability, and viability </a:t>
            </a:r>
            <a:endParaRPr kumimoji="0" lang="en-IN" i="1"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11" name="TextBox 10"/>
          <p:cNvSpPr txBox="1"/>
          <p:nvPr/>
        </p:nvSpPr>
        <p:spPr>
          <a:xfrm>
            <a:off x="6156434" y="3983421"/>
            <a:ext cx="1148071" cy="261610"/>
          </a:xfrm>
          <a:prstGeom prst="rect">
            <a:avLst/>
          </a:prstGeom>
          <a:noFill/>
        </p:spPr>
        <p:txBody>
          <a:bodyPr wrap="none" rtlCol="0">
            <a:spAutoFit/>
          </a:bodyPr>
          <a:lstStyle/>
          <a:p>
            <a:r>
              <a:rPr lang="en-US" sz="1100" i="1" dirty="0" smtClean="0">
                <a:latin typeface="Arial" pitchFamily="34" charset="0"/>
                <a:cs typeface="Arial" pitchFamily="34" charset="0"/>
              </a:rPr>
              <a:t>Source: IEEMA</a:t>
            </a:r>
            <a:endParaRPr lang="en-US" sz="1100" i="1" dirty="0">
              <a:latin typeface="Arial" pitchFamily="34" charset="0"/>
              <a:cs typeface="Arial" pitchFamily="34" charset="0"/>
            </a:endParaRPr>
          </a:p>
        </p:txBody>
      </p:sp>
      <p:sp>
        <p:nvSpPr>
          <p:cNvPr id="12" name="TextBox 11"/>
          <p:cNvSpPr txBox="1"/>
          <p:nvPr/>
        </p:nvSpPr>
        <p:spPr>
          <a:xfrm>
            <a:off x="1211317" y="4083269"/>
            <a:ext cx="2454518" cy="261610"/>
          </a:xfrm>
          <a:prstGeom prst="rect">
            <a:avLst/>
          </a:prstGeom>
          <a:noFill/>
        </p:spPr>
        <p:txBody>
          <a:bodyPr wrap="none" rtlCol="0">
            <a:spAutoFit/>
          </a:bodyPr>
          <a:lstStyle/>
          <a:p>
            <a:r>
              <a:rPr lang="en-US" sz="1100" i="1" dirty="0" smtClean="0">
                <a:latin typeface="Arial" pitchFamily="34" charset="0"/>
                <a:cs typeface="Arial" pitchFamily="34" charset="0"/>
              </a:rPr>
              <a:t>Source: Make in India Summit, 2016</a:t>
            </a:r>
            <a:endParaRPr lang="en-US" sz="1100" i="1" dirty="0">
              <a:latin typeface="Arial" pitchFamily="34" charset="0"/>
              <a:cs typeface="Arial" pitchFamily="34" charset="0"/>
            </a:endParaRPr>
          </a:p>
        </p:txBody>
      </p:sp>
      <p:sp>
        <p:nvSpPr>
          <p:cNvPr id="16" name="Slide Number Placeholder 15"/>
          <p:cNvSpPr>
            <a:spLocks noGrp="1"/>
          </p:cNvSpPr>
          <p:nvPr>
            <p:ph type="sldNum" sz="quarter" idx="11"/>
          </p:nvPr>
        </p:nvSpPr>
        <p:spPr/>
        <p:txBody>
          <a:bodyPr/>
          <a:lstStyle/>
          <a:p>
            <a:r>
              <a:rPr lang="en-US" smtClean="0"/>
              <a:t>| </a:t>
            </a:r>
            <a:fld id="{F58FC76E-7B69-48B2-93CD-DBCA44E43D63}" type="slidenum">
              <a:rPr lang="en-US" smtClean="0"/>
              <a:pPr/>
              <a:t>6</a:t>
            </a:fld>
            <a:r>
              <a:rPr lang="en-US" smtClean="0"/>
              <a:t> |</a:t>
            </a:r>
            <a:endParaRPr lang="en-US" dirty="0"/>
          </a:p>
        </p:txBody>
      </p:sp>
      <p:sp>
        <p:nvSpPr>
          <p:cNvPr id="3" name="Down Arrow 2"/>
          <p:cNvSpPr/>
          <p:nvPr/>
        </p:nvSpPr>
        <p:spPr>
          <a:xfrm>
            <a:off x="3153080" y="4407943"/>
            <a:ext cx="2820621" cy="605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Arial" pitchFamily="34" charset="0"/>
                <a:cs typeface="Arial" pitchFamily="34" charset="0"/>
              </a:rPr>
              <a:t>Key challenges for the Indian Power Industry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20701" y="1219200"/>
            <a:ext cx="8233704" cy="4953000"/>
          </a:xfrm>
          <a:ln>
            <a:solidFill>
              <a:schemeClr val="tx1"/>
            </a:solidFill>
            <a:prstDash val="dash"/>
          </a:ln>
        </p:spPr>
        <p:txBody>
          <a:bodyPr>
            <a:normAutofit/>
          </a:bodyPr>
          <a:lstStyle/>
          <a:p>
            <a:pPr algn="just">
              <a:lnSpc>
                <a:spcPct val="150000"/>
              </a:lnSpc>
            </a:pPr>
            <a:endParaRPr lang="en-IN" sz="1800" dirty="0" smtClean="0">
              <a:latin typeface="Arial" pitchFamily="34" charset="0"/>
              <a:cs typeface="Arial" pitchFamily="34" charset="0"/>
            </a:endParaRPr>
          </a:p>
          <a:p>
            <a:pPr algn="just">
              <a:lnSpc>
                <a:spcPct val="150000"/>
              </a:lnSpc>
              <a:buFont typeface="+mj-lt"/>
              <a:buAutoNum type="arabicPeriod"/>
            </a:pPr>
            <a:r>
              <a:rPr lang="en-IN" sz="1800" dirty="0" smtClean="0">
                <a:latin typeface="Arial" pitchFamily="34" charset="0"/>
                <a:cs typeface="Arial" pitchFamily="34" charset="0"/>
              </a:rPr>
              <a:t>Providing Universal Access to Electricity</a:t>
            </a:r>
            <a:endParaRPr lang="en-IN" sz="1800" dirty="0" smtClean="0">
              <a:solidFill>
                <a:schemeClr val="tx1"/>
              </a:solidFill>
              <a:latin typeface="Arial" pitchFamily="34" charset="0"/>
              <a:cs typeface="Arial" pitchFamily="34" charset="0"/>
            </a:endParaRPr>
          </a:p>
          <a:p>
            <a:pPr algn="just">
              <a:lnSpc>
                <a:spcPct val="150000"/>
              </a:lnSpc>
              <a:buFont typeface="+mj-lt"/>
              <a:buAutoNum type="arabicPeriod"/>
            </a:pPr>
            <a:endParaRPr lang="en-IN" sz="1800" dirty="0" smtClean="0">
              <a:latin typeface="Arial" pitchFamily="34" charset="0"/>
              <a:cs typeface="Arial" pitchFamily="34" charset="0"/>
            </a:endParaRPr>
          </a:p>
          <a:p>
            <a:pPr algn="just">
              <a:lnSpc>
                <a:spcPct val="150000"/>
              </a:lnSpc>
              <a:buFont typeface="+mj-lt"/>
              <a:buAutoNum type="arabicPeriod"/>
            </a:pPr>
            <a:endParaRPr lang="en-IN" sz="1800" dirty="0" smtClean="0">
              <a:latin typeface="Arial" pitchFamily="34" charset="0"/>
              <a:cs typeface="Arial" pitchFamily="34" charset="0"/>
            </a:endParaRPr>
          </a:p>
          <a:p>
            <a:pPr algn="just">
              <a:lnSpc>
                <a:spcPct val="150000"/>
              </a:lnSpc>
              <a:buFont typeface="+mj-lt"/>
              <a:buAutoNum type="arabicPeriod"/>
            </a:pPr>
            <a:r>
              <a:rPr lang="en-IN" sz="1800" dirty="0" smtClean="0">
                <a:latin typeface="Arial" pitchFamily="34" charset="0"/>
                <a:cs typeface="Arial" pitchFamily="34" charset="0"/>
              </a:rPr>
              <a:t>Ensuring Quality and Reliability of Supply </a:t>
            </a:r>
            <a:endParaRPr lang="en-IN" sz="1800" dirty="0" smtClean="0">
              <a:solidFill>
                <a:schemeClr val="tx1"/>
              </a:solidFill>
              <a:latin typeface="Arial" pitchFamily="34" charset="0"/>
              <a:cs typeface="Arial" pitchFamily="34" charset="0"/>
            </a:endParaRPr>
          </a:p>
          <a:p>
            <a:pPr algn="just">
              <a:lnSpc>
                <a:spcPct val="150000"/>
              </a:lnSpc>
              <a:buFont typeface="+mj-lt"/>
              <a:buAutoNum type="arabicPeriod"/>
            </a:pPr>
            <a:endParaRPr lang="en-IN" sz="1800" dirty="0" smtClean="0">
              <a:solidFill>
                <a:schemeClr val="tx1"/>
              </a:solidFill>
              <a:latin typeface="Arial" pitchFamily="34" charset="0"/>
              <a:cs typeface="Arial" pitchFamily="34" charset="0"/>
            </a:endParaRPr>
          </a:p>
          <a:p>
            <a:pPr algn="just">
              <a:lnSpc>
                <a:spcPct val="150000"/>
              </a:lnSpc>
              <a:buFont typeface="+mj-lt"/>
              <a:buAutoNum type="arabicPeriod"/>
            </a:pPr>
            <a:endParaRPr lang="en-IN" sz="1800" dirty="0" smtClean="0">
              <a:latin typeface="Arial" pitchFamily="34" charset="0"/>
              <a:cs typeface="Arial" pitchFamily="34" charset="0"/>
            </a:endParaRPr>
          </a:p>
          <a:p>
            <a:pPr algn="just">
              <a:lnSpc>
                <a:spcPct val="150000"/>
              </a:lnSpc>
              <a:buFont typeface="+mj-lt"/>
              <a:buAutoNum type="arabicPeriod"/>
            </a:pPr>
            <a:r>
              <a:rPr lang="en-IN" sz="1800" dirty="0" smtClean="0">
                <a:latin typeface="Arial" pitchFamily="34" charset="0"/>
                <a:cs typeface="Arial" pitchFamily="34" charset="0"/>
              </a:rPr>
              <a:t>Providing electricity at competitive rates</a:t>
            </a:r>
            <a:endParaRPr lang="en-IN" sz="1800" dirty="0" smtClean="0">
              <a:solidFill>
                <a:schemeClr val="tx1"/>
              </a:solidFill>
              <a:latin typeface="Arial" pitchFamily="34" charset="0"/>
              <a:cs typeface="Arial" pitchFamily="34" charset="0"/>
            </a:endParaRPr>
          </a:p>
          <a:p>
            <a:pPr algn="just">
              <a:lnSpc>
                <a:spcPct val="150000"/>
              </a:lnSpc>
              <a:buFont typeface="+mj-lt"/>
              <a:buAutoNum type="arabicPeriod"/>
            </a:pPr>
            <a:endParaRPr lang="en-IN" sz="1800" dirty="0" smtClean="0">
              <a:solidFill>
                <a:schemeClr val="tx1"/>
              </a:solidFill>
              <a:latin typeface="Arial" pitchFamily="34" charset="0"/>
              <a:cs typeface="Arial" pitchFamily="34" charset="0"/>
            </a:endParaRPr>
          </a:p>
          <a:p>
            <a:pPr algn="just">
              <a:lnSpc>
                <a:spcPct val="150000"/>
              </a:lnSpc>
              <a:buFont typeface="+mj-lt"/>
              <a:buAutoNum type="arabicPeriod"/>
            </a:pPr>
            <a:endParaRPr lang="en-IN" sz="1800" dirty="0" smtClean="0">
              <a:latin typeface="Arial" pitchFamily="34" charset="0"/>
              <a:cs typeface="Arial" pitchFamily="34" charset="0"/>
            </a:endParaRPr>
          </a:p>
          <a:p>
            <a:pPr algn="just">
              <a:lnSpc>
                <a:spcPct val="150000"/>
              </a:lnSpc>
              <a:buFont typeface="+mj-lt"/>
              <a:buAutoNum type="arabicPeriod"/>
            </a:pPr>
            <a:r>
              <a:rPr lang="en-IN" sz="1800" dirty="0" smtClean="0">
                <a:latin typeface="Arial" pitchFamily="34" charset="0"/>
                <a:cs typeface="Arial" pitchFamily="34" charset="0"/>
              </a:rPr>
              <a:t>Managing the Environmental footprint</a:t>
            </a:r>
            <a:endParaRPr lang="en-US" sz="1800" dirty="0">
              <a:solidFill>
                <a:schemeClr val="tx1"/>
              </a:solidFill>
              <a:latin typeface="Arial" pitchFamily="34" charset="0"/>
              <a:cs typeface="Arial" pitchFamily="34" charset="0"/>
            </a:endParaRPr>
          </a:p>
        </p:txBody>
      </p:sp>
      <p:sp>
        <p:nvSpPr>
          <p:cNvPr id="6" name="Slide Number Placeholder 5"/>
          <p:cNvSpPr>
            <a:spLocks noGrp="1"/>
          </p:cNvSpPr>
          <p:nvPr>
            <p:ph type="sldNum" sz="quarter" idx="11"/>
          </p:nvPr>
        </p:nvSpPr>
        <p:spPr/>
        <p:txBody>
          <a:bodyPr/>
          <a:lstStyle/>
          <a:p>
            <a:r>
              <a:rPr lang="en-US" smtClean="0"/>
              <a:t>| </a:t>
            </a:r>
            <a:fld id="{F58FC76E-7B69-48B2-93CD-DBCA44E43D63}" type="slidenum">
              <a:rPr lang="en-US" smtClean="0"/>
              <a:pPr/>
              <a:t>7</a:t>
            </a:fld>
            <a:r>
              <a:rPr lang="en-US" smtClean="0"/>
              <a:t>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Arial" pitchFamily="34" charset="0"/>
                <a:cs typeface="Arial" pitchFamily="34" charset="0"/>
              </a:rPr>
              <a:t>Universal Access to Electricity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20701" y="1229710"/>
            <a:ext cx="8233704" cy="2475187"/>
          </a:xfrm>
        </p:spPr>
        <p:txBody>
          <a:bodyPr>
            <a:normAutofit/>
          </a:bodyPr>
          <a:lstStyle/>
          <a:p>
            <a:pPr algn="just"/>
            <a:r>
              <a:rPr lang="en-US" sz="1800" dirty="0" smtClean="0">
                <a:solidFill>
                  <a:schemeClr val="tx1"/>
                </a:solidFill>
                <a:latin typeface="Arial" pitchFamily="34" charset="0"/>
                <a:cs typeface="Arial" pitchFamily="34" charset="0"/>
              </a:rPr>
              <a:t>98% of villages electrified as on 30</a:t>
            </a:r>
            <a:r>
              <a:rPr lang="en-US" sz="1800" baseline="30000" dirty="0" smtClean="0">
                <a:solidFill>
                  <a:schemeClr val="tx1"/>
                </a:solidFill>
                <a:latin typeface="Arial" pitchFamily="34" charset="0"/>
                <a:cs typeface="Arial" pitchFamily="34" charset="0"/>
              </a:rPr>
              <a:t>th</a:t>
            </a:r>
            <a:r>
              <a:rPr lang="en-US" sz="1800" dirty="0" smtClean="0">
                <a:solidFill>
                  <a:schemeClr val="tx1"/>
                </a:solidFill>
                <a:latin typeface="Arial" pitchFamily="34" charset="0"/>
                <a:cs typeface="Arial" pitchFamily="34" charset="0"/>
              </a:rPr>
              <a:t> September 2016</a:t>
            </a:r>
          </a:p>
          <a:p>
            <a:pPr algn="just"/>
            <a:endParaRPr lang="en-US" sz="1800" dirty="0" smtClean="0">
              <a:solidFill>
                <a:schemeClr val="tx1"/>
              </a:solidFill>
              <a:latin typeface="Arial" pitchFamily="34" charset="0"/>
              <a:cs typeface="Arial" pitchFamily="34" charset="0"/>
            </a:endParaRPr>
          </a:p>
          <a:p>
            <a:pPr algn="just"/>
            <a:r>
              <a:rPr lang="en-US" sz="1800" dirty="0" smtClean="0">
                <a:solidFill>
                  <a:schemeClr val="tx1"/>
                </a:solidFill>
                <a:latin typeface="Arial" pitchFamily="34" charset="0"/>
                <a:cs typeface="Arial" pitchFamily="34" charset="0"/>
              </a:rPr>
              <a:t>However, only 65% of the households have access to electricity</a:t>
            </a:r>
          </a:p>
          <a:p>
            <a:pPr algn="just"/>
            <a:endParaRPr lang="en-US" sz="1800" dirty="0" smtClean="0">
              <a:solidFill>
                <a:schemeClr val="tx1"/>
              </a:solidFill>
              <a:latin typeface="Arial" pitchFamily="34" charset="0"/>
              <a:cs typeface="Arial" pitchFamily="34" charset="0"/>
            </a:endParaRPr>
          </a:p>
          <a:p>
            <a:pPr algn="just"/>
            <a:r>
              <a:rPr lang="en-US" sz="1800" dirty="0" smtClean="0">
                <a:solidFill>
                  <a:schemeClr val="tx1"/>
                </a:solidFill>
                <a:latin typeface="Arial" pitchFamily="34" charset="0"/>
                <a:cs typeface="Arial" pitchFamily="34" charset="0"/>
              </a:rPr>
              <a:t>Improvement in Per capita consumption required. Country has improved in last five years but remains lower than global standards</a:t>
            </a:r>
            <a:endParaRPr lang="en-US" sz="1800" dirty="0">
              <a:solidFill>
                <a:schemeClr val="tx1"/>
              </a:solidFill>
              <a:latin typeface="Arial" pitchFamily="34" charset="0"/>
              <a:cs typeface="Arial" pitchFamily="34" charset="0"/>
            </a:endParaRPr>
          </a:p>
        </p:txBody>
      </p:sp>
      <p:graphicFrame>
        <p:nvGraphicFramePr>
          <p:cNvPr id="5" name="Chart 4"/>
          <p:cNvGraphicFramePr/>
          <p:nvPr/>
        </p:nvGraphicFramePr>
        <p:xfrm>
          <a:off x="533400" y="3231932"/>
          <a:ext cx="8153400" cy="29916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389993" y="6295696"/>
            <a:ext cx="2286203" cy="261610"/>
          </a:xfrm>
          <a:prstGeom prst="rect">
            <a:avLst/>
          </a:prstGeom>
          <a:noFill/>
        </p:spPr>
        <p:txBody>
          <a:bodyPr wrap="none" rtlCol="0">
            <a:spAutoFit/>
          </a:bodyPr>
          <a:lstStyle/>
          <a:p>
            <a:r>
              <a:rPr lang="en-US" sz="1100" i="1" dirty="0" smtClean="0">
                <a:latin typeface="Arial" pitchFamily="34" charset="0"/>
                <a:cs typeface="Arial" pitchFamily="34" charset="0"/>
              </a:rPr>
              <a:t>Source: World Bank, UNDP, CEA</a:t>
            </a:r>
            <a:endParaRPr lang="en-US" sz="1100" i="1" dirty="0">
              <a:latin typeface="Arial" pitchFamily="34" charset="0"/>
              <a:cs typeface="Arial" pitchFamily="34" charset="0"/>
            </a:endParaRPr>
          </a:p>
        </p:txBody>
      </p:sp>
      <p:sp>
        <p:nvSpPr>
          <p:cNvPr id="7" name="Slide Number Placeholder 6"/>
          <p:cNvSpPr>
            <a:spLocks noGrp="1"/>
          </p:cNvSpPr>
          <p:nvPr>
            <p:ph type="sldNum" sz="quarter" idx="11"/>
          </p:nvPr>
        </p:nvSpPr>
        <p:spPr/>
        <p:txBody>
          <a:bodyPr/>
          <a:lstStyle/>
          <a:p>
            <a:r>
              <a:rPr lang="en-US" smtClean="0"/>
              <a:t>| </a:t>
            </a:r>
            <a:fld id="{F58FC76E-7B69-48B2-93CD-DBCA44E43D63}" type="slidenum">
              <a:rPr lang="en-US" smtClean="0"/>
              <a:pPr/>
              <a:t>8</a:t>
            </a:fld>
            <a:r>
              <a:rPr lang="en-US" smtClean="0"/>
              <a:t> |</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smtClean="0">
                <a:latin typeface="Arial" pitchFamily="34" charset="0"/>
                <a:cs typeface="Arial" pitchFamily="34" charset="0"/>
              </a:rPr>
              <a:t>Ensuring Quality and Reliability of Supply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20701" y="1274379"/>
            <a:ext cx="8233704" cy="1295400"/>
          </a:xfrm>
        </p:spPr>
        <p:txBody>
          <a:bodyPr>
            <a:noAutofit/>
          </a:bodyPr>
          <a:lstStyle/>
          <a:p>
            <a:pPr algn="just">
              <a:lnSpc>
                <a:spcPct val="100000"/>
              </a:lnSpc>
            </a:pPr>
            <a:r>
              <a:rPr lang="en-US" sz="1800" dirty="0" smtClean="0">
                <a:solidFill>
                  <a:schemeClr val="tx1"/>
                </a:solidFill>
                <a:latin typeface="Arial" pitchFamily="34" charset="0"/>
                <a:cs typeface="Arial" pitchFamily="34" charset="0"/>
              </a:rPr>
              <a:t>Round the clock availability on tap and adherence to specified technical parameters such as voltage, frequency, etc.</a:t>
            </a:r>
          </a:p>
          <a:p>
            <a:pPr algn="just">
              <a:lnSpc>
                <a:spcPct val="100000"/>
              </a:lnSpc>
            </a:pPr>
            <a:endParaRPr lang="en-US" sz="1800" dirty="0" smtClean="0">
              <a:solidFill>
                <a:schemeClr val="tx1"/>
              </a:solidFill>
              <a:latin typeface="Arial" pitchFamily="34" charset="0"/>
              <a:cs typeface="Arial" pitchFamily="34" charset="0"/>
            </a:endParaRPr>
          </a:p>
          <a:p>
            <a:pPr algn="just">
              <a:lnSpc>
                <a:spcPct val="100000"/>
              </a:lnSpc>
            </a:pPr>
            <a:r>
              <a:rPr lang="en-US" sz="1800" dirty="0" smtClean="0">
                <a:solidFill>
                  <a:schemeClr val="tx1"/>
                </a:solidFill>
                <a:latin typeface="Arial" pitchFamily="34" charset="0"/>
                <a:cs typeface="Arial" pitchFamily="34" charset="0"/>
              </a:rPr>
              <a:t>Poor quality and unreliable power supply has forced consumers to rely on alternative power sources such as diesel generating sets</a:t>
            </a:r>
          </a:p>
        </p:txBody>
      </p:sp>
      <p:graphicFrame>
        <p:nvGraphicFramePr>
          <p:cNvPr id="6" name="Chart 5"/>
          <p:cNvGraphicFramePr/>
          <p:nvPr/>
        </p:nvGraphicFramePr>
        <p:xfrm>
          <a:off x="323193" y="2806262"/>
          <a:ext cx="86106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970690" y="6358759"/>
            <a:ext cx="1789272" cy="261610"/>
          </a:xfrm>
          <a:prstGeom prst="rect">
            <a:avLst/>
          </a:prstGeom>
          <a:noFill/>
        </p:spPr>
        <p:txBody>
          <a:bodyPr wrap="none" rtlCol="0">
            <a:spAutoFit/>
          </a:bodyPr>
          <a:lstStyle/>
          <a:p>
            <a:r>
              <a:rPr lang="en-US" sz="1100" i="1" dirty="0" smtClean="0">
                <a:latin typeface="Arial" pitchFamily="34" charset="0"/>
                <a:cs typeface="Arial" pitchFamily="34" charset="0"/>
              </a:rPr>
              <a:t>Source: Ministry of Power</a:t>
            </a:r>
            <a:endParaRPr lang="en-US" sz="1100" i="1" dirty="0">
              <a:latin typeface="Arial" pitchFamily="34" charset="0"/>
              <a:cs typeface="Arial" pitchFamily="34" charset="0"/>
            </a:endParaRPr>
          </a:p>
        </p:txBody>
      </p:sp>
      <p:sp>
        <p:nvSpPr>
          <p:cNvPr id="7" name="Slide Number Placeholder 6"/>
          <p:cNvSpPr>
            <a:spLocks noGrp="1"/>
          </p:cNvSpPr>
          <p:nvPr>
            <p:ph type="sldNum" sz="quarter" idx="11"/>
          </p:nvPr>
        </p:nvSpPr>
        <p:spPr/>
        <p:txBody>
          <a:bodyPr/>
          <a:lstStyle/>
          <a:p>
            <a:r>
              <a:rPr lang="en-US" dirty="0" smtClean="0"/>
              <a:t>| </a:t>
            </a:r>
            <a:fld id="{F58FC76E-7B69-48B2-93CD-DBCA44E43D63}" type="slidenum">
              <a:rPr lang="en-US" smtClean="0"/>
              <a:pPr/>
              <a:t>9</a:t>
            </a:fld>
            <a:r>
              <a:rPr lang="en-US" dirty="0" smtClean="0"/>
              <a:t> |</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28559</TotalTime>
  <Words>1671</Words>
  <Application>Microsoft Office PowerPoint</Application>
  <PresentationFormat>On-screen Show (4:3)</PresentationFormat>
  <Paragraphs>218</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Challenges for the Power Sector   in   Enabling Higher GDP Growth</vt:lpstr>
      <vt:lpstr>Indian Economic Growth Story</vt:lpstr>
      <vt:lpstr>Four Key Drivers of Economic Growth in India</vt:lpstr>
      <vt:lpstr>Indian Power Sector – A snapshot; Significant improvement in the past 24 months</vt:lpstr>
      <vt:lpstr>Important initiatives of Government to accelerate reforms in the Power Sector</vt:lpstr>
      <vt:lpstr>Investment Potential of Rs 65 Lakh Crore Over Next 15 years in Indian Power Sector</vt:lpstr>
      <vt:lpstr>Key challenges for the Indian Power Industry</vt:lpstr>
      <vt:lpstr>Universal Access to Electricity</vt:lpstr>
      <vt:lpstr>Ensuring Quality and Reliability of Supply</vt:lpstr>
      <vt:lpstr>Ensuring Affordable Electricity supply</vt:lpstr>
      <vt:lpstr>Environmental Friendly Electricity Generation and Supply</vt:lpstr>
      <vt:lpstr>The implementation challenge: Key reform measures required to transform the Indian Power Sector</vt:lpstr>
      <vt:lpstr>1.  Tariff Rationalisation</vt:lpstr>
      <vt:lpstr>2.   Getting Competition in Retail Power Supply</vt:lpstr>
      <vt:lpstr>3.   Measures Required to Achieve 175GW Renewable Energy Based Power Generation</vt:lpstr>
      <vt:lpstr>4.  Retain and regulate natural monopolies and getting markets to work for the rest of value chain </vt:lpstr>
      <vt:lpstr>Thank you</vt:lpstr>
      <vt:lpstr> Disclaimer All information contained in this document has been obtained by IMaCS from public sources and believed to be accurate and reliable. Although reasonable care has been taken to ensure that the information herein is true, such information is provided ‘as is’ without any warranty of any kind, and IMaCS in particular, makes no representation or warranty, express or implied, as to the accuracy, timeliness or completeness of any such information. All information contained herein must be construed solely as statements of opinion, and IMaCS shall not be liable for any losses incurred by users from any use of this document or its contents in any manner. Opinions expressed in this document are not the opinions of our holding company, ICRA Limited (ICRA), and should not be construed as any indication of credit rating or grading of ICRA for any instruments that have been issued or are to be issued by any entity.    </vt:lpstr>
      <vt:lpstr>For any clarifications in this presentation,  please contact:      R. Raghuttama Rao Managing Director, IMaCS email: raghuttama.rao@imacs.in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IMaCS</dc:title>
  <dc:creator>Vishal.vishy</dc:creator>
  <cp:lastModifiedBy>ismail - [2010]</cp:lastModifiedBy>
  <cp:revision>800</cp:revision>
  <dcterms:created xsi:type="dcterms:W3CDTF">2010-02-22T06:56:09Z</dcterms:created>
  <dcterms:modified xsi:type="dcterms:W3CDTF">2016-11-22T11:46:45Z</dcterms:modified>
</cp:coreProperties>
</file>